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2" r:id="rId4"/>
    <p:sldId id="258" r:id="rId5"/>
    <p:sldId id="266" r:id="rId6"/>
    <p:sldId id="270" r:id="rId7"/>
    <p:sldId id="268"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038"/>
    <a:srgbClr val="601090"/>
    <a:srgbClr val="6A1B9A"/>
    <a:srgbClr val="380060"/>
    <a:srgbClr val="581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63A8-EEFE-4D13-9AF7-2BF8F53D2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045389-1A4F-4C97-8DC2-6893DBC65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ED2C99-2F36-467B-8B84-A078DD8CBEE1}"/>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5" name="Footer Placeholder 4">
            <a:extLst>
              <a:ext uri="{FF2B5EF4-FFF2-40B4-BE49-F238E27FC236}">
                <a16:creationId xmlns:a16="http://schemas.microsoft.com/office/drawing/2014/main" id="{A62EAE2E-89CD-4FD7-8B6E-C82F2AF32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90804-9179-4224-98D6-A3BD41191AD9}"/>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64866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02AE7-FBA1-434D-8933-F78520333B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B9AA30-5854-4B49-BC83-C3EEF273F1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2FADD-2BDF-4EC9-9345-616C745AD369}"/>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5" name="Footer Placeholder 4">
            <a:extLst>
              <a:ext uri="{FF2B5EF4-FFF2-40B4-BE49-F238E27FC236}">
                <a16:creationId xmlns:a16="http://schemas.microsoft.com/office/drawing/2014/main" id="{B1322275-4DEF-4158-BB83-48CBB8A2D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AB0B1-89C6-489E-9FAA-4AC60C0F52DB}"/>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3639715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C83C53-418F-46AF-81B9-4A78378B0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CD439B-85C0-4507-9208-11CAC6C686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AA03A-580D-45D1-977D-6050D9E299EF}"/>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5" name="Footer Placeholder 4">
            <a:extLst>
              <a:ext uri="{FF2B5EF4-FFF2-40B4-BE49-F238E27FC236}">
                <a16:creationId xmlns:a16="http://schemas.microsoft.com/office/drawing/2014/main" id="{BE3F3334-DAE1-4232-952F-7B8510594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E938A-209B-4B93-BC19-25BEE339BC2E}"/>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288258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A967-EED5-45BA-820E-CCEB4847D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6A06BC-33D7-41FB-92C5-86193EC892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66661-2FC8-49A1-8BE6-BE06DE01312B}"/>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5" name="Footer Placeholder 4">
            <a:extLst>
              <a:ext uri="{FF2B5EF4-FFF2-40B4-BE49-F238E27FC236}">
                <a16:creationId xmlns:a16="http://schemas.microsoft.com/office/drawing/2014/main" id="{D14182BB-2E40-430F-A047-6CEE72136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03DC1-3825-44F2-BDCE-0760306573F2}"/>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390886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A871-7129-46F1-A8FF-845090F459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58566-BF9A-4602-AF2A-50C55062F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B7C385-3004-42AD-B542-75F890EFD08C}"/>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5" name="Footer Placeholder 4">
            <a:extLst>
              <a:ext uri="{FF2B5EF4-FFF2-40B4-BE49-F238E27FC236}">
                <a16:creationId xmlns:a16="http://schemas.microsoft.com/office/drawing/2014/main" id="{D2A099B5-E9F9-497F-9E24-C813FCB31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087FE-7F70-4180-80E4-5E2BBC88184C}"/>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143163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4B24-6954-4800-BB88-8654EC8C36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1A001D-F3B7-44EE-80EB-C35B0EBCA3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C5406D-CF52-4019-A89C-1B9E105993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48AA82-6C2A-47ED-8D33-12FA6D189A66}"/>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6" name="Footer Placeholder 5">
            <a:extLst>
              <a:ext uri="{FF2B5EF4-FFF2-40B4-BE49-F238E27FC236}">
                <a16:creationId xmlns:a16="http://schemas.microsoft.com/office/drawing/2014/main" id="{CFF97BD8-20B4-40FD-8DFC-0C54B735C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0BA17-F20A-4C3F-83E5-8038207EC91E}"/>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152148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1CE9-BE8F-4D09-9914-64FF3BB7D4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3647FE-F639-4676-8B40-12565A6F10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7EB876-823C-432E-92E3-D65E091820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8663E3-DB29-43D0-B881-82CFA7253E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F50912-9A62-418C-8323-7281AF011A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62A85D-1B7A-4CD9-AF79-F5AF873015C7}"/>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8" name="Footer Placeholder 7">
            <a:extLst>
              <a:ext uri="{FF2B5EF4-FFF2-40B4-BE49-F238E27FC236}">
                <a16:creationId xmlns:a16="http://schemas.microsoft.com/office/drawing/2014/main" id="{91903342-898D-4172-A6C0-2142387DA8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7495C9-D0B9-4925-80AE-F8A5627F63C0}"/>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33244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E82-3980-4008-94B3-5BB47CF67A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EB5F13-AB04-41F5-A180-C1B54256B9E0}"/>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4" name="Footer Placeholder 3">
            <a:extLst>
              <a:ext uri="{FF2B5EF4-FFF2-40B4-BE49-F238E27FC236}">
                <a16:creationId xmlns:a16="http://schemas.microsoft.com/office/drawing/2014/main" id="{6E3CC8E8-E914-41F3-97DD-C5AD218090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50A838-2410-4A8B-A32C-4D464D4339A7}"/>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114932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B6EB3-52E8-45E3-B0FC-0EE48A73E836}"/>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3" name="Footer Placeholder 2">
            <a:extLst>
              <a:ext uri="{FF2B5EF4-FFF2-40B4-BE49-F238E27FC236}">
                <a16:creationId xmlns:a16="http://schemas.microsoft.com/office/drawing/2014/main" id="{16AB9B1F-845A-4CBF-A299-922AF87B5B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BF203-BEA7-4400-9944-4C050183D73B}"/>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411611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53D1-BD7A-4F67-90FC-5802AC0E1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041E72-32AD-401A-A17F-E43AD7172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3AD733-D182-4C86-849B-D2FA06B48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DDD507-EA6E-4937-BFE8-0C884EC5A77B}"/>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6" name="Footer Placeholder 5">
            <a:extLst>
              <a:ext uri="{FF2B5EF4-FFF2-40B4-BE49-F238E27FC236}">
                <a16:creationId xmlns:a16="http://schemas.microsoft.com/office/drawing/2014/main" id="{436B8A19-BE52-4F07-AD47-4AF565909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FDD71D-A13B-4D62-A9C8-39BB7A6CA027}"/>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264718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E493-84B5-4CB1-AD72-7FA6ED27B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A4F51C-5FC3-4E25-AF14-22F9C87BB2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6A2DF3-A010-4779-AD87-A5F5BA1A9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B2FFC3-1803-41BA-8602-D585E1D44CE2}"/>
              </a:ext>
            </a:extLst>
          </p:cNvPr>
          <p:cNvSpPr>
            <a:spLocks noGrp="1"/>
          </p:cNvSpPr>
          <p:nvPr>
            <p:ph type="dt" sz="half" idx="10"/>
          </p:nvPr>
        </p:nvSpPr>
        <p:spPr/>
        <p:txBody>
          <a:bodyPr/>
          <a:lstStyle/>
          <a:p>
            <a:fld id="{19912D46-EC9E-42B0-AF23-FD0278A92E97}" type="datetimeFigureOut">
              <a:rPr lang="en-US" smtClean="0"/>
              <a:t>1/8/2019</a:t>
            </a:fld>
            <a:endParaRPr lang="en-US"/>
          </a:p>
        </p:txBody>
      </p:sp>
      <p:sp>
        <p:nvSpPr>
          <p:cNvPr id="6" name="Footer Placeholder 5">
            <a:extLst>
              <a:ext uri="{FF2B5EF4-FFF2-40B4-BE49-F238E27FC236}">
                <a16:creationId xmlns:a16="http://schemas.microsoft.com/office/drawing/2014/main" id="{2BDF0DDC-FAC1-4475-95AC-118FF0F44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0FF11-1481-4A5B-9F7D-7948BB31D508}"/>
              </a:ext>
            </a:extLst>
          </p:cNvPr>
          <p:cNvSpPr>
            <a:spLocks noGrp="1"/>
          </p:cNvSpPr>
          <p:nvPr>
            <p:ph type="sldNum" sz="quarter" idx="12"/>
          </p:nvPr>
        </p:nvSpPr>
        <p:spPr/>
        <p:txBody>
          <a:bodyPr/>
          <a:lstStyle/>
          <a:p>
            <a:fld id="{CD2AF40A-0B39-441E-A1C5-023040028F3E}" type="slidenum">
              <a:rPr lang="en-US" smtClean="0"/>
              <a:t>‹#›</a:t>
            </a:fld>
            <a:endParaRPr lang="en-US"/>
          </a:p>
        </p:txBody>
      </p:sp>
    </p:spTree>
    <p:extLst>
      <p:ext uri="{BB962C8B-B14F-4D97-AF65-F5344CB8AC3E}">
        <p14:creationId xmlns:p14="http://schemas.microsoft.com/office/powerpoint/2010/main" val="205761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8C637-F57F-4557-8E45-5717E8735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810463-F6C8-435C-9EA3-ADF385B50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A9B4E-47B0-49FA-A9BA-9EA7BC920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12D46-EC9E-42B0-AF23-FD0278A92E97}" type="datetimeFigureOut">
              <a:rPr lang="en-US" smtClean="0"/>
              <a:t>1/8/2019</a:t>
            </a:fld>
            <a:endParaRPr lang="en-US"/>
          </a:p>
        </p:txBody>
      </p:sp>
      <p:sp>
        <p:nvSpPr>
          <p:cNvPr id="5" name="Footer Placeholder 4">
            <a:extLst>
              <a:ext uri="{FF2B5EF4-FFF2-40B4-BE49-F238E27FC236}">
                <a16:creationId xmlns:a16="http://schemas.microsoft.com/office/drawing/2014/main" id="{40B487E3-24D8-4290-B42E-C990185C9F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F2252-6D3C-42B5-AE87-17422B4620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AF40A-0B39-441E-A1C5-023040028F3E}" type="slidenum">
              <a:rPr lang="en-US" smtClean="0"/>
              <a:t>‹#›</a:t>
            </a:fld>
            <a:endParaRPr lang="en-US"/>
          </a:p>
        </p:txBody>
      </p:sp>
    </p:spTree>
    <p:extLst>
      <p:ext uri="{BB962C8B-B14F-4D97-AF65-F5344CB8AC3E}">
        <p14:creationId xmlns:p14="http://schemas.microsoft.com/office/powerpoint/2010/main" val="479272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A1B9A"/>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ADA8A4-20AA-4FE6-8456-F9E78C8780BD}"/>
              </a:ext>
            </a:extLst>
          </p:cNvPr>
          <p:cNvSpPr txBox="1"/>
          <p:nvPr/>
        </p:nvSpPr>
        <p:spPr>
          <a:xfrm>
            <a:off x="1785424" y="2644170"/>
            <a:ext cx="6166339" cy="1569660"/>
          </a:xfrm>
          <a:prstGeom prst="rect">
            <a:avLst/>
          </a:prstGeom>
          <a:noFill/>
        </p:spPr>
        <p:txBody>
          <a:bodyPr wrap="square" rtlCol="0">
            <a:spAutoFit/>
          </a:bodyPr>
          <a:lstStyle/>
          <a:p>
            <a:r>
              <a:rPr lang="en-US" sz="9600" dirty="0">
                <a:solidFill>
                  <a:schemeClr val="bg1"/>
                </a:solidFill>
                <a:latin typeface="Roboto" panose="02000000000000000000" pitchFamily="2" charset="0"/>
                <a:ea typeface="Roboto" panose="02000000000000000000" pitchFamily="2" charset="0"/>
              </a:rPr>
              <a:t>intelliCam</a:t>
            </a:r>
          </a:p>
        </p:txBody>
      </p:sp>
      <p:pic>
        <p:nvPicPr>
          <p:cNvPr id="1026" name="Picture 2" descr="Image result for camera icon transparent">
            <a:extLst>
              <a:ext uri="{FF2B5EF4-FFF2-40B4-BE49-F238E27FC236}">
                <a16:creationId xmlns:a16="http://schemas.microsoft.com/office/drawing/2014/main" id="{FAD05C4E-985E-4F7A-AD98-42AA2EC27D0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879747" y="1697182"/>
            <a:ext cx="3463636" cy="3463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8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A1B9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1791-23BD-4CE5-8CF3-C7B627F42A54}"/>
              </a:ext>
            </a:extLst>
          </p:cNvPr>
          <p:cNvSpPr>
            <a:spLocks noGrp="1"/>
          </p:cNvSpPr>
          <p:nvPr>
            <p:ph type="title"/>
          </p:nvPr>
        </p:nvSpPr>
        <p:spPr>
          <a:xfrm>
            <a:off x="838200" y="471805"/>
            <a:ext cx="10515600" cy="1325563"/>
          </a:xfrm>
        </p:spPr>
        <p:txBody>
          <a:bodyPr>
            <a:normAutofit/>
          </a:bodyPr>
          <a:lstStyle/>
          <a:p>
            <a:r>
              <a:rPr lang="en-US" sz="4800" dirty="0">
                <a:solidFill>
                  <a:schemeClr val="bg1"/>
                </a:solidFill>
                <a:latin typeface="Roboto" panose="02000000000000000000" pitchFamily="2" charset="0"/>
                <a:ea typeface="Roboto" panose="02000000000000000000" pitchFamily="2" charset="0"/>
              </a:rPr>
              <a:t>Why we chose this Concept?</a:t>
            </a:r>
            <a:endParaRPr lang="en-US" sz="4800" dirty="0"/>
          </a:p>
        </p:txBody>
      </p:sp>
      <p:sp>
        <p:nvSpPr>
          <p:cNvPr id="5" name="TextBox 4">
            <a:extLst>
              <a:ext uri="{FF2B5EF4-FFF2-40B4-BE49-F238E27FC236}">
                <a16:creationId xmlns:a16="http://schemas.microsoft.com/office/drawing/2014/main" id="{7FBAD0A5-64D4-46F3-B24A-8604D303ACE1}"/>
              </a:ext>
            </a:extLst>
          </p:cNvPr>
          <p:cNvSpPr txBox="1"/>
          <p:nvPr/>
        </p:nvSpPr>
        <p:spPr>
          <a:xfrm>
            <a:off x="838200" y="1797368"/>
            <a:ext cx="9098280" cy="4401205"/>
          </a:xfrm>
          <a:prstGeom prst="rect">
            <a:avLst/>
          </a:prstGeom>
          <a:noFill/>
        </p:spPr>
        <p:txBody>
          <a:bodyPr wrap="square" rtlCol="0">
            <a:spAutoFit/>
          </a:bodyPr>
          <a:lstStyle/>
          <a:p>
            <a:pPr marL="457200" indent="-457200">
              <a:buFont typeface="Arial" panose="020B0604020202020204" pitchFamily="34" charset="0"/>
              <a:buChar char="•"/>
            </a:pPr>
            <a:endParaRPr lang="en-US" sz="2800" dirty="0">
              <a:solidFill>
                <a:schemeClr val="bg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en-US" sz="2800" dirty="0">
                <a:solidFill>
                  <a:schemeClr val="bg1"/>
                </a:solidFill>
                <a:latin typeface="Roboto" panose="02000000000000000000" pitchFamily="2" charset="0"/>
                <a:ea typeface="Roboto" panose="02000000000000000000" pitchFamily="2" charset="0"/>
              </a:rPr>
              <a:t> Giving surveillance digital brain to match their eyes.</a:t>
            </a:r>
          </a:p>
          <a:p>
            <a:pPr marL="457200" indent="-457200">
              <a:buFont typeface="Arial" panose="020B0604020202020204" pitchFamily="34" charset="0"/>
              <a:buChar char="•"/>
            </a:pPr>
            <a:endParaRPr lang="en-US" sz="2800" dirty="0">
              <a:solidFill>
                <a:schemeClr val="bg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endParaRPr lang="en-US" sz="2800" dirty="0">
              <a:solidFill>
                <a:schemeClr val="bg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en-US" sz="2800" dirty="0">
                <a:solidFill>
                  <a:schemeClr val="bg1"/>
                </a:solidFill>
                <a:latin typeface="Roboto" panose="02000000000000000000" pitchFamily="2" charset="0"/>
                <a:ea typeface="Roboto" panose="02000000000000000000" pitchFamily="2" charset="0"/>
              </a:rPr>
              <a:t>Current generation of CCTVs are not smart enough.</a:t>
            </a:r>
          </a:p>
          <a:p>
            <a:pPr marL="457200" indent="-457200">
              <a:buFont typeface="Arial" panose="020B0604020202020204" pitchFamily="34" charset="0"/>
              <a:buChar char="•"/>
            </a:pPr>
            <a:endParaRPr lang="en-US" sz="2800" dirty="0">
              <a:solidFill>
                <a:schemeClr val="bg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en-US" sz="2800" dirty="0">
                <a:solidFill>
                  <a:schemeClr val="bg1"/>
                </a:solidFill>
                <a:latin typeface="Roboto" panose="02000000000000000000" pitchFamily="2" charset="0"/>
                <a:ea typeface="Roboto" panose="02000000000000000000" pitchFamily="2" charset="0"/>
              </a:rPr>
              <a:t>There’s no way to recognize the person who is walking in and out.</a:t>
            </a:r>
          </a:p>
          <a:p>
            <a:pPr marL="457200" indent="-457200">
              <a:buFont typeface="Arial" panose="020B0604020202020204" pitchFamily="34" charset="0"/>
              <a:buChar char="•"/>
            </a:pPr>
            <a:endParaRPr lang="en-US" sz="2800" dirty="0">
              <a:solidFill>
                <a:schemeClr val="bg1"/>
              </a:solidFill>
              <a:latin typeface="Roboto" panose="02000000000000000000" pitchFamily="2" charset="0"/>
              <a:ea typeface="Roboto" panose="02000000000000000000" pitchFamily="2" charset="0"/>
            </a:endParaRPr>
          </a:p>
          <a:p>
            <a:pPr marL="457200" indent="-457200">
              <a:buFont typeface="Arial" panose="020B0604020202020204" pitchFamily="34" charset="0"/>
              <a:buChar char="•"/>
            </a:pPr>
            <a:r>
              <a:rPr lang="en-US" sz="2800" dirty="0">
                <a:solidFill>
                  <a:schemeClr val="bg1"/>
                </a:solidFill>
                <a:latin typeface="Roboto" panose="02000000000000000000" pitchFamily="2" charset="0"/>
                <a:ea typeface="Roboto" panose="02000000000000000000" pitchFamily="2" charset="0"/>
              </a:rPr>
              <a:t>Realtime recognition of unknown person.</a:t>
            </a:r>
          </a:p>
        </p:txBody>
      </p:sp>
    </p:spTree>
    <p:extLst>
      <p:ext uri="{BB962C8B-B14F-4D97-AF65-F5344CB8AC3E}">
        <p14:creationId xmlns:p14="http://schemas.microsoft.com/office/powerpoint/2010/main" val="14309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80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ADA8A4-20AA-4FE6-8456-F9E78C8780BD}"/>
              </a:ext>
            </a:extLst>
          </p:cNvPr>
          <p:cNvSpPr txBox="1"/>
          <p:nvPr/>
        </p:nvSpPr>
        <p:spPr>
          <a:xfrm>
            <a:off x="728020" y="472440"/>
            <a:ext cx="6166339" cy="1200329"/>
          </a:xfrm>
          <a:prstGeom prst="rect">
            <a:avLst/>
          </a:prstGeom>
          <a:noFill/>
        </p:spPr>
        <p:txBody>
          <a:bodyPr wrap="square" rtlCol="0">
            <a:spAutoFit/>
          </a:bodyPr>
          <a:lstStyle/>
          <a:p>
            <a:r>
              <a:rPr lang="en-US" sz="7200" dirty="0">
                <a:solidFill>
                  <a:schemeClr val="bg1"/>
                </a:solidFill>
                <a:latin typeface="Roboto" panose="02000000000000000000" pitchFamily="2" charset="0"/>
                <a:ea typeface="Roboto" panose="02000000000000000000" pitchFamily="2" charset="0"/>
              </a:rPr>
              <a:t>Features</a:t>
            </a:r>
          </a:p>
        </p:txBody>
      </p:sp>
      <p:sp>
        <p:nvSpPr>
          <p:cNvPr id="7" name="TextBox 6">
            <a:extLst>
              <a:ext uri="{FF2B5EF4-FFF2-40B4-BE49-F238E27FC236}">
                <a16:creationId xmlns:a16="http://schemas.microsoft.com/office/drawing/2014/main" id="{C7828231-7C4C-4577-AE4D-574984537158}"/>
              </a:ext>
            </a:extLst>
          </p:cNvPr>
          <p:cNvSpPr txBox="1"/>
          <p:nvPr/>
        </p:nvSpPr>
        <p:spPr>
          <a:xfrm>
            <a:off x="545141" y="2274838"/>
            <a:ext cx="6166339" cy="3785652"/>
          </a:xfrm>
          <a:prstGeom prst="rect">
            <a:avLst/>
          </a:prstGeom>
          <a:noFill/>
        </p:spPr>
        <p:txBody>
          <a:bodyPr wrap="square" rtlCol="0">
            <a:spAutoFit/>
          </a:bodyPr>
          <a:lstStyle/>
          <a:p>
            <a:pPr marL="914400" indent="-914400">
              <a:buAutoNum type="arabicPeriod"/>
            </a:pPr>
            <a:r>
              <a:rPr lang="en-US" sz="4800" dirty="0">
                <a:solidFill>
                  <a:schemeClr val="bg1"/>
                </a:solidFill>
                <a:latin typeface="Roboto" panose="02000000000000000000" pitchFamily="2" charset="0"/>
                <a:ea typeface="Roboto" panose="02000000000000000000" pitchFamily="2" charset="0"/>
              </a:rPr>
              <a:t>Realtime Person Recognition.</a:t>
            </a:r>
          </a:p>
          <a:p>
            <a:pPr marL="914400" indent="-914400">
              <a:buAutoNum type="arabicPeriod"/>
            </a:pPr>
            <a:r>
              <a:rPr lang="en-US" sz="4800" dirty="0">
                <a:solidFill>
                  <a:schemeClr val="tx1">
                    <a:lumMod val="50000"/>
                    <a:lumOff val="50000"/>
                  </a:schemeClr>
                </a:solidFill>
                <a:latin typeface="Roboto" panose="02000000000000000000" pitchFamily="2" charset="0"/>
                <a:ea typeface="Roboto" panose="02000000000000000000" pitchFamily="2" charset="0"/>
              </a:rPr>
              <a:t>Instant Feedback to Smartphones.</a:t>
            </a:r>
          </a:p>
          <a:p>
            <a:pPr marL="914400" indent="-914400">
              <a:buAutoNum type="arabicPeriod"/>
            </a:pPr>
            <a:r>
              <a:rPr lang="en-US" sz="4800" dirty="0">
                <a:solidFill>
                  <a:schemeClr val="tx1">
                    <a:lumMod val="50000"/>
                    <a:lumOff val="50000"/>
                  </a:schemeClr>
                </a:solidFill>
                <a:latin typeface="Roboto" panose="02000000000000000000" pitchFamily="2" charset="0"/>
                <a:ea typeface="Roboto" panose="02000000000000000000" pitchFamily="2" charset="0"/>
              </a:rPr>
              <a:t>Know the Person.</a:t>
            </a:r>
          </a:p>
        </p:txBody>
      </p:sp>
    </p:spTree>
    <p:extLst>
      <p:ext uri="{BB962C8B-B14F-4D97-AF65-F5344CB8AC3E}">
        <p14:creationId xmlns:p14="http://schemas.microsoft.com/office/powerpoint/2010/main" val="383597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0109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ADA8A4-20AA-4FE6-8456-F9E78C8780BD}"/>
              </a:ext>
            </a:extLst>
          </p:cNvPr>
          <p:cNvSpPr txBox="1"/>
          <p:nvPr/>
        </p:nvSpPr>
        <p:spPr>
          <a:xfrm>
            <a:off x="675045" y="594671"/>
            <a:ext cx="7690524" cy="2123658"/>
          </a:xfrm>
          <a:prstGeom prst="rect">
            <a:avLst/>
          </a:prstGeom>
          <a:noFill/>
        </p:spPr>
        <p:txBody>
          <a:bodyPr wrap="square" rtlCol="0">
            <a:spAutoFit/>
          </a:bodyPr>
          <a:lstStyle/>
          <a:p>
            <a:r>
              <a:rPr lang="en-US" sz="6600" dirty="0">
                <a:solidFill>
                  <a:schemeClr val="bg1"/>
                </a:solidFill>
                <a:latin typeface="Roboto" panose="02000000000000000000" pitchFamily="2" charset="0"/>
                <a:ea typeface="Roboto" panose="02000000000000000000" pitchFamily="2" charset="0"/>
              </a:rPr>
              <a:t>Realtime Person Recognition</a:t>
            </a:r>
          </a:p>
        </p:txBody>
      </p:sp>
      <p:sp>
        <p:nvSpPr>
          <p:cNvPr id="7" name="TextBox 6">
            <a:extLst>
              <a:ext uri="{FF2B5EF4-FFF2-40B4-BE49-F238E27FC236}">
                <a16:creationId xmlns:a16="http://schemas.microsoft.com/office/drawing/2014/main" id="{8F3953CE-9AF2-4CE9-9636-EB3347C0D532}"/>
              </a:ext>
            </a:extLst>
          </p:cNvPr>
          <p:cNvSpPr txBox="1"/>
          <p:nvPr/>
        </p:nvSpPr>
        <p:spPr>
          <a:xfrm>
            <a:off x="743262" y="3312999"/>
            <a:ext cx="7622307"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Roboto" panose="02000000000000000000" pitchFamily="2" charset="0"/>
                <a:ea typeface="Roboto" panose="02000000000000000000" pitchFamily="2" charset="0"/>
              </a:rPr>
              <a:t>Realtime recognition of the person who walks to the door.</a:t>
            </a:r>
          </a:p>
          <a:p>
            <a:pPr marL="457200" indent="-457200">
              <a:buFont typeface="Arial" panose="020B0604020202020204" pitchFamily="34" charset="0"/>
              <a:buChar char="•"/>
            </a:pPr>
            <a:endParaRPr lang="en-US" sz="3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0080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80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ADA8A4-20AA-4FE6-8456-F9E78C8780BD}"/>
              </a:ext>
            </a:extLst>
          </p:cNvPr>
          <p:cNvSpPr txBox="1"/>
          <p:nvPr/>
        </p:nvSpPr>
        <p:spPr>
          <a:xfrm>
            <a:off x="728020" y="472440"/>
            <a:ext cx="6166339" cy="1200329"/>
          </a:xfrm>
          <a:prstGeom prst="rect">
            <a:avLst/>
          </a:prstGeom>
          <a:noFill/>
        </p:spPr>
        <p:txBody>
          <a:bodyPr wrap="square" rtlCol="0">
            <a:spAutoFit/>
          </a:bodyPr>
          <a:lstStyle/>
          <a:p>
            <a:r>
              <a:rPr lang="en-US" sz="7200" dirty="0">
                <a:solidFill>
                  <a:schemeClr val="bg1"/>
                </a:solidFill>
                <a:latin typeface="Roboto" panose="02000000000000000000" pitchFamily="2" charset="0"/>
                <a:ea typeface="Roboto" panose="02000000000000000000" pitchFamily="2" charset="0"/>
              </a:rPr>
              <a:t>Features</a:t>
            </a:r>
          </a:p>
        </p:txBody>
      </p:sp>
      <p:sp>
        <p:nvSpPr>
          <p:cNvPr id="7" name="TextBox 6">
            <a:extLst>
              <a:ext uri="{FF2B5EF4-FFF2-40B4-BE49-F238E27FC236}">
                <a16:creationId xmlns:a16="http://schemas.microsoft.com/office/drawing/2014/main" id="{C7828231-7C4C-4577-AE4D-574984537158}"/>
              </a:ext>
            </a:extLst>
          </p:cNvPr>
          <p:cNvSpPr txBox="1"/>
          <p:nvPr/>
        </p:nvSpPr>
        <p:spPr>
          <a:xfrm>
            <a:off x="545141" y="2274838"/>
            <a:ext cx="6166339" cy="3785652"/>
          </a:xfrm>
          <a:prstGeom prst="rect">
            <a:avLst/>
          </a:prstGeom>
          <a:noFill/>
        </p:spPr>
        <p:txBody>
          <a:bodyPr wrap="square" rtlCol="0">
            <a:spAutoFit/>
          </a:bodyPr>
          <a:lstStyle/>
          <a:p>
            <a:pPr marL="914400" indent="-914400">
              <a:buAutoNum type="arabicPeriod"/>
            </a:pPr>
            <a:r>
              <a:rPr lang="en-US" sz="4800" dirty="0">
                <a:solidFill>
                  <a:schemeClr val="tx1">
                    <a:lumMod val="50000"/>
                    <a:lumOff val="50000"/>
                  </a:schemeClr>
                </a:solidFill>
                <a:latin typeface="Roboto" panose="02000000000000000000" pitchFamily="2" charset="0"/>
                <a:ea typeface="Roboto" panose="02000000000000000000" pitchFamily="2" charset="0"/>
              </a:rPr>
              <a:t>Realtime Person Recognition.</a:t>
            </a:r>
          </a:p>
          <a:p>
            <a:pPr marL="914400" indent="-914400">
              <a:buAutoNum type="arabicPeriod"/>
            </a:pPr>
            <a:r>
              <a:rPr lang="en-US" sz="4800" dirty="0">
                <a:solidFill>
                  <a:schemeClr val="bg1"/>
                </a:solidFill>
                <a:latin typeface="Roboto" panose="02000000000000000000" pitchFamily="2" charset="0"/>
                <a:ea typeface="Roboto" panose="02000000000000000000" pitchFamily="2" charset="0"/>
              </a:rPr>
              <a:t>Instant Feedback to Smartphones.</a:t>
            </a:r>
          </a:p>
          <a:p>
            <a:pPr marL="914400" indent="-914400">
              <a:buAutoNum type="arabicPeriod"/>
            </a:pPr>
            <a:r>
              <a:rPr lang="en-US" sz="4800" dirty="0">
                <a:solidFill>
                  <a:schemeClr val="tx1">
                    <a:lumMod val="50000"/>
                    <a:lumOff val="50000"/>
                  </a:schemeClr>
                </a:solidFill>
                <a:latin typeface="Roboto" panose="02000000000000000000" pitchFamily="2" charset="0"/>
                <a:ea typeface="Roboto" panose="02000000000000000000" pitchFamily="2" charset="0"/>
              </a:rPr>
              <a:t>Know the Person.</a:t>
            </a:r>
          </a:p>
        </p:txBody>
      </p:sp>
    </p:spTree>
    <p:extLst>
      <p:ext uri="{BB962C8B-B14F-4D97-AF65-F5344CB8AC3E}">
        <p14:creationId xmlns:p14="http://schemas.microsoft.com/office/powerpoint/2010/main" val="74858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0109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ADA8A4-20AA-4FE6-8456-F9E78C8780BD}"/>
              </a:ext>
            </a:extLst>
          </p:cNvPr>
          <p:cNvSpPr txBox="1"/>
          <p:nvPr/>
        </p:nvSpPr>
        <p:spPr>
          <a:xfrm>
            <a:off x="675045" y="594671"/>
            <a:ext cx="7690524" cy="2123658"/>
          </a:xfrm>
          <a:prstGeom prst="rect">
            <a:avLst/>
          </a:prstGeom>
          <a:noFill/>
        </p:spPr>
        <p:txBody>
          <a:bodyPr wrap="square" rtlCol="0">
            <a:spAutoFit/>
          </a:bodyPr>
          <a:lstStyle/>
          <a:p>
            <a:r>
              <a:rPr lang="en-US" sz="6600" dirty="0">
                <a:solidFill>
                  <a:schemeClr val="bg1"/>
                </a:solidFill>
                <a:latin typeface="Roboto" panose="02000000000000000000" pitchFamily="2" charset="0"/>
                <a:ea typeface="Roboto" panose="02000000000000000000" pitchFamily="2" charset="0"/>
              </a:rPr>
              <a:t>Instant Feedback to Smartphones</a:t>
            </a:r>
          </a:p>
        </p:txBody>
      </p:sp>
      <p:sp>
        <p:nvSpPr>
          <p:cNvPr id="7" name="TextBox 6">
            <a:extLst>
              <a:ext uri="{FF2B5EF4-FFF2-40B4-BE49-F238E27FC236}">
                <a16:creationId xmlns:a16="http://schemas.microsoft.com/office/drawing/2014/main" id="{8F3953CE-9AF2-4CE9-9636-EB3347C0D532}"/>
              </a:ext>
            </a:extLst>
          </p:cNvPr>
          <p:cNvSpPr txBox="1"/>
          <p:nvPr/>
        </p:nvSpPr>
        <p:spPr>
          <a:xfrm>
            <a:off x="743262" y="3312999"/>
            <a:ext cx="7622307"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Roboto" panose="02000000000000000000" pitchFamily="2" charset="0"/>
                <a:ea typeface="Roboto" panose="02000000000000000000" pitchFamily="2" charset="0"/>
              </a:rPr>
              <a:t>As soon as the person is recognized by the camera, Push notification is sent to the smartphones with the details about the person.</a:t>
            </a:r>
          </a:p>
          <a:p>
            <a:pPr marL="457200" indent="-457200">
              <a:buFont typeface="Arial" panose="020B0604020202020204" pitchFamily="34" charset="0"/>
              <a:buChar char="•"/>
            </a:pPr>
            <a:endParaRPr lang="en-US" sz="3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8254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80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ADA8A4-20AA-4FE6-8456-F9E78C8780BD}"/>
              </a:ext>
            </a:extLst>
          </p:cNvPr>
          <p:cNvSpPr txBox="1"/>
          <p:nvPr/>
        </p:nvSpPr>
        <p:spPr>
          <a:xfrm>
            <a:off x="728020" y="472440"/>
            <a:ext cx="6166339" cy="1200329"/>
          </a:xfrm>
          <a:prstGeom prst="rect">
            <a:avLst/>
          </a:prstGeom>
          <a:noFill/>
        </p:spPr>
        <p:txBody>
          <a:bodyPr wrap="square" rtlCol="0">
            <a:spAutoFit/>
          </a:bodyPr>
          <a:lstStyle/>
          <a:p>
            <a:r>
              <a:rPr lang="en-US" sz="7200" dirty="0">
                <a:solidFill>
                  <a:schemeClr val="bg1"/>
                </a:solidFill>
                <a:latin typeface="Roboto" panose="02000000000000000000" pitchFamily="2" charset="0"/>
                <a:ea typeface="Roboto" panose="02000000000000000000" pitchFamily="2" charset="0"/>
              </a:rPr>
              <a:t>Features</a:t>
            </a:r>
          </a:p>
        </p:txBody>
      </p:sp>
      <p:sp>
        <p:nvSpPr>
          <p:cNvPr id="7" name="TextBox 6">
            <a:extLst>
              <a:ext uri="{FF2B5EF4-FFF2-40B4-BE49-F238E27FC236}">
                <a16:creationId xmlns:a16="http://schemas.microsoft.com/office/drawing/2014/main" id="{C7828231-7C4C-4577-AE4D-574984537158}"/>
              </a:ext>
            </a:extLst>
          </p:cNvPr>
          <p:cNvSpPr txBox="1"/>
          <p:nvPr/>
        </p:nvSpPr>
        <p:spPr>
          <a:xfrm>
            <a:off x="545141" y="2274838"/>
            <a:ext cx="6166339" cy="3785652"/>
          </a:xfrm>
          <a:prstGeom prst="rect">
            <a:avLst/>
          </a:prstGeom>
          <a:noFill/>
        </p:spPr>
        <p:txBody>
          <a:bodyPr wrap="square" rtlCol="0">
            <a:spAutoFit/>
          </a:bodyPr>
          <a:lstStyle/>
          <a:p>
            <a:pPr marL="914400" indent="-914400">
              <a:buAutoNum type="arabicPeriod"/>
            </a:pPr>
            <a:r>
              <a:rPr lang="en-US" sz="4800" dirty="0">
                <a:solidFill>
                  <a:schemeClr val="tx1">
                    <a:lumMod val="50000"/>
                    <a:lumOff val="50000"/>
                  </a:schemeClr>
                </a:solidFill>
                <a:latin typeface="Roboto" panose="02000000000000000000" pitchFamily="2" charset="0"/>
                <a:ea typeface="Roboto" panose="02000000000000000000" pitchFamily="2" charset="0"/>
              </a:rPr>
              <a:t>Realtime Person Recognition.</a:t>
            </a:r>
          </a:p>
          <a:p>
            <a:pPr marL="914400" indent="-914400">
              <a:buAutoNum type="arabicPeriod"/>
            </a:pPr>
            <a:r>
              <a:rPr lang="en-US" sz="4800" dirty="0">
                <a:solidFill>
                  <a:schemeClr val="tx1">
                    <a:lumMod val="50000"/>
                    <a:lumOff val="50000"/>
                  </a:schemeClr>
                </a:solidFill>
                <a:latin typeface="Roboto" panose="02000000000000000000" pitchFamily="2" charset="0"/>
                <a:ea typeface="Roboto" panose="02000000000000000000" pitchFamily="2" charset="0"/>
              </a:rPr>
              <a:t>Instant Feedback to Smartphones.</a:t>
            </a:r>
          </a:p>
          <a:p>
            <a:pPr marL="914400" indent="-914400">
              <a:buAutoNum type="arabicPeriod"/>
            </a:pPr>
            <a:r>
              <a:rPr lang="en-US" sz="4800" dirty="0">
                <a:solidFill>
                  <a:schemeClr val="bg1"/>
                </a:solidFill>
                <a:latin typeface="Roboto" panose="02000000000000000000" pitchFamily="2" charset="0"/>
                <a:ea typeface="Roboto" panose="02000000000000000000" pitchFamily="2" charset="0"/>
              </a:rPr>
              <a:t>Know the Person.</a:t>
            </a:r>
          </a:p>
        </p:txBody>
      </p:sp>
    </p:spTree>
    <p:extLst>
      <p:ext uri="{BB962C8B-B14F-4D97-AF65-F5344CB8AC3E}">
        <p14:creationId xmlns:p14="http://schemas.microsoft.com/office/powerpoint/2010/main" val="24105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0109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ADA8A4-20AA-4FE6-8456-F9E78C8780BD}"/>
              </a:ext>
            </a:extLst>
          </p:cNvPr>
          <p:cNvSpPr txBox="1"/>
          <p:nvPr/>
        </p:nvSpPr>
        <p:spPr>
          <a:xfrm>
            <a:off x="675045" y="594671"/>
            <a:ext cx="7690524" cy="2123658"/>
          </a:xfrm>
          <a:prstGeom prst="rect">
            <a:avLst/>
          </a:prstGeom>
          <a:noFill/>
        </p:spPr>
        <p:txBody>
          <a:bodyPr wrap="square" rtlCol="0">
            <a:spAutoFit/>
          </a:bodyPr>
          <a:lstStyle/>
          <a:p>
            <a:r>
              <a:rPr lang="en-US" sz="6600" dirty="0">
                <a:solidFill>
                  <a:schemeClr val="bg1"/>
                </a:solidFill>
                <a:latin typeface="Roboto" panose="02000000000000000000" pitchFamily="2" charset="0"/>
                <a:ea typeface="Roboto" panose="02000000000000000000" pitchFamily="2" charset="0"/>
              </a:rPr>
              <a:t>Know more about the Person</a:t>
            </a:r>
          </a:p>
        </p:txBody>
      </p:sp>
      <p:sp>
        <p:nvSpPr>
          <p:cNvPr id="7" name="TextBox 6">
            <a:extLst>
              <a:ext uri="{FF2B5EF4-FFF2-40B4-BE49-F238E27FC236}">
                <a16:creationId xmlns:a16="http://schemas.microsoft.com/office/drawing/2014/main" id="{8F3953CE-9AF2-4CE9-9636-EB3347C0D532}"/>
              </a:ext>
            </a:extLst>
          </p:cNvPr>
          <p:cNvSpPr txBox="1"/>
          <p:nvPr/>
        </p:nvSpPr>
        <p:spPr>
          <a:xfrm>
            <a:off x="743262" y="3055547"/>
            <a:ext cx="7622307"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Roboto" panose="02000000000000000000" pitchFamily="2" charset="0"/>
                <a:ea typeface="Roboto" panose="02000000000000000000" pitchFamily="2" charset="0"/>
              </a:rPr>
              <a:t>If the person is already recognized by any of the camera around the World, the details about the person is sent immediately to the smartphone. If the person is not recognized, then the user is asked about the person.</a:t>
            </a:r>
          </a:p>
          <a:p>
            <a:pPr marL="457200" indent="-457200">
              <a:buFont typeface="Arial" panose="020B0604020202020204" pitchFamily="34" charset="0"/>
              <a:buChar char="•"/>
            </a:pPr>
            <a:endParaRPr lang="en-US" sz="32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41616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5470</TotalTime>
  <Words>179</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PowerPoint Presentation</vt:lpstr>
      <vt:lpstr>Why we chose this Concept?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Jazib Khan</dc:creator>
  <cp:lastModifiedBy>Jazib Khan</cp:lastModifiedBy>
  <cp:revision>20</cp:revision>
  <dcterms:created xsi:type="dcterms:W3CDTF">2018-03-24T17:41:00Z</dcterms:created>
  <dcterms:modified xsi:type="dcterms:W3CDTF">2019-01-08T11:10:12Z</dcterms:modified>
</cp:coreProperties>
</file>