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5" r:id="rId10"/>
    <p:sldId id="267" r:id="rId11"/>
    <p:sldId id="264" r:id="rId12"/>
    <p:sldId id="266" r:id="rId13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fld id="{5480736A-B55F-4DEE-85AF-C69BA5D629AA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25/11/2017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D1BA88FE-D85D-46DA-9BA7-6404852B396F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fld id="{5480736A-B55F-4DEE-85AF-C69BA5D629AA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25/11/2017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D1BA88FE-D85D-46DA-9BA7-6404852B396F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fld id="{5480736A-B55F-4DEE-85AF-C69BA5D629AA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25/11/2017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D1BA88FE-D85D-46DA-9BA7-6404852B396F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fld id="{5480736A-B55F-4DEE-85AF-C69BA5D629AA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25/11/2017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D1BA88FE-D85D-46DA-9BA7-6404852B396F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fld id="{5480736A-B55F-4DEE-85AF-C69BA5D629AA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25/11/2017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D1BA88FE-D85D-46DA-9BA7-6404852B396F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fld id="{5480736A-B55F-4DEE-85AF-C69BA5D629AA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25/11/2017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D1BA88FE-D85D-46DA-9BA7-6404852B396F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fld id="{5480736A-B55F-4DEE-85AF-C69BA5D629AA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25/11/2017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D1BA88FE-D85D-46DA-9BA7-6404852B396F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fld id="{5480736A-B55F-4DEE-85AF-C69BA5D629AA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25/11/2017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D1BA88FE-D85D-46DA-9BA7-6404852B396F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lnSpc>
                <a:spcPct val="100000"/>
              </a:lnSpc>
            </a:pPr>
            <a:fld id="{5480736A-B55F-4DEE-85AF-C69BA5D629AA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25/11/2017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D1BA88FE-D85D-46DA-9BA7-6404852B396F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lnSpc>
                <a:spcPct val="100000"/>
              </a:lnSpc>
            </a:pPr>
            <a:fld id="{5480736A-B55F-4DEE-85AF-C69BA5D629AA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25/11/2017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D1BA88FE-D85D-46DA-9BA7-6404852B396F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fld id="{5480736A-B55F-4DEE-85AF-C69BA5D629AA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25/11/2017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D1BA88FE-D85D-46DA-9BA7-6404852B396F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fld id="{81260167-B76E-4365-8863-D28C64E55CA5}" type="datetime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25/11/2017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C67B41B3-966D-49B2-8BBF-75E44F860C35}" type="slidenum">
              <a:rPr lang="pt-BR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Probabilidade e Estatística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2340"/>
            <a:ext cx="7193806" cy="574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61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Regressão Linear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pt-BR" sz="3200" spc="-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	R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egressão linear é uma equação para se estimar a condicional (valor esperado) de uma variável y, dados os valores de algumas outras variáveis x.</a:t>
            </a:r>
          </a:p>
          <a:p>
            <a:pPr algn="just"/>
            <a:endParaRPr lang="pt-BR" sz="3200" spc="-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just"/>
            <a:endParaRPr lang="pt-BR" sz="3200" b="0" strike="noStrike" spc="-1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pt-BR" sz="3200" dirty="0" smtClean="0"/>
              <a:t> </a:t>
            </a:r>
            <a:endParaRPr lang="pt-BR" sz="3200" b="0" strike="noStrike" spc="-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446351"/>
              </p:ext>
            </p:extLst>
          </p:nvPr>
        </p:nvGraphicFramePr>
        <p:xfrm>
          <a:off x="457200" y="4509120"/>
          <a:ext cx="4359320" cy="13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ção" r:id="rId3" imgW="1536480" imgH="482400" progId="Equation.3">
                  <p:embed/>
                </p:oleObj>
              </mc:Choice>
              <mc:Fallback>
                <p:oleObj name="Equação" r:id="rId3" imgW="153648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09120"/>
                        <a:ext cx="4359320" cy="1366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751177"/>
              </p:ext>
            </p:extLst>
          </p:nvPr>
        </p:nvGraphicFramePr>
        <p:xfrm>
          <a:off x="417513" y="3716338"/>
          <a:ext cx="24987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ção" r:id="rId5" imgW="698400" imgH="203040" progId="Equation.3">
                  <p:embed/>
                </p:oleObj>
              </mc:Choice>
              <mc:Fallback>
                <p:oleObj name="Equação" r:id="rId5" imgW="6984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3716338"/>
                        <a:ext cx="2498725" cy="546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858771"/>
              </p:ext>
            </p:extLst>
          </p:nvPr>
        </p:nvGraphicFramePr>
        <p:xfrm>
          <a:off x="5004048" y="4973632"/>
          <a:ext cx="186900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ção" r:id="rId7" imgW="698197" imgH="431613" progId="Equation.3">
                  <p:embed/>
                </p:oleObj>
              </mc:Choice>
              <mc:Fallback>
                <p:oleObj name="Equação" r:id="rId7" imgW="698197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973632"/>
                        <a:ext cx="1869008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16508"/>
              </p:ext>
            </p:extLst>
          </p:nvPr>
        </p:nvGraphicFramePr>
        <p:xfrm>
          <a:off x="7092280" y="4946311"/>
          <a:ext cx="1740994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ção" r:id="rId9" imgW="647700" imgH="431800" progId="Equation.3">
                  <p:embed/>
                </p:oleObj>
              </mc:Choice>
              <mc:Fallback>
                <p:oleObj name="Equação" r:id="rId9" imgW="6477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946311"/>
                        <a:ext cx="1740994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210382"/>
              </p:ext>
            </p:extLst>
          </p:nvPr>
        </p:nvGraphicFramePr>
        <p:xfrm>
          <a:off x="5436096" y="4293096"/>
          <a:ext cx="2590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ção" r:id="rId11" imgW="723586" imgH="203112" progId="Equation.3">
                  <p:embed/>
                </p:oleObj>
              </mc:Choice>
              <mc:Fallback>
                <p:oleObj name="Equação" r:id="rId11" imgW="723586" imgH="203112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293096"/>
                        <a:ext cx="2590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" r="13937"/>
          <a:stretch/>
        </p:blipFill>
        <p:spPr bwMode="auto">
          <a:xfrm>
            <a:off x="971600" y="476672"/>
            <a:ext cx="7269297" cy="551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36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1" strike="noStrike" spc="-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Projeto</a:t>
            </a:r>
            <a:endParaRPr lang="pt-BR" sz="4400" b="1" strike="noStrike" spc="-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pt-BR" sz="3200" b="0" strike="noStrike" spc="-1" dirty="0">
                <a:solidFill>
                  <a:srgbClr val="00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Nosso projeto é uma aplicação web, 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desenvolvida </a:t>
            </a:r>
            <a:r>
              <a:rPr lang="pt-BR" sz="3200" b="0" strike="noStrike" spc="-1" dirty="0">
                <a:solidFill>
                  <a:srgbClr val="00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em HTML e </a:t>
            </a:r>
            <a:r>
              <a:rPr lang="pt-BR" sz="3200" b="0" strike="noStrike" spc="-1" dirty="0" err="1">
                <a:solidFill>
                  <a:srgbClr val="00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JavaScript</a:t>
            </a:r>
            <a:r>
              <a:rPr lang="pt-BR" sz="3200" b="0" strike="noStrike" spc="-1" dirty="0">
                <a:solidFill>
                  <a:srgbClr val="00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, que apresenta 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medidas de posição(Moda, Média e Mediana), </a:t>
            </a:r>
            <a:r>
              <a:rPr lang="pt-BR" sz="3200" b="0" strike="noStrike" spc="-1" dirty="0">
                <a:solidFill>
                  <a:srgbClr val="00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distribuição de frequência e regressão linear.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1" strike="noStrike" spc="-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Medidas de Posição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i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Média: </a:t>
            </a:r>
            <a:r>
              <a:rPr lang="pt-BR" sz="3200" b="0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É a soma total dos elementos, divido pelo número de elementos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  <a:endParaRPr lang="pt-BR" sz="3200" b="0" strike="noStrike" spc="-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i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Moda: </a:t>
            </a:r>
            <a:r>
              <a:rPr lang="pt-BR" sz="3200" b="0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Valor que mais aparece em um conjunto de dados.</a:t>
            </a: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i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Mediana: </a:t>
            </a:r>
            <a:r>
              <a:rPr lang="pt-BR" sz="3200" b="0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É o valor que divide o conjunto de dados em dois subconjuntos de mesmo tamanho.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7" name="Picture 3" descr="C:\Users\Ingrid\Desktop\media, moda e media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08" y="620688"/>
            <a:ext cx="7931224" cy="536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692696"/>
            <a:ext cx="77914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18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Distribuição de Frequências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	A </a:t>
            </a:r>
            <a:r>
              <a:rPr lang="pt-BR" sz="3200" b="0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distribuição de frequências consiste-se na organização dos dados coleta dos por meio de uma tabela.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Principais Frequências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i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Frequência Absoluta (</a:t>
            </a:r>
            <a:r>
              <a:rPr lang="pt-BR" sz="3200" b="0" i="1" strike="noStrike" spc="-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fa</a:t>
            </a:r>
            <a:r>
              <a:rPr lang="pt-BR" sz="3200" b="0" i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):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	É o número de vezes que o elemento aparece na amostra.</a:t>
            </a: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i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Frequência Relativa (</a:t>
            </a:r>
            <a:r>
              <a:rPr lang="pt-BR" sz="3200" b="0" i="1" strike="noStrike" spc="-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fr</a:t>
            </a:r>
            <a:r>
              <a:rPr lang="pt-BR" sz="3200" b="0" i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):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	É o quociente da frequência absoluta com a quantidade de elementos da amostra.</a:t>
            </a: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i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Frequência Relativa Percentual (</a:t>
            </a:r>
            <a:r>
              <a:rPr lang="pt-BR" sz="3200" b="0" i="1" strike="noStrike" spc="-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fr</a:t>
            </a:r>
            <a:r>
              <a:rPr lang="pt-BR" sz="3200" b="0" i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%):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	É o valor percentual da frequência relativa, ou seja, é o quociente da frequência absoluta e a quantidade de elementos da amostra multiplicado por cem.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Principais Frequências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i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Frequência Acumulada: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	É a soma das frequências absolutas com seus valores inferiores ou superiores.</a:t>
            </a: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i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Frequência Acumulada Crescente (</a:t>
            </a:r>
            <a:r>
              <a:rPr lang="pt-BR" sz="3200" b="0" i="1" strike="noStrike" spc="-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fac</a:t>
            </a:r>
            <a:r>
              <a:rPr lang="pt-BR" sz="3200" b="0" i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):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	É a soma das frequências absolutas com seus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valores inferiores.</a:t>
            </a: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i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Frequência Acumulada Decrescente(</a:t>
            </a:r>
            <a:r>
              <a:rPr lang="pt-BR" sz="3200" b="0" i="1" strike="noStrike" spc="-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fad</a:t>
            </a:r>
            <a:r>
              <a:rPr lang="pt-BR" sz="3200" b="0" i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):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	É a soma das frequências absolutas com seus valores posteriores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60251"/>
            <a:ext cx="6336704" cy="362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3548" y="404664"/>
            <a:ext cx="8136904" cy="2304256"/>
          </a:xfrm>
        </p:spPr>
        <p:txBody>
          <a:bodyPr>
            <a:normAutofit fontScale="92500" lnSpcReduction="10000"/>
          </a:bodyPr>
          <a:lstStyle/>
          <a:p>
            <a:pPr marL="109728" indent="0" algn="just">
              <a:buNone/>
            </a:pPr>
            <a:r>
              <a:rPr lang="pt-BR" sz="2400" dirty="0" smtClean="0">
                <a:latin typeface="Century Gothic" panose="020B0502020202020204" pitchFamily="34" charset="0"/>
              </a:rPr>
              <a:t>Na tabela abaixo é apresentado os dados de uma pesquisa do número de filhos de famílias brasileira de uma localidade brasileira. De acordo com a tabela podemos perceber que as famílias mais frequentes são as de dois filhos (46%), seguida pelas famílias de três filhos. Apenas 16% das famílias têm mais de três filhos, mas são ainda mais comuns do que famílias sem filhos.</a:t>
            </a:r>
            <a:endParaRPr lang="pt-BR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170</Words>
  <Application>Microsoft Office PowerPoint</Application>
  <PresentationFormat>Apresentação na tela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Concurso</vt:lpstr>
      <vt:lpstr>Equação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Probabilidade e Estatística</dc:title>
  <dc:subject/>
  <dc:creator>Ingrid Carvalho</dc:creator>
  <dc:description/>
  <cp:lastModifiedBy>Ingrid Carvalho</cp:lastModifiedBy>
  <cp:revision>14</cp:revision>
  <dcterms:created xsi:type="dcterms:W3CDTF">2017-11-23T09:11:24Z</dcterms:created>
  <dcterms:modified xsi:type="dcterms:W3CDTF">2017-11-25T23:56:44Z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