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30"/>
  </p:notesMasterIdLst>
  <p:sldIdLst>
    <p:sldId id="258" r:id="rId5"/>
    <p:sldId id="257" r:id="rId6"/>
    <p:sldId id="281" r:id="rId7"/>
    <p:sldId id="259" r:id="rId8"/>
    <p:sldId id="270" r:id="rId9"/>
    <p:sldId id="261" r:id="rId10"/>
    <p:sldId id="284" r:id="rId11"/>
    <p:sldId id="269" r:id="rId12"/>
    <p:sldId id="263" r:id="rId13"/>
    <p:sldId id="264" r:id="rId14"/>
    <p:sldId id="265" r:id="rId15"/>
    <p:sldId id="279" r:id="rId16"/>
    <p:sldId id="280" r:id="rId17"/>
    <p:sldId id="271" r:id="rId18"/>
    <p:sldId id="267" r:id="rId19"/>
    <p:sldId id="273" r:id="rId20"/>
    <p:sldId id="272" r:id="rId21"/>
    <p:sldId id="274" r:id="rId22"/>
    <p:sldId id="283" r:id="rId23"/>
    <p:sldId id="275" r:id="rId24"/>
    <p:sldId id="276" r:id="rId25"/>
    <p:sldId id="282" r:id="rId26"/>
    <p:sldId id="266" r:id="rId27"/>
    <p:sldId id="278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D8FEB-54A5-425C-9639-D570C7CE41C7}" v="35" dt="2020-03-04T20:28:22.887"/>
    <p1510:client id="{31CEA049-BC80-FD4C-9FF3-D080AF3ABDB4}" v="818" dt="2020-03-05T17:26:33.021"/>
    <p1510:client id="{5F035937-1745-425F-8B72-C5AA20080A63}" v="1147" dt="2020-03-05T19:33:54.528"/>
    <p1510:client id="{E9FE6B73-1A6B-4802-9A95-A8012D890B68}" v="192" dt="2020-03-05T05:25:05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17" y="2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7858-407D-49AD-A7DC-90974B96CF4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17B2-7968-413A-A44C-36722911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3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the problem – provide illustration, discuss the knowns and knowns for this stage of the problem.</a:t>
            </a:r>
          </a:p>
          <a:p>
            <a:pPr lvl="1"/>
            <a:r>
              <a:rPr lang="en-US"/>
              <a:t>Assumptions: 2D planar problem</a:t>
            </a:r>
          </a:p>
          <a:p>
            <a:pPr lvl="1"/>
            <a:r>
              <a:rPr lang="en-US"/>
              <a:t>Knowns: speaker positions, and relative orientations of the speakers compared the robot’s heading (</a:t>
            </a:r>
            <a:r>
              <a:rPr lang="en-US" err="1"/>
              <a:t>DoAs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Compare it to distance-based triangulation</a:t>
            </a:r>
          </a:p>
          <a:p>
            <a:pPr lvl="1"/>
            <a:r>
              <a:rPr lang="en-US"/>
              <a:t>One advantage: we also compute the orientation of the robot! A full pose :D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17B2-7968-413A-A44C-36722911A7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Focus on what’s important: we have three equations and three unknowns, making the system exactly determined. There should be precisely one answer.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17B2-7968-413A-A44C-36722911A7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422F-93F2-4DCE-A381-9C3BE9BA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257EA-97A2-48F0-857F-CAEAC53C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6BEB-61FC-40CD-9490-B1A05DCE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A6B4-DC0E-4A0D-BA7A-74EFD80E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2EF4-A19A-4392-BBED-87D8B7C8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4A8F-5613-476D-8556-9D6CF60D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909C9-9B8E-45CD-AB8C-66D1CE40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8C36-2334-4285-9694-8E8A19C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9FBF-8DBA-4608-8C7E-8336BC94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B900-A664-4CDD-8AC4-FA87A735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6017D-0C91-4C69-9A85-E955BD728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1DAB8-675A-4058-8CDD-111DE5889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C7E6-6331-4CC5-8FC0-570044C4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8694-0278-4BBF-AF43-6D122D4C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D9FE-336F-4174-AB3D-E19A0CE8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6953-D746-4AAE-A0CB-D916286C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6EB5-0D7E-40DD-894E-A16AE941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BE40-9833-4A7D-B6D4-82020C5F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AF3A-DC0F-418C-A5B7-D51AE1C8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65A2-72D2-4AD8-9188-83772543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E56F-6640-42D3-84BD-AA3E682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021B5-349F-47CE-8B3C-E510A178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86F4-F567-40AA-A248-E7A2B791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7245-E560-4D72-A150-D15DC015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DA3F-B2A7-4E6A-B23C-CF3BF44F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4FBC-E8DA-4F3A-8F02-AB913043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DCED-0A64-440F-8CF1-A12681FD8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0F477-850E-406C-91A0-663429A1D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61CCF-EA27-4F26-9FC6-39FF639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284A5-697F-4E00-BB6E-3C0E23A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A622-F831-498D-B6F1-2EF7CF4B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12D-C03B-44CA-8BE7-164ABF2A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C2B7-4437-4BE3-902C-9B39101B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44A6-6FCE-4EB5-B67E-0C73972B3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E1194-070B-40DA-A78E-7C6DDBBC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412D9-1C99-42C7-94E5-FBC207A75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52E5D-DC02-48CD-8539-722504F5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6B4EF-028B-480E-8DD9-F4DC2DE9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B2E7D-458F-4659-B0F4-AB55A868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CA6C-D1FA-4E2A-B5B2-35797D3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280EE-8226-4C62-8FF5-7A18AC7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F37AF-4046-4780-9CCC-D08BA136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23A79-4890-45D4-874F-8E53DF3B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58C69-4B3C-4F25-9220-78BF5C58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EC082-48FF-4506-8015-F1747F57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B6CA-3ACB-4EB9-9BDC-539F5229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45DF-E073-45FD-AAC5-7FC93601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5EA9-FE0E-4CAA-9E6C-BFECEC52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F321-8D13-4FA5-8C53-1E5878171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2FEA-A81A-4F99-8047-6BE420F7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C06C0-41D2-43D2-9B79-00699AEC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48DC7-C65C-4024-BB07-CB903F8E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8BA5-24C6-413F-9E91-082E776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A962C-C615-4D4D-ACA3-9B6397A10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714B-1549-4D7C-B4C2-2447A535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BCDF-EDA6-446F-BD20-BBA76C0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3B619-0838-49E0-A8F1-C748B25C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6C19-C80B-4ACA-ABB1-532D698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FCB78-7947-44FA-8A2F-6415C90C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98342-DEA9-4EEC-BC14-82A56657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F4F-5F0B-4B97-821B-94FF6A852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A6B8-5D98-4C77-A9E2-B1038C07B79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6921-E0E5-4795-A7C9-14A022785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98497-1180-4C71-A89A-EC1B730A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EE8D-5A64-4203-AA50-C9526F14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ossingchurch.net/pastors-corner/marco-pol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18" Type="http://schemas.openxmlformats.org/officeDocument/2006/relationships/image" Target="../media/image5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9.png"/><Relationship Id="rId17" Type="http://schemas.openxmlformats.org/officeDocument/2006/relationships/image" Target="../media/image50.png"/><Relationship Id="rId2" Type="http://schemas.openxmlformats.org/officeDocument/2006/relationships/image" Target="../media/image26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2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9895-96E3-4098-B037-3BE9A877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4375"/>
            <a:ext cx="9144000" cy="238760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Acoustic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B9904-0EFD-4948-B7D2-9CA351504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6006275"/>
            <a:ext cx="9832848" cy="16557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Siddharth Agrawal, Julien Blanchet, Mack </a:t>
            </a:r>
            <a:r>
              <a:rPr lang="en-US" dirty="0" err="1">
                <a:solidFill>
                  <a:srgbClr val="0070C0"/>
                </a:solidFill>
              </a:rPr>
              <a:t>Reiferson</a:t>
            </a:r>
            <a:r>
              <a:rPr lang="en-US" dirty="0">
                <a:solidFill>
                  <a:srgbClr val="0070C0"/>
                </a:solidFill>
              </a:rPr>
              <a:t>, and Vlado </a:t>
            </a:r>
            <a:r>
              <a:rPr lang="en-US" dirty="0" err="1">
                <a:solidFill>
                  <a:srgbClr val="0070C0"/>
                </a:solidFill>
              </a:rPr>
              <a:t>Vojdanovski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marco polo game">
            <a:extLst>
              <a:ext uri="{FF2B5EF4-FFF2-40B4-BE49-F238E27FC236}">
                <a16:creationId xmlns:a16="http://schemas.microsoft.com/office/drawing/2014/main" id="{77FB8EE5-FFDF-4257-B3BB-45366772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966025"/>
            <a:ext cx="4876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FF143-FDBE-4242-B1BB-637582AC2418}"/>
              </a:ext>
            </a:extLst>
          </p:cNvPr>
          <p:cNvSpPr txBox="1"/>
          <p:nvPr/>
        </p:nvSpPr>
        <p:spPr>
          <a:xfrm>
            <a:off x="7780020" y="6618712"/>
            <a:ext cx="5277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Picture source: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http://www.thecrossingchurch.net/pastors-corner/marco-polo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9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Getting TDOA from Waveforms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ECB8AE-216C-4707-9674-9C81D85A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89" y="1713863"/>
            <a:ext cx="6194812" cy="4646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94D37-6914-44DA-9482-E381E8D1A83E}"/>
              </a:ext>
            </a:extLst>
          </p:cNvPr>
          <p:cNvSpPr txBox="1"/>
          <p:nvPr/>
        </p:nvSpPr>
        <p:spPr>
          <a:xfrm>
            <a:off x="2424752" y="1652507"/>
            <a:ext cx="24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Microphone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C1514-A9AE-4DCC-8080-F4517B8B06AC}"/>
                  </a:ext>
                </a:extLst>
              </p:cNvPr>
              <p:cNvSpPr txBox="1"/>
              <p:nvPr/>
            </p:nvSpPr>
            <p:spPr>
              <a:xfrm>
                <a:off x="2871990" y="2451751"/>
                <a:ext cx="462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C1514-A9AE-4DCC-8080-F4517B8B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90" y="2451751"/>
                <a:ext cx="462499" cy="369332"/>
              </a:xfrm>
              <a:prstGeom prst="rect">
                <a:avLst/>
              </a:prstGeom>
              <a:blipFill>
                <a:blip r:embed="rId3"/>
                <a:stretch>
                  <a:fillRect l="-7895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91BAD-2880-4967-913B-0B478972673C}"/>
                  </a:ext>
                </a:extLst>
              </p:cNvPr>
              <p:cNvSpPr txBox="1"/>
              <p:nvPr/>
            </p:nvSpPr>
            <p:spPr>
              <a:xfrm>
                <a:off x="2871990" y="3778931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91BAD-2880-4967-913B-0B478972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90" y="3778931"/>
                <a:ext cx="469616" cy="369332"/>
              </a:xfrm>
              <a:prstGeom prst="rect">
                <a:avLst/>
              </a:prstGeom>
              <a:blipFill>
                <a:blip r:embed="rId4"/>
                <a:stretch>
                  <a:fillRect l="-7792" r="-51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56521E-5F6C-4375-8772-9EF707213742}"/>
                  </a:ext>
                </a:extLst>
              </p:cNvPr>
              <p:cNvSpPr txBox="1"/>
              <p:nvPr/>
            </p:nvSpPr>
            <p:spPr>
              <a:xfrm>
                <a:off x="2877187" y="5106111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56521E-5F6C-4375-8772-9EF70721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187" y="5106111"/>
                <a:ext cx="469616" cy="369332"/>
              </a:xfrm>
              <a:prstGeom prst="rect">
                <a:avLst/>
              </a:prstGeom>
              <a:blipFill>
                <a:blip r:embed="rId5"/>
                <a:stretch>
                  <a:fillRect l="-9091" r="-51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F89D4-871F-4137-A5D4-081F70B7C950}"/>
              </a:ext>
            </a:extLst>
          </p:cNvPr>
          <p:cNvCxnSpPr>
            <a:cxnSpLocks/>
          </p:cNvCxnSpPr>
          <p:nvPr/>
        </p:nvCxnSpPr>
        <p:spPr>
          <a:xfrm>
            <a:off x="4085230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0E5C25-61B6-474E-8648-6F212846D973}"/>
              </a:ext>
            </a:extLst>
          </p:cNvPr>
          <p:cNvCxnSpPr>
            <a:cxnSpLocks/>
          </p:cNvCxnSpPr>
          <p:nvPr/>
        </p:nvCxnSpPr>
        <p:spPr>
          <a:xfrm>
            <a:off x="4085230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1B993B-9D65-4D5E-B52D-88F03136F3FE}"/>
              </a:ext>
            </a:extLst>
          </p:cNvPr>
          <p:cNvCxnSpPr>
            <a:cxnSpLocks/>
          </p:cNvCxnSpPr>
          <p:nvPr/>
        </p:nvCxnSpPr>
        <p:spPr>
          <a:xfrm>
            <a:off x="417394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23D09-563B-40AD-94B4-8AB8AFF5CE05}"/>
              </a:ext>
            </a:extLst>
          </p:cNvPr>
          <p:cNvCxnSpPr>
            <a:cxnSpLocks/>
          </p:cNvCxnSpPr>
          <p:nvPr/>
        </p:nvCxnSpPr>
        <p:spPr>
          <a:xfrm>
            <a:off x="4249004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122177-5FEE-4E6F-8FA6-D9BED55E63BD}"/>
              </a:ext>
            </a:extLst>
          </p:cNvPr>
          <p:cNvCxnSpPr>
            <a:cxnSpLocks/>
          </p:cNvCxnSpPr>
          <p:nvPr/>
        </p:nvCxnSpPr>
        <p:spPr>
          <a:xfrm>
            <a:off x="4321791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4169EA-6477-4F04-A5BE-F01C20B9A0A9}"/>
              </a:ext>
            </a:extLst>
          </p:cNvPr>
          <p:cNvCxnSpPr>
            <a:cxnSpLocks/>
          </p:cNvCxnSpPr>
          <p:nvPr/>
        </p:nvCxnSpPr>
        <p:spPr>
          <a:xfrm>
            <a:off x="4321791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3193F2-A565-423F-AC8C-C85C3754EBC6}"/>
              </a:ext>
            </a:extLst>
          </p:cNvPr>
          <p:cNvCxnSpPr>
            <a:cxnSpLocks/>
          </p:cNvCxnSpPr>
          <p:nvPr/>
        </p:nvCxnSpPr>
        <p:spPr>
          <a:xfrm>
            <a:off x="4410504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DCAA58-BC4E-4CD5-825C-988BE2BA1A63}"/>
              </a:ext>
            </a:extLst>
          </p:cNvPr>
          <p:cNvCxnSpPr>
            <a:cxnSpLocks/>
          </p:cNvCxnSpPr>
          <p:nvPr/>
        </p:nvCxnSpPr>
        <p:spPr>
          <a:xfrm>
            <a:off x="4485565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588F2E-8FBF-481D-8227-5CFD4B8E8BE4}"/>
              </a:ext>
            </a:extLst>
          </p:cNvPr>
          <p:cNvCxnSpPr>
            <a:cxnSpLocks/>
          </p:cNvCxnSpPr>
          <p:nvPr/>
        </p:nvCxnSpPr>
        <p:spPr>
          <a:xfrm>
            <a:off x="4572004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D6692E-AEF9-4FE4-A753-E41134625AAA}"/>
              </a:ext>
            </a:extLst>
          </p:cNvPr>
          <p:cNvCxnSpPr>
            <a:cxnSpLocks/>
          </p:cNvCxnSpPr>
          <p:nvPr/>
        </p:nvCxnSpPr>
        <p:spPr>
          <a:xfrm>
            <a:off x="4572004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5AD6FF-BF87-429F-9C8C-FCA5ECE72226}"/>
              </a:ext>
            </a:extLst>
          </p:cNvPr>
          <p:cNvCxnSpPr>
            <a:cxnSpLocks/>
          </p:cNvCxnSpPr>
          <p:nvPr/>
        </p:nvCxnSpPr>
        <p:spPr>
          <a:xfrm>
            <a:off x="4660717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097E5E-36EF-4990-906E-61EC5217CF38}"/>
              </a:ext>
            </a:extLst>
          </p:cNvPr>
          <p:cNvCxnSpPr>
            <a:cxnSpLocks/>
          </p:cNvCxnSpPr>
          <p:nvPr/>
        </p:nvCxnSpPr>
        <p:spPr>
          <a:xfrm>
            <a:off x="4735778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42E8CB-66C3-46BD-AB50-5D58B6E07137}"/>
              </a:ext>
            </a:extLst>
          </p:cNvPr>
          <p:cNvCxnSpPr>
            <a:cxnSpLocks/>
          </p:cNvCxnSpPr>
          <p:nvPr/>
        </p:nvCxnSpPr>
        <p:spPr>
          <a:xfrm>
            <a:off x="4808565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58F017-D7F3-445A-8618-6A9DF7F5C761}"/>
              </a:ext>
            </a:extLst>
          </p:cNvPr>
          <p:cNvCxnSpPr>
            <a:cxnSpLocks/>
          </p:cNvCxnSpPr>
          <p:nvPr/>
        </p:nvCxnSpPr>
        <p:spPr>
          <a:xfrm>
            <a:off x="4808565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5A1921-0581-4B13-84C9-5AE9B58FADAC}"/>
              </a:ext>
            </a:extLst>
          </p:cNvPr>
          <p:cNvCxnSpPr>
            <a:cxnSpLocks/>
          </p:cNvCxnSpPr>
          <p:nvPr/>
        </p:nvCxnSpPr>
        <p:spPr>
          <a:xfrm>
            <a:off x="4897278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B0E8B0-5280-4A3F-8293-0FDE696878CC}"/>
              </a:ext>
            </a:extLst>
          </p:cNvPr>
          <p:cNvCxnSpPr>
            <a:cxnSpLocks/>
          </p:cNvCxnSpPr>
          <p:nvPr/>
        </p:nvCxnSpPr>
        <p:spPr>
          <a:xfrm>
            <a:off x="4972339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67E3DE-3917-4732-BBC3-3245A28F31B5}"/>
              </a:ext>
            </a:extLst>
          </p:cNvPr>
          <p:cNvCxnSpPr>
            <a:cxnSpLocks/>
          </p:cNvCxnSpPr>
          <p:nvPr/>
        </p:nvCxnSpPr>
        <p:spPr>
          <a:xfrm>
            <a:off x="5081528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09A112-BB70-4676-93DF-699E496BED77}"/>
              </a:ext>
            </a:extLst>
          </p:cNvPr>
          <p:cNvCxnSpPr>
            <a:cxnSpLocks/>
          </p:cNvCxnSpPr>
          <p:nvPr/>
        </p:nvCxnSpPr>
        <p:spPr>
          <a:xfrm>
            <a:off x="5081528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68CCE0-8576-42DC-9C92-506CBD1D9779}"/>
              </a:ext>
            </a:extLst>
          </p:cNvPr>
          <p:cNvCxnSpPr>
            <a:cxnSpLocks/>
          </p:cNvCxnSpPr>
          <p:nvPr/>
        </p:nvCxnSpPr>
        <p:spPr>
          <a:xfrm>
            <a:off x="5170241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907EBC-7977-42C2-97D0-B49AD9AD702F}"/>
              </a:ext>
            </a:extLst>
          </p:cNvPr>
          <p:cNvCxnSpPr>
            <a:cxnSpLocks/>
          </p:cNvCxnSpPr>
          <p:nvPr/>
        </p:nvCxnSpPr>
        <p:spPr>
          <a:xfrm>
            <a:off x="524530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17226F-A0D8-4111-9922-6EF65BFC567D}"/>
              </a:ext>
            </a:extLst>
          </p:cNvPr>
          <p:cNvCxnSpPr>
            <a:cxnSpLocks/>
          </p:cNvCxnSpPr>
          <p:nvPr/>
        </p:nvCxnSpPr>
        <p:spPr>
          <a:xfrm>
            <a:off x="5318089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4E65E1-BAF0-4FD9-948D-A147F981EF99}"/>
              </a:ext>
            </a:extLst>
          </p:cNvPr>
          <p:cNvCxnSpPr>
            <a:cxnSpLocks/>
          </p:cNvCxnSpPr>
          <p:nvPr/>
        </p:nvCxnSpPr>
        <p:spPr>
          <a:xfrm>
            <a:off x="5318089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E62094-80B5-465E-BD24-C9CF49DF4864}"/>
              </a:ext>
            </a:extLst>
          </p:cNvPr>
          <p:cNvCxnSpPr>
            <a:cxnSpLocks/>
          </p:cNvCxnSpPr>
          <p:nvPr/>
        </p:nvCxnSpPr>
        <p:spPr>
          <a:xfrm>
            <a:off x="540680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77B4C6-49B2-40A7-B562-1A9C437CD3DF}"/>
              </a:ext>
            </a:extLst>
          </p:cNvPr>
          <p:cNvCxnSpPr>
            <a:cxnSpLocks/>
          </p:cNvCxnSpPr>
          <p:nvPr/>
        </p:nvCxnSpPr>
        <p:spPr>
          <a:xfrm>
            <a:off x="548186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616CA-8625-4EAB-8790-C446A1C2F368}"/>
              </a:ext>
            </a:extLst>
          </p:cNvPr>
          <p:cNvCxnSpPr>
            <a:cxnSpLocks/>
          </p:cNvCxnSpPr>
          <p:nvPr/>
        </p:nvCxnSpPr>
        <p:spPr>
          <a:xfrm>
            <a:off x="556830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929593-96EE-4622-AEC8-1AFCC120F0E9}"/>
              </a:ext>
            </a:extLst>
          </p:cNvPr>
          <p:cNvCxnSpPr>
            <a:cxnSpLocks/>
          </p:cNvCxnSpPr>
          <p:nvPr/>
        </p:nvCxnSpPr>
        <p:spPr>
          <a:xfrm>
            <a:off x="556830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8765A2-B4F3-47ED-864C-E9469AB321FA}"/>
              </a:ext>
            </a:extLst>
          </p:cNvPr>
          <p:cNvCxnSpPr>
            <a:cxnSpLocks/>
          </p:cNvCxnSpPr>
          <p:nvPr/>
        </p:nvCxnSpPr>
        <p:spPr>
          <a:xfrm>
            <a:off x="5657015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3DA28A-03E3-4314-9E09-4E2EE34D1757}"/>
              </a:ext>
            </a:extLst>
          </p:cNvPr>
          <p:cNvCxnSpPr>
            <a:cxnSpLocks/>
          </p:cNvCxnSpPr>
          <p:nvPr/>
        </p:nvCxnSpPr>
        <p:spPr>
          <a:xfrm>
            <a:off x="5732076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77364A-4792-42F2-8560-F5572E56B6DD}"/>
              </a:ext>
            </a:extLst>
          </p:cNvPr>
          <p:cNvCxnSpPr>
            <a:cxnSpLocks/>
          </p:cNvCxnSpPr>
          <p:nvPr/>
        </p:nvCxnSpPr>
        <p:spPr>
          <a:xfrm>
            <a:off x="580486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C08DBD-5461-47DC-BFC1-E5623FA3D387}"/>
              </a:ext>
            </a:extLst>
          </p:cNvPr>
          <p:cNvCxnSpPr>
            <a:cxnSpLocks/>
          </p:cNvCxnSpPr>
          <p:nvPr/>
        </p:nvCxnSpPr>
        <p:spPr>
          <a:xfrm>
            <a:off x="580486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537545-CAF4-49F4-8B5A-9925D3704235}"/>
              </a:ext>
            </a:extLst>
          </p:cNvPr>
          <p:cNvCxnSpPr>
            <a:cxnSpLocks/>
          </p:cNvCxnSpPr>
          <p:nvPr/>
        </p:nvCxnSpPr>
        <p:spPr>
          <a:xfrm>
            <a:off x="5893576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316235-2BD2-469C-BF21-B3C3DE41D543}"/>
              </a:ext>
            </a:extLst>
          </p:cNvPr>
          <p:cNvCxnSpPr>
            <a:cxnSpLocks/>
          </p:cNvCxnSpPr>
          <p:nvPr/>
        </p:nvCxnSpPr>
        <p:spPr>
          <a:xfrm>
            <a:off x="5968637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5EF09D-ED05-4282-80B6-83D0F5CC07D1}"/>
              </a:ext>
            </a:extLst>
          </p:cNvPr>
          <p:cNvCxnSpPr>
            <a:cxnSpLocks/>
          </p:cNvCxnSpPr>
          <p:nvPr/>
        </p:nvCxnSpPr>
        <p:spPr>
          <a:xfrm>
            <a:off x="6089958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98D083-B3AC-4D7E-83D6-5474B08C9DD7}"/>
              </a:ext>
            </a:extLst>
          </p:cNvPr>
          <p:cNvCxnSpPr>
            <a:cxnSpLocks/>
          </p:cNvCxnSpPr>
          <p:nvPr/>
        </p:nvCxnSpPr>
        <p:spPr>
          <a:xfrm>
            <a:off x="6089958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016FF-C80D-43F9-A973-AC603624A4CD}"/>
              </a:ext>
            </a:extLst>
          </p:cNvPr>
          <p:cNvCxnSpPr>
            <a:cxnSpLocks/>
          </p:cNvCxnSpPr>
          <p:nvPr/>
        </p:nvCxnSpPr>
        <p:spPr>
          <a:xfrm>
            <a:off x="6178671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82906B-613C-461A-A162-92A9922A97F2}"/>
              </a:ext>
            </a:extLst>
          </p:cNvPr>
          <p:cNvCxnSpPr>
            <a:cxnSpLocks/>
          </p:cNvCxnSpPr>
          <p:nvPr/>
        </p:nvCxnSpPr>
        <p:spPr>
          <a:xfrm>
            <a:off x="625373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DF5353-3D98-414B-A365-1AAD2C05A6F8}"/>
              </a:ext>
            </a:extLst>
          </p:cNvPr>
          <p:cNvCxnSpPr>
            <a:cxnSpLocks/>
          </p:cNvCxnSpPr>
          <p:nvPr/>
        </p:nvCxnSpPr>
        <p:spPr>
          <a:xfrm>
            <a:off x="6326519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9CA7C0-C4DC-4DF7-8F0B-8BC75228B2B5}"/>
              </a:ext>
            </a:extLst>
          </p:cNvPr>
          <p:cNvCxnSpPr>
            <a:cxnSpLocks/>
          </p:cNvCxnSpPr>
          <p:nvPr/>
        </p:nvCxnSpPr>
        <p:spPr>
          <a:xfrm>
            <a:off x="6326519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4C6466-BD12-4A0E-A7F8-4AD6A92D8E4B}"/>
              </a:ext>
            </a:extLst>
          </p:cNvPr>
          <p:cNvCxnSpPr>
            <a:cxnSpLocks/>
          </p:cNvCxnSpPr>
          <p:nvPr/>
        </p:nvCxnSpPr>
        <p:spPr>
          <a:xfrm>
            <a:off x="641523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185265-E01A-43A0-86A6-6945A6C48657}"/>
              </a:ext>
            </a:extLst>
          </p:cNvPr>
          <p:cNvCxnSpPr>
            <a:cxnSpLocks/>
          </p:cNvCxnSpPr>
          <p:nvPr/>
        </p:nvCxnSpPr>
        <p:spPr>
          <a:xfrm>
            <a:off x="649029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DE213B-2168-491D-B85C-EF43DA0F1E82}"/>
              </a:ext>
            </a:extLst>
          </p:cNvPr>
          <p:cNvCxnSpPr>
            <a:cxnSpLocks/>
          </p:cNvCxnSpPr>
          <p:nvPr/>
        </p:nvCxnSpPr>
        <p:spPr>
          <a:xfrm>
            <a:off x="657673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863124-FE7C-4E70-98C8-25A603732527}"/>
              </a:ext>
            </a:extLst>
          </p:cNvPr>
          <p:cNvCxnSpPr>
            <a:cxnSpLocks/>
          </p:cNvCxnSpPr>
          <p:nvPr/>
        </p:nvCxnSpPr>
        <p:spPr>
          <a:xfrm>
            <a:off x="6576732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E13092-F91B-4628-AF27-5F11A48FB8EE}"/>
              </a:ext>
            </a:extLst>
          </p:cNvPr>
          <p:cNvCxnSpPr>
            <a:cxnSpLocks/>
          </p:cNvCxnSpPr>
          <p:nvPr/>
        </p:nvCxnSpPr>
        <p:spPr>
          <a:xfrm>
            <a:off x="6665445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2F4EC4-7887-47E3-9985-D5717B85471F}"/>
              </a:ext>
            </a:extLst>
          </p:cNvPr>
          <p:cNvCxnSpPr>
            <a:cxnSpLocks/>
          </p:cNvCxnSpPr>
          <p:nvPr/>
        </p:nvCxnSpPr>
        <p:spPr>
          <a:xfrm>
            <a:off x="6740506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521465-270C-49C4-A39B-03C79133A30D}"/>
              </a:ext>
            </a:extLst>
          </p:cNvPr>
          <p:cNvCxnSpPr>
            <a:cxnSpLocks/>
          </p:cNvCxnSpPr>
          <p:nvPr/>
        </p:nvCxnSpPr>
        <p:spPr>
          <a:xfrm>
            <a:off x="681329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BC6A43-72BF-4378-A5CC-8B763276667C}"/>
              </a:ext>
            </a:extLst>
          </p:cNvPr>
          <p:cNvCxnSpPr>
            <a:cxnSpLocks/>
          </p:cNvCxnSpPr>
          <p:nvPr/>
        </p:nvCxnSpPr>
        <p:spPr>
          <a:xfrm>
            <a:off x="681329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E30403-A5B0-496A-A14B-EC0BACEE2F68}"/>
              </a:ext>
            </a:extLst>
          </p:cNvPr>
          <p:cNvCxnSpPr>
            <a:cxnSpLocks/>
          </p:cNvCxnSpPr>
          <p:nvPr/>
        </p:nvCxnSpPr>
        <p:spPr>
          <a:xfrm>
            <a:off x="6902006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04A0B3-5F11-49E5-8ECB-D84D5755BB43}"/>
              </a:ext>
            </a:extLst>
          </p:cNvPr>
          <p:cNvCxnSpPr>
            <a:cxnSpLocks/>
          </p:cNvCxnSpPr>
          <p:nvPr/>
        </p:nvCxnSpPr>
        <p:spPr>
          <a:xfrm>
            <a:off x="6977067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CFA108-DEEC-44F1-B109-F8D7B2432436}"/>
              </a:ext>
            </a:extLst>
          </p:cNvPr>
          <p:cNvCxnSpPr>
            <a:cxnSpLocks/>
          </p:cNvCxnSpPr>
          <p:nvPr/>
        </p:nvCxnSpPr>
        <p:spPr>
          <a:xfrm>
            <a:off x="7086256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487E13-B55D-44FB-B20E-57A0CF35B32B}"/>
              </a:ext>
            </a:extLst>
          </p:cNvPr>
          <p:cNvCxnSpPr>
            <a:cxnSpLocks/>
          </p:cNvCxnSpPr>
          <p:nvPr/>
        </p:nvCxnSpPr>
        <p:spPr>
          <a:xfrm>
            <a:off x="7086256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532AA6-F182-425B-B873-D7D833B3F85B}"/>
              </a:ext>
            </a:extLst>
          </p:cNvPr>
          <p:cNvCxnSpPr>
            <a:cxnSpLocks/>
          </p:cNvCxnSpPr>
          <p:nvPr/>
        </p:nvCxnSpPr>
        <p:spPr>
          <a:xfrm>
            <a:off x="7174969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6249D0-C378-415E-A6BE-5BF66519C6BD}"/>
              </a:ext>
            </a:extLst>
          </p:cNvPr>
          <p:cNvCxnSpPr>
            <a:cxnSpLocks/>
          </p:cNvCxnSpPr>
          <p:nvPr/>
        </p:nvCxnSpPr>
        <p:spPr>
          <a:xfrm>
            <a:off x="7250030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7679314-A770-4C1B-A8B1-8CACE4FBC6E5}"/>
              </a:ext>
            </a:extLst>
          </p:cNvPr>
          <p:cNvCxnSpPr>
            <a:cxnSpLocks/>
          </p:cNvCxnSpPr>
          <p:nvPr/>
        </p:nvCxnSpPr>
        <p:spPr>
          <a:xfrm>
            <a:off x="7322817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FAD999-5542-400F-8671-C5D6DD5EECAA}"/>
              </a:ext>
            </a:extLst>
          </p:cNvPr>
          <p:cNvCxnSpPr>
            <a:cxnSpLocks/>
          </p:cNvCxnSpPr>
          <p:nvPr/>
        </p:nvCxnSpPr>
        <p:spPr>
          <a:xfrm>
            <a:off x="7322817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6564E3-8E49-41DE-B9AA-BE2EBCB01900}"/>
              </a:ext>
            </a:extLst>
          </p:cNvPr>
          <p:cNvCxnSpPr>
            <a:cxnSpLocks/>
          </p:cNvCxnSpPr>
          <p:nvPr/>
        </p:nvCxnSpPr>
        <p:spPr>
          <a:xfrm>
            <a:off x="7411530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8A426D6-1CDF-4E84-B0D6-C19F447B6DC0}"/>
              </a:ext>
            </a:extLst>
          </p:cNvPr>
          <p:cNvCxnSpPr>
            <a:cxnSpLocks/>
          </p:cNvCxnSpPr>
          <p:nvPr/>
        </p:nvCxnSpPr>
        <p:spPr>
          <a:xfrm>
            <a:off x="7486591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240503-9CE4-433C-8DE5-9AFC98773866}"/>
              </a:ext>
            </a:extLst>
          </p:cNvPr>
          <p:cNvCxnSpPr>
            <a:cxnSpLocks/>
          </p:cNvCxnSpPr>
          <p:nvPr/>
        </p:nvCxnSpPr>
        <p:spPr>
          <a:xfrm>
            <a:off x="7573030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B83939-ACB3-4B8D-8A5D-D627EA36532E}"/>
              </a:ext>
            </a:extLst>
          </p:cNvPr>
          <p:cNvCxnSpPr>
            <a:cxnSpLocks/>
          </p:cNvCxnSpPr>
          <p:nvPr/>
        </p:nvCxnSpPr>
        <p:spPr>
          <a:xfrm>
            <a:off x="7573030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AC0C5C-A73C-4D9B-B1FE-4759AA0B3B27}"/>
              </a:ext>
            </a:extLst>
          </p:cNvPr>
          <p:cNvCxnSpPr>
            <a:cxnSpLocks/>
          </p:cNvCxnSpPr>
          <p:nvPr/>
        </p:nvCxnSpPr>
        <p:spPr>
          <a:xfrm>
            <a:off x="7661743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FCC6F-9B5D-4852-88CC-7130A38E56B3}"/>
              </a:ext>
            </a:extLst>
          </p:cNvPr>
          <p:cNvCxnSpPr>
            <a:cxnSpLocks/>
          </p:cNvCxnSpPr>
          <p:nvPr/>
        </p:nvCxnSpPr>
        <p:spPr>
          <a:xfrm>
            <a:off x="7736804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2F72A6-7BB8-436F-B0D6-3A602A16BA1C}"/>
              </a:ext>
            </a:extLst>
          </p:cNvPr>
          <p:cNvCxnSpPr>
            <a:cxnSpLocks/>
          </p:cNvCxnSpPr>
          <p:nvPr/>
        </p:nvCxnSpPr>
        <p:spPr>
          <a:xfrm>
            <a:off x="7809591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0CED261-A057-4384-A43B-0CFC9EF29894}"/>
              </a:ext>
            </a:extLst>
          </p:cNvPr>
          <p:cNvCxnSpPr>
            <a:cxnSpLocks/>
          </p:cNvCxnSpPr>
          <p:nvPr/>
        </p:nvCxnSpPr>
        <p:spPr>
          <a:xfrm>
            <a:off x="7809591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233E94-18B9-4B32-990D-D0E72B3E5DE3}"/>
              </a:ext>
            </a:extLst>
          </p:cNvPr>
          <p:cNvCxnSpPr>
            <a:cxnSpLocks/>
          </p:cNvCxnSpPr>
          <p:nvPr/>
        </p:nvCxnSpPr>
        <p:spPr>
          <a:xfrm>
            <a:off x="7898304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465154-0336-4B8B-B0C8-0E40A7874A79}"/>
              </a:ext>
            </a:extLst>
          </p:cNvPr>
          <p:cNvCxnSpPr>
            <a:cxnSpLocks/>
          </p:cNvCxnSpPr>
          <p:nvPr/>
        </p:nvCxnSpPr>
        <p:spPr>
          <a:xfrm>
            <a:off x="7973365" y="2160896"/>
            <a:ext cx="473122" cy="132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6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62EA03A-43CC-4A70-AC79-64EFB9103D68}"/>
              </a:ext>
            </a:extLst>
          </p:cNvPr>
          <p:cNvCxnSpPr>
            <a:cxnSpLocks/>
          </p:cNvCxnSpPr>
          <p:nvPr/>
        </p:nvCxnSpPr>
        <p:spPr>
          <a:xfrm flipV="1">
            <a:off x="8594435" y="5099195"/>
            <a:ext cx="252360" cy="111608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Getting direction vectors from TDOA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979F7D-D68C-4DFF-B2FF-5B079CAAE52B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8384" y="3878843"/>
            <a:ext cx="252360" cy="111608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0595A8-3D72-4064-93EB-54EE62302FD0}"/>
              </a:ext>
            </a:extLst>
          </p:cNvPr>
          <p:cNvCxnSpPr/>
          <p:nvPr/>
        </p:nvCxnSpPr>
        <p:spPr>
          <a:xfrm>
            <a:off x="3285836" y="5039959"/>
            <a:ext cx="56203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72F6B45-1812-4ED9-B0B6-ACCD6F153DFC}"/>
              </a:ext>
            </a:extLst>
          </p:cNvPr>
          <p:cNvSpPr/>
          <p:nvPr/>
        </p:nvSpPr>
        <p:spPr>
          <a:xfrm>
            <a:off x="3195781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C93F3-6948-4BDE-8B95-0FEAC41D4BDA}"/>
              </a:ext>
            </a:extLst>
          </p:cNvPr>
          <p:cNvSpPr/>
          <p:nvPr/>
        </p:nvSpPr>
        <p:spPr>
          <a:xfrm>
            <a:off x="8760690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E807B-6AFF-4CD0-8AC1-3466F2FA9139}"/>
              </a:ext>
            </a:extLst>
          </p:cNvPr>
          <p:cNvCxnSpPr>
            <a:cxnSpLocks/>
          </p:cNvCxnSpPr>
          <p:nvPr/>
        </p:nvCxnSpPr>
        <p:spPr>
          <a:xfrm flipV="1">
            <a:off x="8594435" y="3550626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1D0BF-CE0A-4052-B345-FAE804FF35F6}"/>
              </a:ext>
            </a:extLst>
          </p:cNvPr>
          <p:cNvSpPr/>
          <p:nvPr/>
        </p:nvSpPr>
        <p:spPr>
          <a:xfrm rot="4615879">
            <a:off x="8490515" y="3833294"/>
            <a:ext cx="101070" cy="117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A43CF2-9241-4F94-8776-5ED8B93F26CD}"/>
              </a:ext>
            </a:extLst>
          </p:cNvPr>
          <p:cNvCxnSpPr>
            <a:cxnSpLocks/>
          </p:cNvCxnSpPr>
          <p:nvPr/>
        </p:nvCxnSpPr>
        <p:spPr>
          <a:xfrm flipV="1">
            <a:off x="8940799" y="475183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67E97-B08C-4B84-9007-2EBE532F163F}"/>
                  </a:ext>
                </a:extLst>
              </p:cNvPr>
              <p:cNvSpPr txBox="1"/>
              <p:nvPr/>
            </p:nvSpPr>
            <p:spPr>
              <a:xfrm>
                <a:off x="4170218" y="478831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67E97-B08C-4B84-9007-2EBE532F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18" y="4788314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3E4C4-AE79-4455-839E-38B72FB94C9A}"/>
                  </a:ext>
                </a:extLst>
              </p:cNvPr>
              <p:cNvSpPr txBox="1"/>
              <p:nvPr/>
            </p:nvSpPr>
            <p:spPr>
              <a:xfrm>
                <a:off x="5727421" y="4026407"/>
                <a:ext cx="523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3E4C4-AE79-4455-839E-38B72FB9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21" y="4026407"/>
                <a:ext cx="523605" cy="276999"/>
              </a:xfrm>
              <a:prstGeom prst="rect">
                <a:avLst/>
              </a:prstGeom>
              <a:blipFill>
                <a:blip r:embed="rId3"/>
                <a:stretch>
                  <a:fillRect l="-10588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A1409-758A-4F01-B549-DE5C7AA1B52A}"/>
                  </a:ext>
                </a:extLst>
              </p:cNvPr>
              <p:cNvSpPr txBox="1"/>
              <p:nvPr/>
            </p:nvSpPr>
            <p:spPr>
              <a:xfrm>
                <a:off x="5801158" y="5070873"/>
                <a:ext cx="376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A1409-758A-4F01-B549-DE5C7AA1B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58" y="5070873"/>
                <a:ext cx="376129" cy="276999"/>
              </a:xfrm>
              <a:prstGeom prst="rect">
                <a:avLst/>
              </a:prstGeom>
              <a:blipFill>
                <a:blip r:embed="rId4"/>
                <a:stretch>
                  <a:fillRect l="-16393" r="-49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/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blipFill>
                <a:blip r:embed="rId5"/>
                <a:stretch>
                  <a:fillRect l="-10345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/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blipFill>
                <a:blip r:embed="rId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/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44444" t="-45652" r="-10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/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blipFill>
                <a:blip r:embed="rId8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2931E5-FE37-4FDF-B6E7-2014B5CCFE05}"/>
              </a:ext>
            </a:extLst>
          </p:cNvPr>
          <p:cNvCxnSpPr>
            <a:cxnSpLocks/>
          </p:cNvCxnSpPr>
          <p:nvPr/>
        </p:nvCxnSpPr>
        <p:spPr>
          <a:xfrm flipV="1">
            <a:off x="1958107" y="503995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7A5AA0-D4F8-4384-AA44-B60DD1ADC68D}"/>
              </a:ext>
            </a:extLst>
          </p:cNvPr>
          <p:cNvCxnSpPr>
            <a:cxnSpLocks/>
          </p:cNvCxnSpPr>
          <p:nvPr/>
        </p:nvCxnSpPr>
        <p:spPr>
          <a:xfrm flipV="1">
            <a:off x="1988126" y="5035227"/>
            <a:ext cx="121458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/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blipFill>
                <a:blip r:embed="rId9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6B8AA-907A-4F64-ADDD-4A21980390BD}"/>
                  </a:ext>
                </a:extLst>
              </p:cNvPr>
              <p:cNvSpPr txBox="1"/>
              <p:nvPr/>
            </p:nvSpPr>
            <p:spPr>
              <a:xfrm>
                <a:off x="2065058" y="5314330"/>
                <a:ext cx="165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6B8AA-907A-4F64-ADDD-4A2198039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58" y="5314330"/>
                <a:ext cx="165045" cy="276999"/>
              </a:xfrm>
              <a:prstGeom prst="rect">
                <a:avLst/>
              </a:prstGeom>
              <a:blipFill>
                <a:blip r:embed="rId10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/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blipFill>
                <a:blip r:embed="rId11"/>
                <a:stretch>
                  <a:fillRect l="-51852" r="-1222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AE3CF-E9F4-4E5C-BE70-1FF6C53871AD}"/>
              </a:ext>
            </a:extLst>
          </p:cNvPr>
          <p:cNvCxnSpPr>
            <a:cxnSpLocks/>
          </p:cNvCxnSpPr>
          <p:nvPr/>
        </p:nvCxnSpPr>
        <p:spPr>
          <a:xfrm>
            <a:off x="1958107" y="4751702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/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blipFill>
                <a:blip r:embed="rId12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97E9A8-6829-4218-AD2D-631AB6D728C3}"/>
              </a:ext>
            </a:extLst>
          </p:cNvPr>
          <p:cNvCxnSpPr>
            <a:cxnSpLocks/>
          </p:cNvCxnSpPr>
          <p:nvPr/>
        </p:nvCxnSpPr>
        <p:spPr>
          <a:xfrm flipV="1">
            <a:off x="3375890" y="3829788"/>
            <a:ext cx="5153733" cy="1152006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A17470-AD41-47A1-A04E-D3F5AE5A8464}"/>
              </a:ext>
            </a:extLst>
          </p:cNvPr>
          <p:cNvCxnSpPr>
            <a:cxnSpLocks/>
          </p:cNvCxnSpPr>
          <p:nvPr/>
        </p:nvCxnSpPr>
        <p:spPr>
          <a:xfrm>
            <a:off x="3375889" y="5097997"/>
            <a:ext cx="5153733" cy="115200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B6DA81-3E3F-4A66-9EAD-894A62C6B131}"/>
                  </a:ext>
                </a:extLst>
              </p:cNvPr>
              <p:cNvSpPr txBox="1"/>
              <p:nvPr/>
            </p:nvSpPr>
            <p:spPr>
              <a:xfrm>
                <a:off x="4155803" y="5035983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B6DA81-3E3F-4A66-9EAD-894A62C6B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03" y="5035983"/>
                <a:ext cx="189474" cy="276999"/>
              </a:xfrm>
              <a:prstGeom prst="rect">
                <a:avLst/>
              </a:prstGeom>
              <a:blipFill>
                <a:blip r:embed="rId13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A5C1F2A5-F3A5-4F59-832F-21CF461AB1B9}"/>
              </a:ext>
            </a:extLst>
          </p:cNvPr>
          <p:cNvSpPr/>
          <p:nvPr/>
        </p:nvSpPr>
        <p:spPr>
          <a:xfrm rot="16984121" flipV="1">
            <a:off x="8488535" y="6147003"/>
            <a:ext cx="101070" cy="117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E2FA82-0F44-440D-B000-E73B4CE46D0F}"/>
              </a:ext>
            </a:extLst>
          </p:cNvPr>
          <p:cNvCxnSpPr>
            <a:cxnSpLocks/>
          </p:cNvCxnSpPr>
          <p:nvPr/>
        </p:nvCxnSpPr>
        <p:spPr>
          <a:xfrm>
            <a:off x="8594435" y="628085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D298127-C73E-4B1E-84F4-5082B187C2B9}"/>
                  </a:ext>
                </a:extLst>
              </p:cNvPr>
              <p:cNvSpPr txBox="1"/>
              <p:nvPr/>
            </p:nvSpPr>
            <p:spPr>
              <a:xfrm>
                <a:off x="9373306" y="6090150"/>
                <a:ext cx="60420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𝑓𝑎𝑘𝑒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D298127-C73E-4B1E-84F4-5082B187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306" y="6090150"/>
                <a:ext cx="604204" cy="299249"/>
              </a:xfrm>
              <a:prstGeom prst="rect">
                <a:avLst/>
              </a:prstGeom>
              <a:blipFill>
                <a:blip r:embed="rId14"/>
                <a:stretch>
                  <a:fillRect l="-5051" r="-404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2" grpId="0"/>
      <p:bldP spid="72" grpId="0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Getting direction vectors from TDOA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FC93F3-6948-4BDE-8B95-0FEAC41D4BDA}"/>
              </a:ext>
            </a:extLst>
          </p:cNvPr>
          <p:cNvSpPr/>
          <p:nvPr/>
        </p:nvSpPr>
        <p:spPr>
          <a:xfrm>
            <a:off x="8760690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A43CF2-9241-4F94-8776-5ED8B93F26CD}"/>
              </a:ext>
            </a:extLst>
          </p:cNvPr>
          <p:cNvCxnSpPr>
            <a:cxnSpLocks/>
          </p:cNvCxnSpPr>
          <p:nvPr/>
        </p:nvCxnSpPr>
        <p:spPr>
          <a:xfrm flipV="1">
            <a:off x="8940799" y="475183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/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blipFill>
                <a:blip r:embed="rId2"/>
                <a:stretch>
                  <a:fillRect l="-10345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/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blipFill>
                <a:blip r:embed="rId3"/>
                <a:stretch>
                  <a:fillRect l="-44444" t="-45652" r="-10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BA0D22E-D190-4334-B679-1E06EC6AF23E}"/>
              </a:ext>
            </a:extLst>
          </p:cNvPr>
          <p:cNvSpPr/>
          <p:nvPr/>
        </p:nvSpPr>
        <p:spPr>
          <a:xfrm>
            <a:off x="5983531" y="2434131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0CD4C6-FD4F-4584-BEDE-85C69A9787AB}"/>
              </a:ext>
            </a:extLst>
          </p:cNvPr>
          <p:cNvCxnSpPr>
            <a:cxnSpLocks/>
            <a:stCxn id="30" idx="5"/>
            <a:endCxn id="10" idx="1"/>
          </p:cNvCxnSpPr>
          <p:nvPr/>
        </p:nvCxnSpPr>
        <p:spPr>
          <a:xfrm>
            <a:off x="6137264" y="2587864"/>
            <a:ext cx="2649802" cy="238841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09A6C9-1688-4401-BB56-CA2C66B5C193}"/>
              </a:ext>
            </a:extLst>
          </p:cNvPr>
          <p:cNvCxnSpPr>
            <a:cxnSpLocks/>
          </p:cNvCxnSpPr>
          <p:nvPr/>
        </p:nvCxnSpPr>
        <p:spPr>
          <a:xfrm flipV="1">
            <a:off x="4745857" y="2553171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22B7B9-BC13-4E2E-B5D1-09F2BB37FF9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21029" y="167810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5337B0-989B-4891-B6DC-9EE329FDA3AB}"/>
              </a:ext>
            </a:extLst>
          </p:cNvPr>
          <p:cNvCxnSpPr>
            <a:cxnSpLocks/>
          </p:cNvCxnSpPr>
          <p:nvPr/>
        </p:nvCxnSpPr>
        <p:spPr>
          <a:xfrm flipV="1">
            <a:off x="8195951" y="180519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B28535-FF32-48EA-8489-3C10A4B50483}"/>
              </a:ext>
            </a:extLst>
          </p:cNvPr>
          <p:cNvCxnSpPr>
            <a:cxnSpLocks/>
          </p:cNvCxnSpPr>
          <p:nvPr/>
        </p:nvCxnSpPr>
        <p:spPr>
          <a:xfrm flipV="1">
            <a:off x="6177287" y="2079563"/>
            <a:ext cx="1989112" cy="444623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/>
              <p:nvPr/>
            </p:nvSpPr>
            <p:spPr>
              <a:xfrm>
                <a:off x="6395835" y="249781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35" y="2497811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B1B093AD-0E34-40BC-A582-3A05695640C8}"/>
              </a:ext>
            </a:extLst>
          </p:cNvPr>
          <p:cNvSpPr/>
          <p:nvPr/>
        </p:nvSpPr>
        <p:spPr>
          <a:xfrm rot="4615879">
            <a:off x="8086420" y="2085009"/>
            <a:ext cx="101070" cy="117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AA359-9082-42D4-A9ED-5151049A290E}"/>
                  </a:ext>
                </a:extLst>
              </p:cNvPr>
              <p:cNvSpPr txBox="1"/>
              <p:nvPr/>
            </p:nvSpPr>
            <p:spPr>
              <a:xfrm>
                <a:off x="6848331" y="1929175"/>
                <a:ext cx="523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AA359-9082-42D4-A9ED-5151049A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31" y="1929175"/>
                <a:ext cx="523605" cy="276999"/>
              </a:xfrm>
              <a:prstGeom prst="rect">
                <a:avLst/>
              </a:prstGeom>
              <a:blipFill>
                <a:blip r:embed="rId5"/>
                <a:stretch>
                  <a:fillRect l="-9302" r="-581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D9A931-BF48-4556-805B-930B7083BC6C}"/>
              </a:ext>
            </a:extLst>
          </p:cNvPr>
          <p:cNvCxnSpPr>
            <a:cxnSpLocks/>
          </p:cNvCxnSpPr>
          <p:nvPr/>
        </p:nvCxnSpPr>
        <p:spPr>
          <a:xfrm flipH="1">
            <a:off x="5652340" y="2604357"/>
            <a:ext cx="396539" cy="167848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/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3DD566-668F-4449-8F50-5074F46E23CB}"/>
              </a:ext>
            </a:extLst>
          </p:cNvPr>
          <p:cNvCxnSpPr>
            <a:cxnSpLocks/>
            <a:stCxn id="56" idx="0"/>
            <a:endCxn id="10" idx="0"/>
          </p:cNvCxnSpPr>
          <p:nvPr/>
        </p:nvCxnSpPr>
        <p:spPr>
          <a:xfrm>
            <a:off x="8194289" y="2130558"/>
            <a:ext cx="656456" cy="28193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/>
              <p:nvPr/>
            </p:nvSpPr>
            <p:spPr>
              <a:xfrm>
                <a:off x="6061552" y="2711426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552" y="2711426"/>
                <a:ext cx="189474" cy="276999"/>
              </a:xfrm>
              <a:prstGeom prst="rect">
                <a:avLst/>
              </a:prstGeom>
              <a:blipFill>
                <a:blip r:embed="rId7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7828AC-EEB0-4A5C-9127-8737F2DBD409}"/>
              </a:ext>
            </a:extLst>
          </p:cNvPr>
          <p:cNvCxnSpPr>
            <a:cxnSpLocks/>
          </p:cNvCxnSpPr>
          <p:nvPr/>
        </p:nvCxnSpPr>
        <p:spPr>
          <a:xfrm flipH="1" flipV="1">
            <a:off x="5639654" y="4300070"/>
            <a:ext cx="3121036" cy="72670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9C99BD1-EFAA-4E36-9D7F-54CB02148B8C}"/>
              </a:ext>
            </a:extLst>
          </p:cNvPr>
          <p:cNvSpPr/>
          <p:nvPr/>
        </p:nvSpPr>
        <p:spPr>
          <a:xfrm rot="16984121" flipH="1">
            <a:off x="5670566" y="4215277"/>
            <a:ext cx="101070" cy="117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B45378-E0CD-49AF-8DAE-9019A32FC459}"/>
              </a:ext>
            </a:extLst>
          </p:cNvPr>
          <p:cNvCxnSpPr>
            <a:cxnSpLocks/>
          </p:cNvCxnSpPr>
          <p:nvPr/>
        </p:nvCxnSpPr>
        <p:spPr>
          <a:xfrm flipH="1">
            <a:off x="5406801" y="4314920"/>
            <a:ext cx="239196" cy="10789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7F0413-0099-4E7F-AFD7-EAA1075C2CE6}"/>
                  </a:ext>
                </a:extLst>
              </p:cNvPr>
              <p:cNvSpPr txBox="1"/>
              <p:nvPr/>
            </p:nvSpPr>
            <p:spPr>
              <a:xfrm>
                <a:off x="5542265" y="5184800"/>
                <a:ext cx="60420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𝑓𝑎𝑘𝑒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7F0413-0099-4E7F-AFD7-EAA1075C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65" y="5184800"/>
                <a:ext cx="604204" cy="299249"/>
              </a:xfrm>
              <a:prstGeom prst="rect">
                <a:avLst/>
              </a:prstGeom>
              <a:blipFill>
                <a:blip r:embed="rId8"/>
                <a:stretch>
                  <a:fillRect l="-5051" r="-404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6BFC54-8A49-427B-B733-491D805FD668}"/>
              </a:ext>
            </a:extLst>
          </p:cNvPr>
          <p:cNvCxnSpPr>
            <a:cxnSpLocks/>
          </p:cNvCxnSpPr>
          <p:nvPr/>
        </p:nvCxnSpPr>
        <p:spPr>
          <a:xfrm flipH="1">
            <a:off x="8631096" y="5115242"/>
            <a:ext cx="209696" cy="945924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2" grpId="0"/>
      <p:bldP spid="56" grpId="0" animBg="1"/>
      <p:bldP spid="57" grpId="0"/>
      <p:bldP spid="64" grpId="0"/>
      <p:bldP spid="68" grpId="0"/>
      <p:bldP spid="55" grpId="0" animBg="1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Getting direction vectors from TDOA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0595A8-3D72-4064-93EB-54EE62302FD0}"/>
              </a:ext>
            </a:extLst>
          </p:cNvPr>
          <p:cNvCxnSpPr/>
          <p:nvPr/>
        </p:nvCxnSpPr>
        <p:spPr>
          <a:xfrm>
            <a:off x="3285836" y="5039959"/>
            <a:ext cx="56203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72F6B45-1812-4ED9-B0B6-ACCD6F153DFC}"/>
              </a:ext>
            </a:extLst>
          </p:cNvPr>
          <p:cNvSpPr/>
          <p:nvPr/>
        </p:nvSpPr>
        <p:spPr>
          <a:xfrm>
            <a:off x="3195781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C93F3-6948-4BDE-8B95-0FEAC41D4BDA}"/>
              </a:ext>
            </a:extLst>
          </p:cNvPr>
          <p:cNvSpPr/>
          <p:nvPr/>
        </p:nvSpPr>
        <p:spPr>
          <a:xfrm>
            <a:off x="8760690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E807B-6AFF-4CD0-8AC1-3466F2FA9139}"/>
              </a:ext>
            </a:extLst>
          </p:cNvPr>
          <p:cNvCxnSpPr>
            <a:cxnSpLocks/>
          </p:cNvCxnSpPr>
          <p:nvPr/>
        </p:nvCxnSpPr>
        <p:spPr>
          <a:xfrm flipV="1">
            <a:off x="8594435" y="3550626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A43CF2-9241-4F94-8776-5ED8B93F26CD}"/>
              </a:ext>
            </a:extLst>
          </p:cNvPr>
          <p:cNvCxnSpPr>
            <a:cxnSpLocks/>
          </p:cNvCxnSpPr>
          <p:nvPr/>
        </p:nvCxnSpPr>
        <p:spPr>
          <a:xfrm flipV="1">
            <a:off x="8940799" y="475183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/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blipFill>
                <a:blip r:embed="rId2"/>
                <a:stretch>
                  <a:fillRect l="-10345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/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blipFill>
                <a:blip r:embed="rId3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/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blipFill>
                <a:blip r:embed="rId4"/>
                <a:stretch>
                  <a:fillRect l="-44444" t="-45652" r="-10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/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blipFill>
                <a:blip r:embed="rId5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2931E5-FE37-4FDF-B6E7-2014B5CCFE05}"/>
              </a:ext>
            </a:extLst>
          </p:cNvPr>
          <p:cNvCxnSpPr>
            <a:cxnSpLocks/>
          </p:cNvCxnSpPr>
          <p:nvPr/>
        </p:nvCxnSpPr>
        <p:spPr>
          <a:xfrm flipV="1">
            <a:off x="1958107" y="503995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7A5AA0-D4F8-4384-AA44-B60DD1ADC68D}"/>
              </a:ext>
            </a:extLst>
          </p:cNvPr>
          <p:cNvCxnSpPr>
            <a:cxnSpLocks/>
          </p:cNvCxnSpPr>
          <p:nvPr/>
        </p:nvCxnSpPr>
        <p:spPr>
          <a:xfrm flipV="1">
            <a:off x="1988126" y="5035227"/>
            <a:ext cx="121458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/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/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blipFill>
                <a:blip r:embed="rId7"/>
                <a:stretch>
                  <a:fillRect l="-51852" r="-1222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BA0D22E-D190-4334-B679-1E06EC6AF23E}"/>
              </a:ext>
            </a:extLst>
          </p:cNvPr>
          <p:cNvSpPr/>
          <p:nvPr/>
        </p:nvSpPr>
        <p:spPr>
          <a:xfrm>
            <a:off x="5983531" y="2434131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0CD4C6-FD4F-4584-BEDE-85C69A9787AB}"/>
              </a:ext>
            </a:extLst>
          </p:cNvPr>
          <p:cNvCxnSpPr>
            <a:cxnSpLocks/>
            <a:stCxn id="30" idx="5"/>
            <a:endCxn id="10" idx="1"/>
          </p:cNvCxnSpPr>
          <p:nvPr/>
        </p:nvCxnSpPr>
        <p:spPr>
          <a:xfrm>
            <a:off x="6137264" y="2587864"/>
            <a:ext cx="2649802" cy="238841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AE3CF-E9F4-4E5C-BE70-1FF6C53871AD}"/>
              </a:ext>
            </a:extLst>
          </p:cNvPr>
          <p:cNvCxnSpPr>
            <a:cxnSpLocks/>
          </p:cNvCxnSpPr>
          <p:nvPr/>
        </p:nvCxnSpPr>
        <p:spPr>
          <a:xfrm>
            <a:off x="1958107" y="4751702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/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09A6C9-1688-4401-BB56-CA2C66B5C193}"/>
              </a:ext>
            </a:extLst>
          </p:cNvPr>
          <p:cNvCxnSpPr>
            <a:cxnSpLocks/>
          </p:cNvCxnSpPr>
          <p:nvPr/>
        </p:nvCxnSpPr>
        <p:spPr>
          <a:xfrm flipV="1">
            <a:off x="4745857" y="2553171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22B7B9-BC13-4E2E-B5D1-09F2BB37FF9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21029" y="167810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5337B0-989B-4891-B6DC-9EE329FDA3AB}"/>
              </a:ext>
            </a:extLst>
          </p:cNvPr>
          <p:cNvCxnSpPr>
            <a:cxnSpLocks/>
          </p:cNvCxnSpPr>
          <p:nvPr/>
        </p:nvCxnSpPr>
        <p:spPr>
          <a:xfrm flipV="1">
            <a:off x="8195951" y="180519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/>
              <p:nvPr/>
            </p:nvSpPr>
            <p:spPr>
              <a:xfrm>
                <a:off x="5864063" y="2024875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63" y="2024875"/>
                <a:ext cx="189474" cy="276999"/>
              </a:xfrm>
              <a:prstGeom prst="rect">
                <a:avLst/>
              </a:prstGeom>
              <a:blipFill>
                <a:blip r:embed="rId9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9A593-5488-4589-A1C5-9CBC15CA748A}"/>
              </a:ext>
            </a:extLst>
          </p:cNvPr>
          <p:cNvCxnSpPr>
            <a:cxnSpLocks/>
          </p:cNvCxnSpPr>
          <p:nvPr/>
        </p:nvCxnSpPr>
        <p:spPr>
          <a:xfrm flipV="1">
            <a:off x="1964597" y="5038610"/>
            <a:ext cx="1237674" cy="274372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2E91D2-5A18-40E0-9641-A7C0381D4F24}"/>
              </a:ext>
            </a:extLst>
          </p:cNvPr>
          <p:cNvCxnSpPr>
            <a:cxnSpLocks/>
          </p:cNvCxnSpPr>
          <p:nvPr/>
        </p:nvCxnSpPr>
        <p:spPr>
          <a:xfrm flipV="1">
            <a:off x="4733982" y="2548822"/>
            <a:ext cx="1237674" cy="274372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/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blipFill>
                <a:blip r:embed="rId10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/>
              <p:nvPr/>
            </p:nvSpPr>
            <p:spPr>
              <a:xfrm>
                <a:off x="5597179" y="2331987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79" y="2331987"/>
                <a:ext cx="189474" cy="276999"/>
              </a:xfrm>
              <a:prstGeom prst="rect">
                <a:avLst/>
              </a:prstGeom>
              <a:blipFill>
                <a:blip r:embed="rId11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E1607D-9047-43DF-B43F-CA6310AECE6F}"/>
              </a:ext>
            </a:extLst>
          </p:cNvPr>
          <p:cNvCxnSpPr>
            <a:cxnSpLocks/>
          </p:cNvCxnSpPr>
          <p:nvPr/>
        </p:nvCxnSpPr>
        <p:spPr>
          <a:xfrm>
            <a:off x="5308793" y="1816581"/>
            <a:ext cx="700865" cy="64811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1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81810-EBD4-46C9-BD57-C36175C2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0680A-60ED-4710-BBD3-F4F78D22B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339F7-F000-4416-8458-E31AD1082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8273"/>
            <a:ext cx="5157787" cy="823912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A7D3857-7E1D-444F-8B11-052F846F59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242185"/>
                <a:ext cx="5157787" cy="36845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DoA</a:t>
                </a:r>
                <a:r>
                  <a:rPr lang="en-US"/>
                  <a:t> of incoming sounds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∈(−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Positions of speakers the sounds come from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A7D3857-7E1D-444F-8B11-052F846F5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242185"/>
                <a:ext cx="5157787" cy="3684588"/>
              </a:xfrm>
              <a:blipFill>
                <a:blip r:embed="rId3"/>
                <a:stretch>
                  <a:fillRect l="-1537" t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6C2080-75AB-427D-961E-285857C44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18273"/>
            <a:ext cx="5183188" cy="823912"/>
          </a:xfrm>
        </p:spPr>
        <p:txBody>
          <a:bodyPr/>
          <a:lstStyle/>
          <a:p>
            <a:r>
              <a:rPr lang="en-US"/>
              <a:t>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1527B86-7316-4E79-8783-7500F138C7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53479" y="2328181"/>
                <a:ext cx="5183188" cy="71452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The pose of the robot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∈(−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1527B86-7316-4E79-8783-7500F138C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53479" y="2328181"/>
                <a:ext cx="5183188" cy="714526"/>
              </a:xfrm>
              <a:blipFill>
                <a:blip r:embed="rId4"/>
                <a:stretch>
                  <a:fillRect l="-1647" t="-19658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Local-</a:t>
            </a:r>
            <a:r>
              <a:rPr lang="en-US" sz="1000" dirty="0" err="1"/>
              <a:t>ization</a:t>
            </a:r>
            <a:endParaRPr lang="en-US" sz="1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99B50D-266A-184E-8A7C-197020834B5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730457" y="2430854"/>
            <a:ext cx="1098521" cy="1655273"/>
            <a:chOff x="5891194" y="104418"/>
            <a:chExt cx="1106587" cy="1667425"/>
          </a:xfrm>
        </p:grpSpPr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E3E2FFD3-0FDD-814A-B5A0-EF23F6784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6637" y="845231"/>
              <a:ext cx="457200" cy="457200"/>
            </a:xfrm>
            <a:prstGeom prst="pie">
              <a:avLst>
                <a:gd name="adj1" fmla="val 16212948"/>
                <a:gd name="adj2" fmla="val 2342690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Pie 24">
              <a:extLst>
                <a:ext uri="{FF2B5EF4-FFF2-40B4-BE49-F238E27FC236}">
                  <a16:creationId xmlns:a16="http://schemas.microsoft.com/office/drawing/2014/main" id="{B65C1721-0450-254A-8385-3B8FA80C1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1005" y="886444"/>
              <a:ext cx="365760" cy="365760"/>
            </a:xfrm>
            <a:prstGeom prst="pie">
              <a:avLst>
                <a:gd name="adj1" fmla="val 16203319"/>
                <a:gd name="adj2" fmla="val 18536467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05EF207-AE13-4D74-9F55-110E4A539CAE}"/>
                </a:ext>
              </a:extLst>
            </p:cNvPr>
            <p:cNvSpPr/>
            <p:nvPr/>
          </p:nvSpPr>
          <p:spPr>
            <a:xfrm>
              <a:off x="5891194" y="448663"/>
              <a:ext cx="822960" cy="914400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ie 13">
              <a:extLst>
                <a:ext uri="{FF2B5EF4-FFF2-40B4-BE49-F238E27FC236}">
                  <a16:creationId xmlns:a16="http://schemas.microsoft.com/office/drawing/2014/main" id="{E1CD3A5D-B32C-BC47-8C11-B3D2AC5D0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6637" y="848812"/>
              <a:ext cx="457200" cy="457200"/>
            </a:xfrm>
            <a:prstGeom prst="pie">
              <a:avLst>
                <a:gd name="adj1" fmla="val 5414227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4FC926-86E3-4D97-B817-9B1541B1E56E}"/>
                </a:ext>
              </a:extLst>
            </p:cNvPr>
            <p:cNvSpPr/>
            <p:nvPr/>
          </p:nvSpPr>
          <p:spPr>
            <a:xfrm>
              <a:off x="6244830" y="1007228"/>
              <a:ext cx="118110" cy="1219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0BDC1A-1848-4B21-99FA-FBC0B6B50C8B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6345643" y="358575"/>
              <a:ext cx="549979" cy="6665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C07B55-D7EB-490B-99F6-B94DFA67847A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6345643" y="1111293"/>
              <a:ext cx="652138" cy="47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03389B2-5221-4D3E-8DCC-221789923160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6303885" y="1129148"/>
              <a:ext cx="0" cy="642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043643-2CC5-1340-A06A-B083C5650C8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303885" y="104418"/>
              <a:ext cx="0" cy="902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833958-DB42-7F44-AA52-6F5A73139F25}"/>
                  </a:ext>
                </a:extLst>
              </p:cNvPr>
              <p:cNvSpPr/>
              <p:nvPr/>
            </p:nvSpPr>
            <p:spPr>
              <a:xfrm>
                <a:off x="1636675" y="5145878"/>
                <a:ext cx="6646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833958-DB42-7F44-AA52-6F5A7313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675" y="5145878"/>
                <a:ext cx="66466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54BD4E9F-642D-744E-AD5C-7A25D0CA5ADC}"/>
              </a:ext>
            </a:extLst>
          </p:cNvPr>
          <p:cNvGrpSpPr>
            <a:grpSpLocks noChangeAspect="1"/>
          </p:cNvGrpSpPr>
          <p:nvPr/>
        </p:nvGrpSpPr>
        <p:grpSpPr>
          <a:xfrm>
            <a:off x="3228830" y="4550786"/>
            <a:ext cx="2366409" cy="1462212"/>
            <a:chOff x="2980118" y="4234652"/>
            <a:chExt cx="3047504" cy="18830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CC84AF-0557-5C4A-BB2A-54205A855C2E}"/>
                </a:ext>
              </a:extLst>
            </p:cNvPr>
            <p:cNvSpPr/>
            <p:nvPr/>
          </p:nvSpPr>
          <p:spPr>
            <a:xfrm>
              <a:off x="2980118" y="4234652"/>
              <a:ext cx="3047504" cy="18830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2FF9B75-5D26-3544-ABAC-10B202B5B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6434" y="5903044"/>
              <a:ext cx="182880" cy="1828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213709-E913-154B-96A6-1F8B02E13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9090" y="5093074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6D9FB0-CD53-3C4C-BFE4-F57971EEB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9664" y="4550778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2523E4-61CB-A746-8F2E-ED2B3C83662D}"/>
              </a:ext>
            </a:extLst>
          </p:cNvPr>
          <p:cNvGrpSpPr/>
          <p:nvPr/>
        </p:nvGrpSpPr>
        <p:grpSpPr>
          <a:xfrm>
            <a:off x="6237105" y="3117625"/>
            <a:ext cx="5047488" cy="3119242"/>
            <a:chOff x="6237105" y="3117625"/>
            <a:chExt cx="5047488" cy="311924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CAD32F7-8517-4747-A672-C2EA2742DF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37105" y="3117625"/>
              <a:ext cx="5045975" cy="3117925"/>
              <a:chOff x="2980118" y="4234652"/>
              <a:chExt cx="3047504" cy="188306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16092DB-EFC6-BD4E-A40A-2EDE1828EBBA}"/>
                  </a:ext>
                </a:extLst>
              </p:cNvPr>
              <p:cNvSpPr/>
              <p:nvPr/>
            </p:nvSpPr>
            <p:spPr>
              <a:xfrm>
                <a:off x="2980118" y="4234652"/>
                <a:ext cx="3047504" cy="188306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F19687-764E-1247-B0E0-761B82A84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6434" y="590304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4535117-CDE7-B144-A1C8-454A67FDC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9090" y="509307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4D69458-4C3E-A845-8740-A9751F6269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9664" y="4550778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E3B56FF-A96E-A644-B4AD-B4E7A10B3C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2926132">
                <a:off x="3954387" y="5429284"/>
                <a:ext cx="409077" cy="616403"/>
                <a:chOff x="5891194" y="104418"/>
                <a:chExt cx="1106587" cy="1667425"/>
              </a:xfrm>
            </p:grpSpPr>
            <p:sp>
              <p:nvSpPr>
                <p:cNvPr id="66" name="Pie 65">
                  <a:extLst>
                    <a:ext uri="{FF2B5EF4-FFF2-40B4-BE49-F238E27FC236}">
                      <a16:creationId xmlns:a16="http://schemas.microsoft.com/office/drawing/2014/main" id="{AF5E1523-CD95-9C4A-9687-ACF36F1A40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6637" y="845231"/>
                  <a:ext cx="457200" cy="457200"/>
                </a:xfrm>
                <a:prstGeom prst="pie">
                  <a:avLst>
                    <a:gd name="adj1" fmla="val 16212948"/>
                    <a:gd name="adj2" fmla="val 2342690"/>
                  </a:avLst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Pie 66">
                  <a:extLst>
                    <a:ext uri="{FF2B5EF4-FFF2-40B4-BE49-F238E27FC236}">
                      <a16:creationId xmlns:a16="http://schemas.microsoft.com/office/drawing/2014/main" id="{35A01C0C-A211-D543-9CFB-61CCB2EE54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21005" y="886444"/>
                  <a:ext cx="365760" cy="365760"/>
                </a:xfrm>
                <a:prstGeom prst="pie">
                  <a:avLst>
                    <a:gd name="adj1" fmla="val 16203319"/>
                    <a:gd name="adj2" fmla="val 18536467"/>
                  </a:avLst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Isosceles Triangle 7">
                  <a:extLst>
                    <a:ext uri="{FF2B5EF4-FFF2-40B4-BE49-F238E27FC236}">
                      <a16:creationId xmlns:a16="http://schemas.microsoft.com/office/drawing/2014/main" id="{F25A10E0-8F7D-7943-95E9-F69ED4F591AF}"/>
                    </a:ext>
                  </a:extLst>
                </p:cNvPr>
                <p:cNvSpPr/>
                <p:nvPr/>
              </p:nvSpPr>
              <p:spPr>
                <a:xfrm>
                  <a:off x="5891194" y="448663"/>
                  <a:ext cx="822960" cy="9144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Pie 68">
                  <a:extLst>
                    <a:ext uri="{FF2B5EF4-FFF2-40B4-BE49-F238E27FC236}">
                      <a16:creationId xmlns:a16="http://schemas.microsoft.com/office/drawing/2014/main" id="{CBFAD84C-15E4-624A-BBD1-B67E030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6637" y="848812"/>
                  <a:ext cx="457200" cy="457200"/>
                </a:xfrm>
                <a:prstGeom prst="pie">
                  <a:avLst>
                    <a:gd name="adj1" fmla="val 5414227"/>
                    <a:gd name="adj2" fmla="val 16200000"/>
                  </a:avLst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3AD6F9D-E572-704D-9CA1-7692C1FC939A}"/>
                    </a:ext>
                  </a:extLst>
                </p:cNvPr>
                <p:cNvSpPr/>
                <p:nvPr/>
              </p:nvSpPr>
              <p:spPr>
                <a:xfrm>
                  <a:off x="6244830" y="1007228"/>
                  <a:ext cx="118110" cy="1219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76B9701F-09D2-1F43-A0EE-80052729D482}"/>
                    </a:ext>
                  </a:extLst>
                </p:cNvPr>
                <p:cNvCxnSpPr>
                  <a:cxnSpLocks/>
                  <a:stCxn id="70" idx="7"/>
                </p:cNvCxnSpPr>
                <p:nvPr/>
              </p:nvCxnSpPr>
              <p:spPr>
                <a:xfrm flipV="1">
                  <a:off x="6345643" y="358575"/>
                  <a:ext cx="549979" cy="666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5F69FCA-5278-8842-B940-923C0AF02A72}"/>
                    </a:ext>
                  </a:extLst>
                </p:cNvPr>
                <p:cNvCxnSpPr>
                  <a:cxnSpLocks/>
                  <a:stCxn id="70" idx="5"/>
                </p:cNvCxnSpPr>
                <p:nvPr/>
              </p:nvCxnSpPr>
              <p:spPr>
                <a:xfrm>
                  <a:off x="6345643" y="1111293"/>
                  <a:ext cx="652138" cy="474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10F230ED-BCB4-3847-9680-8C3CA08C3D89}"/>
                    </a:ext>
                  </a:extLst>
                </p:cNvPr>
                <p:cNvCxnSpPr>
                  <a:cxnSpLocks/>
                  <a:stCxn id="70" idx="4"/>
                </p:cNvCxnSpPr>
                <p:nvPr/>
              </p:nvCxnSpPr>
              <p:spPr>
                <a:xfrm>
                  <a:off x="6303885" y="1129148"/>
                  <a:ext cx="0" cy="642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CB1233D-9D9F-6E4E-82A8-D6AB7E27DB9E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6303885" y="104418"/>
                  <a:ext cx="0" cy="9028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E7DB2A4-8C84-B24A-A7E1-9D143F35B0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0949" y="3118763"/>
              <a:ext cx="0" cy="31181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6732C0-9548-C349-84B7-D72A65D8FE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0849" y="3065541"/>
              <a:ext cx="0" cy="50474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Pie 80">
              <a:extLst>
                <a:ext uri="{FF2B5EF4-FFF2-40B4-BE49-F238E27FC236}">
                  <a16:creationId xmlns:a16="http://schemas.microsoft.com/office/drawing/2014/main" id="{0776748E-EAB0-6543-9E56-2656D9329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5692" y="5134673"/>
              <a:ext cx="914400" cy="914400"/>
            </a:xfrm>
            <a:prstGeom prst="pie">
              <a:avLst>
                <a:gd name="adj1" fmla="val 0"/>
                <a:gd name="adj2" fmla="val 754296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27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Geometric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D354D-D1CB-4966-AA20-94E41BE39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4597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Constraints can be modeled with </a:t>
                </a:r>
                <a:r>
                  <a:rPr lang="en-US"/>
                  <a:t>equations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D354D-D1CB-4966-AA20-94E41BE39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45973" cy="4351338"/>
              </a:xfrm>
              <a:blipFill>
                <a:blip r:embed="rId3"/>
                <a:stretch>
                  <a:fillRect l="-193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Local-</a:t>
            </a:r>
            <a:r>
              <a:rPr lang="en-US" sz="1000" err="1"/>
              <a:t>ization</a:t>
            </a:r>
            <a:endParaRPr lang="en-US" sz="1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A72EBDC-7EC6-8D46-A83B-DFCF4FA66691}"/>
              </a:ext>
            </a:extLst>
          </p:cNvPr>
          <p:cNvGrpSpPr/>
          <p:nvPr/>
        </p:nvGrpSpPr>
        <p:grpSpPr>
          <a:xfrm>
            <a:off x="6214872" y="2441673"/>
            <a:ext cx="5047488" cy="3119242"/>
            <a:chOff x="6794584" y="2203225"/>
            <a:chExt cx="5047488" cy="31192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EDFF4F-5CDD-9D49-A18C-8584C591B0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4584" y="2203225"/>
              <a:ext cx="5045975" cy="3117925"/>
              <a:chOff x="2980118" y="4234652"/>
              <a:chExt cx="3047504" cy="1883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F0C9E2-EE77-704D-B730-6E756C60E9FD}"/>
                  </a:ext>
                </a:extLst>
              </p:cNvPr>
              <p:cNvSpPr/>
              <p:nvPr/>
            </p:nvSpPr>
            <p:spPr>
              <a:xfrm>
                <a:off x="2980118" y="4234652"/>
                <a:ext cx="3047504" cy="188306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385C803-8E12-5540-B862-D70D0AE868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6434" y="590304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FA65B7A-F4AE-8A47-BAF8-450455055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9090" y="509307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445F066-D232-AD49-A917-DA3FDB056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9664" y="4550778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E58B201-53D8-CA45-AD7D-3D8A07C012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2926132">
                <a:off x="4005721" y="5596800"/>
                <a:ext cx="304227" cy="465288"/>
                <a:chOff x="5891194" y="104418"/>
                <a:chExt cx="822960" cy="1258645"/>
              </a:xfrm>
            </p:grpSpPr>
            <p:sp>
              <p:nvSpPr>
                <p:cNvPr id="19" name="Isosceles Triangle 7">
                  <a:extLst>
                    <a:ext uri="{FF2B5EF4-FFF2-40B4-BE49-F238E27FC236}">
                      <a16:creationId xmlns:a16="http://schemas.microsoft.com/office/drawing/2014/main" id="{11395DE6-A90C-9341-A8AD-DCB30D203556}"/>
                    </a:ext>
                  </a:extLst>
                </p:cNvPr>
                <p:cNvSpPr/>
                <p:nvPr/>
              </p:nvSpPr>
              <p:spPr>
                <a:xfrm>
                  <a:off x="5891194" y="448663"/>
                  <a:ext cx="822960" cy="9144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04B61AC-2ABF-194D-AAF0-48E6F56A654A}"/>
                    </a:ext>
                  </a:extLst>
                </p:cNvPr>
                <p:cNvSpPr/>
                <p:nvPr/>
              </p:nvSpPr>
              <p:spPr>
                <a:xfrm>
                  <a:off x="6244830" y="1007228"/>
                  <a:ext cx="118110" cy="1219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20DC9C42-E520-0D4C-A280-A44901914DD3}"/>
                    </a:ext>
                  </a:extLst>
                </p:cNvPr>
                <p:cNvCxnSpPr>
                  <a:cxnSpLocks/>
                  <a:stCxn id="24" idx="0"/>
                </p:cNvCxnSpPr>
                <p:nvPr/>
              </p:nvCxnSpPr>
              <p:spPr>
                <a:xfrm flipV="1">
                  <a:off x="6303885" y="104418"/>
                  <a:ext cx="0" cy="9028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7CB113-99C0-4B40-84C4-DCFED9903546}"/>
                </a:ext>
              </a:extLst>
            </p:cNvPr>
            <p:cNvCxnSpPr>
              <a:cxnSpLocks/>
            </p:cNvCxnSpPr>
            <p:nvPr/>
          </p:nvCxnSpPr>
          <p:spPr>
            <a:xfrm>
              <a:off x="8858428" y="2204363"/>
              <a:ext cx="0" cy="31181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B56028-2AE8-874F-8FD0-68EA10C577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8328" y="2151141"/>
              <a:ext cx="0" cy="50474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045D5914-772E-8943-B60D-41462AA2A581}"/>
                </a:ext>
              </a:extLst>
            </p:cNvPr>
            <p:cNvSpPr/>
            <p:nvPr/>
          </p:nvSpPr>
          <p:spPr>
            <a:xfrm flipH="1">
              <a:off x="8856914" y="2863877"/>
              <a:ext cx="1395927" cy="1809689"/>
            </a:xfrm>
            <a:prstGeom prst="rtTriangle">
              <a:avLst/>
            </a:prstGeom>
            <a:noFill/>
            <a:ln w="28575">
              <a:prstDash val="dash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49228"/>
                        <a:gd name="connsiteY0" fmla="*/ 731225 h 731225"/>
                        <a:gd name="connsiteX1" fmla="*/ 0 w 1349228"/>
                        <a:gd name="connsiteY1" fmla="*/ 0 h 731225"/>
                        <a:gd name="connsiteX2" fmla="*/ 1349228 w 1349228"/>
                        <a:gd name="connsiteY2" fmla="*/ 731225 h 731225"/>
                        <a:gd name="connsiteX3" fmla="*/ 0 w 1349228"/>
                        <a:gd name="connsiteY3" fmla="*/ 731225 h 7312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49228" h="731225" fill="none" extrusionOk="0">
                          <a:moveTo>
                            <a:pt x="0" y="731225"/>
                          </a:moveTo>
                          <a:cubicBezTo>
                            <a:pt x="-37258" y="520930"/>
                            <a:pt x="-63370" y="349684"/>
                            <a:pt x="0" y="0"/>
                          </a:cubicBezTo>
                          <a:cubicBezTo>
                            <a:pt x="262843" y="265334"/>
                            <a:pt x="1009835" y="416439"/>
                            <a:pt x="1349228" y="731225"/>
                          </a:cubicBezTo>
                          <a:cubicBezTo>
                            <a:pt x="817315" y="650079"/>
                            <a:pt x="633396" y="705945"/>
                            <a:pt x="0" y="731225"/>
                          </a:cubicBezTo>
                          <a:close/>
                        </a:path>
                        <a:path w="1349228" h="731225" stroke="0" extrusionOk="0">
                          <a:moveTo>
                            <a:pt x="0" y="731225"/>
                          </a:moveTo>
                          <a:cubicBezTo>
                            <a:pt x="52115" y="375828"/>
                            <a:pt x="6154" y="330922"/>
                            <a:pt x="0" y="0"/>
                          </a:cubicBezTo>
                          <a:cubicBezTo>
                            <a:pt x="441275" y="109082"/>
                            <a:pt x="898277" y="419835"/>
                            <a:pt x="1349228" y="731225"/>
                          </a:cubicBezTo>
                          <a:cubicBezTo>
                            <a:pt x="714672" y="647530"/>
                            <a:pt x="378131" y="638503"/>
                            <a:pt x="0" y="7312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DAE89C4B-DA7B-E445-BD9A-C410396E371B}"/>
                </a:ext>
              </a:extLst>
            </p:cNvPr>
            <p:cNvSpPr/>
            <p:nvPr/>
          </p:nvSpPr>
          <p:spPr>
            <a:xfrm>
              <a:off x="8486504" y="3769441"/>
              <a:ext cx="374169" cy="890584"/>
            </a:xfrm>
            <a:prstGeom prst="rtTriangle">
              <a:avLst/>
            </a:prstGeom>
            <a:noFill/>
            <a:ln w="28575">
              <a:solidFill>
                <a:schemeClr val="accent6"/>
              </a:solidFill>
              <a:prstDash val="dash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49228"/>
                        <a:gd name="connsiteY0" fmla="*/ 731225 h 731225"/>
                        <a:gd name="connsiteX1" fmla="*/ 0 w 1349228"/>
                        <a:gd name="connsiteY1" fmla="*/ 0 h 731225"/>
                        <a:gd name="connsiteX2" fmla="*/ 1349228 w 1349228"/>
                        <a:gd name="connsiteY2" fmla="*/ 731225 h 731225"/>
                        <a:gd name="connsiteX3" fmla="*/ 0 w 1349228"/>
                        <a:gd name="connsiteY3" fmla="*/ 731225 h 7312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49228" h="731225" fill="none" extrusionOk="0">
                          <a:moveTo>
                            <a:pt x="0" y="731225"/>
                          </a:moveTo>
                          <a:cubicBezTo>
                            <a:pt x="-37258" y="520930"/>
                            <a:pt x="-63370" y="349684"/>
                            <a:pt x="0" y="0"/>
                          </a:cubicBezTo>
                          <a:cubicBezTo>
                            <a:pt x="262843" y="265334"/>
                            <a:pt x="1009835" y="416439"/>
                            <a:pt x="1349228" y="731225"/>
                          </a:cubicBezTo>
                          <a:cubicBezTo>
                            <a:pt x="817315" y="650079"/>
                            <a:pt x="633396" y="705945"/>
                            <a:pt x="0" y="731225"/>
                          </a:cubicBezTo>
                          <a:close/>
                        </a:path>
                        <a:path w="1349228" h="731225" stroke="0" extrusionOk="0">
                          <a:moveTo>
                            <a:pt x="0" y="731225"/>
                          </a:moveTo>
                          <a:cubicBezTo>
                            <a:pt x="52115" y="375828"/>
                            <a:pt x="6154" y="330922"/>
                            <a:pt x="0" y="0"/>
                          </a:cubicBezTo>
                          <a:cubicBezTo>
                            <a:pt x="441275" y="109082"/>
                            <a:pt x="898277" y="419835"/>
                            <a:pt x="1349228" y="731225"/>
                          </a:cubicBezTo>
                          <a:cubicBezTo>
                            <a:pt x="714672" y="647530"/>
                            <a:pt x="378131" y="638503"/>
                            <a:pt x="0" y="7312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63E2E498-F7F6-0544-B52D-10935A87D467}"/>
                </a:ext>
              </a:extLst>
            </p:cNvPr>
            <p:cNvSpPr/>
            <p:nvPr/>
          </p:nvSpPr>
          <p:spPr>
            <a:xfrm flipV="1">
              <a:off x="7085527" y="4671304"/>
              <a:ext cx="1766614" cy="458833"/>
            </a:xfrm>
            <a:prstGeom prst="rtTriangle">
              <a:avLst/>
            </a:prstGeom>
            <a:noFill/>
            <a:ln w="28575">
              <a:solidFill>
                <a:schemeClr val="accent2"/>
              </a:solidFill>
              <a:prstDash val="dash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49228"/>
                        <a:gd name="connsiteY0" fmla="*/ 731225 h 731225"/>
                        <a:gd name="connsiteX1" fmla="*/ 0 w 1349228"/>
                        <a:gd name="connsiteY1" fmla="*/ 0 h 731225"/>
                        <a:gd name="connsiteX2" fmla="*/ 1349228 w 1349228"/>
                        <a:gd name="connsiteY2" fmla="*/ 731225 h 731225"/>
                        <a:gd name="connsiteX3" fmla="*/ 0 w 1349228"/>
                        <a:gd name="connsiteY3" fmla="*/ 731225 h 7312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49228" h="731225" fill="none" extrusionOk="0">
                          <a:moveTo>
                            <a:pt x="0" y="731225"/>
                          </a:moveTo>
                          <a:cubicBezTo>
                            <a:pt x="-37258" y="520930"/>
                            <a:pt x="-63370" y="349684"/>
                            <a:pt x="0" y="0"/>
                          </a:cubicBezTo>
                          <a:cubicBezTo>
                            <a:pt x="262843" y="265334"/>
                            <a:pt x="1009835" y="416439"/>
                            <a:pt x="1349228" y="731225"/>
                          </a:cubicBezTo>
                          <a:cubicBezTo>
                            <a:pt x="817315" y="650079"/>
                            <a:pt x="633396" y="705945"/>
                            <a:pt x="0" y="731225"/>
                          </a:cubicBezTo>
                          <a:close/>
                        </a:path>
                        <a:path w="1349228" h="731225" stroke="0" extrusionOk="0">
                          <a:moveTo>
                            <a:pt x="0" y="731225"/>
                          </a:moveTo>
                          <a:cubicBezTo>
                            <a:pt x="52115" y="375828"/>
                            <a:pt x="6154" y="330922"/>
                            <a:pt x="0" y="0"/>
                          </a:cubicBezTo>
                          <a:cubicBezTo>
                            <a:pt x="441275" y="109082"/>
                            <a:pt x="898277" y="419835"/>
                            <a:pt x="1349228" y="731225"/>
                          </a:cubicBezTo>
                          <a:cubicBezTo>
                            <a:pt x="714672" y="647530"/>
                            <a:pt x="378131" y="638503"/>
                            <a:pt x="0" y="7312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09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Problem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354D-D1CB-4966-AA20-94E41BE3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937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Start off showing 2 speaker </a:t>
            </a:r>
            <a:r>
              <a:rPr lang="en-US" err="1"/>
              <a:t>DoA</a:t>
            </a:r>
            <a:r>
              <a:rPr lang="en-US"/>
              <a:t>. </a:t>
            </a:r>
          </a:p>
          <a:p>
            <a:pPr lvl="1"/>
            <a:r>
              <a:rPr lang="en-US"/>
              <a:t>Provide speaker locations and </a:t>
            </a:r>
            <a:r>
              <a:rPr lang="en-US" err="1"/>
              <a:t>DoA</a:t>
            </a:r>
            <a:r>
              <a:rPr lang="en-US"/>
              <a:t> measurement</a:t>
            </a:r>
          </a:p>
          <a:p>
            <a:pPr lvl="1"/>
            <a:r>
              <a:rPr lang="en-US"/>
              <a:t>Show that there are more than one matching poses – in fact, there are infinite, and they follow an arc.</a:t>
            </a:r>
          </a:p>
          <a:p>
            <a:pPr lvl="2"/>
            <a:r>
              <a:rPr lang="en-US"/>
              <a:t>Makes sense: we have three variables, we’ll need three equations to solve.</a:t>
            </a:r>
          </a:p>
          <a:p>
            <a:pPr lvl="1"/>
            <a:endParaRPr lang="en-US"/>
          </a:p>
          <a:p>
            <a:r>
              <a:rPr lang="en-US"/>
              <a:t>What if we add a 3</a:t>
            </a:r>
            <a:r>
              <a:rPr lang="en-US" baseline="30000"/>
              <a:t>rd</a:t>
            </a:r>
            <a:r>
              <a:rPr lang="en-US"/>
              <a:t> speaker?</a:t>
            </a:r>
          </a:p>
          <a:p>
            <a:pPr lvl="1"/>
            <a:r>
              <a:rPr lang="en-US"/>
              <a:t>Now we can have 3 curves. They only intersect at one point, and I believe that’s always the case (though don’t have a proof).</a:t>
            </a:r>
          </a:p>
          <a:p>
            <a:pPr lvl="1"/>
            <a:r>
              <a:rPr lang="en-US"/>
              <a:t>One method: locate intersection of curves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Local-</a:t>
            </a:r>
            <a:r>
              <a:rPr lang="en-US" sz="1000" err="1"/>
              <a:t>ization</a:t>
            </a:r>
            <a:endParaRPr lang="en-US" sz="1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Localization </a:t>
            </a:r>
            <a:r>
              <a:rPr lang="en-US" sz="3600" b="1">
                <a:solidFill>
                  <a:srgbClr val="0070C0"/>
                </a:solidFill>
              </a:rPr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354D-D1CB-4966-AA20-94E41BE3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77"/>
            <a:ext cx="51088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phases</a:t>
            </a:r>
            <a:r>
              <a:rPr lang="en-US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Build list of candidate poses, </a:t>
            </a:r>
            <a:r>
              <a:rPr lang="en-US" dirty="0"/>
              <a:t>based of directions of two speakers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pose among that list that best matches the third pose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Local-</a:t>
            </a:r>
            <a:r>
              <a:rPr lang="en-US" sz="1000" err="1"/>
              <a:t>ization</a:t>
            </a:r>
            <a:endParaRPr lang="en-US" sz="1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D2E8F-A8AC-4B46-83F9-8D160402F25C}"/>
              </a:ext>
            </a:extLst>
          </p:cNvPr>
          <p:cNvSpPr/>
          <p:nvPr/>
        </p:nvSpPr>
        <p:spPr>
          <a:xfrm>
            <a:off x="6096000" y="3033173"/>
            <a:ext cx="5045975" cy="3117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4E658-1DB5-F34A-B87D-48EFA1B25215}"/>
              </a:ext>
            </a:extLst>
          </p:cNvPr>
          <p:cNvSpPr>
            <a:spLocks noChangeAspect="1"/>
          </p:cNvSpPr>
          <p:nvPr/>
        </p:nvSpPr>
        <p:spPr>
          <a:xfrm>
            <a:off x="6238920" y="5795652"/>
            <a:ext cx="302808" cy="3028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9A2DA-0E30-B643-8B53-810CC9FFD262}"/>
              </a:ext>
            </a:extLst>
          </p:cNvPr>
          <p:cNvSpPr>
            <a:spLocks noChangeAspect="1"/>
          </p:cNvSpPr>
          <p:nvPr/>
        </p:nvSpPr>
        <p:spPr>
          <a:xfrm>
            <a:off x="7634167" y="4454525"/>
            <a:ext cx="302808" cy="302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943E35-B0F2-2E46-A05F-342FF1DCEB70}"/>
              </a:ext>
            </a:extLst>
          </p:cNvPr>
          <p:cNvSpPr>
            <a:spLocks noChangeAspect="1"/>
          </p:cNvSpPr>
          <p:nvPr/>
        </p:nvSpPr>
        <p:spPr>
          <a:xfrm>
            <a:off x="9373679" y="3556606"/>
            <a:ext cx="302808" cy="3028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E47257-0A3E-5146-811A-A18FBE028CF8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833075" y="953602"/>
            <a:ext cx="1229132" cy="1852074"/>
            <a:chOff x="5891194" y="104418"/>
            <a:chExt cx="1106587" cy="1667425"/>
          </a:xfrm>
        </p:grpSpPr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B0401EFC-4F0F-DA4C-8A23-6982C01E5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6637" y="845231"/>
              <a:ext cx="457200" cy="457200"/>
            </a:xfrm>
            <a:prstGeom prst="pie">
              <a:avLst>
                <a:gd name="adj1" fmla="val 16212948"/>
                <a:gd name="adj2" fmla="val 2342690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B5AADC9A-2FD2-9E48-A0FF-AEAE60AB3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1005" y="886444"/>
              <a:ext cx="365760" cy="365760"/>
            </a:xfrm>
            <a:prstGeom prst="pie">
              <a:avLst>
                <a:gd name="adj1" fmla="val 16203319"/>
                <a:gd name="adj2" fmla="val 18536467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7">
              <a:extLst>
                <a:ext uri="{FF2B5EF4-FFF2-40B4-BE49-F238E27FC236}">
                  <a16:creationId xmlns:a16="http://schemas.microsoft.com/office/drawing/2014/main" id="{ABAB0D3E-0CFE-0F45-BCB1-D55FB5708093}"/>
                </a:ext>
              </a:extLst>
            </p:cNvPr>
            <p:cNvSpPr/>
            <p:nvPr/>
          </p:nvSpPr>
          <p:spPr>
            <a:xfrm>
              <a:off x="5891194" y="448663"/>
              <a:ext cx="822960" cy="914400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ie 21">
              <a:extLst>
                <a:ext uri="{FF2B5EF4-FFF2-40B4-BE49-F238E27FC236}">
                  <a16:creationId xmlns:a16="http://schemas.microsoft.com/office/drawing/2014/main" id="{DE20EF00-9A47-F64B-9B8E-545794CC9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6637" y="848812"/>
              <a:ext cx="457200" cy="457200"/>
            </a:xfrm>
            <a:prstGeom prst="pie">
              <a:avLst>
                <a:gd name="adj1" fmla="val 5414227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DE831F-1416-3349-8178-19D4A74F175B}"/>
                </a:ext>
              </a:extLst>
            </p:cNvPr>
            <p:cNvSpPr/>
            <p:nvPr/>
          </p:nvSpPr>
          <p:spPr>
            <a:xfrm>
              <a:off x="6244830" y="1007228"/>
              <a:ext cx="118110" cy="1219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AC5E103-04C0-2746-A3CC-6729249BF04C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flipV="1">
              <a:off x="6345643" y="358575"/>
              <a:ext cx="549979" cy="6665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42807FD-60CF-B44C-B35C-2B04AC490766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6345643" y="1111293"/>
              <a:ext cx="652138" cy="47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02E7BAC-4BB7-CF4B-B134-AD46EAD7BD5B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303885" y="1129148"/>
              <a:ext cx="0" cy="642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F56B94B-58D4-1943-9846-4570E94A333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303885" y="104418"/>
              <a:ext cx="0" cy="902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997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Localization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354D-D1CB-4966-AA20-94E41BE3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77"/>
            <a:ext cx="510880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 phase</a:t>
            </a:r>
          </a:p>
          <a:p>
            <a:r>
              <a:rPr lang="en-US" dirty="0"/>
              <a:t>Randomly chose two speakers</a:t>
            </a:r>
          </a:p>
          <a:p>
            <a:r>
              <a:rPr lang="en-US" dirty="0"/>
              <a:t>Start at one speaker</a:t>
            </a:r>
          </a:p>
          <a:p>
            <a:r>
              <a:rPr lang="en-US" dirty="0"/>
              <a:t>Iterate over distance, finding poses that register with both speakers</a:t>
            </a:r>
          </a:p>
          <a:p>
            <a:pPr marL="0" indent="0">
              <a:buNone/>
            </a:pPr>
            <a:r>
              <a:rPr lang="en-US" dirty="0"/>
              <a:t>Second phase</a:t>
            </a:r>
          </a:p>
          <a:p>
            <a:r>
              <a:rPr lang="en-US" dirty="0"/>
              <a:t>Check candidates for registration with third speaker</a:t>
            </a:r>
          </a:p>
          <a:p>
            <a:r>
              <a:rPr lang="en-US" dirty="0"/>
              <a:t>Closest registration wins!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Local-</a:t>
            </a:r>
            <a:r>
              <a:rPr lang="en-US" sz="1000" err="1"/>
              <a:t>ization</a:t>
            </a:r>
            <a:endParaRPr lang="en-US" sz="1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D2E8F-A8AC-4B46-83F9-8D160402F25C}"/>
              </a:ext>
            </a:extLst>
          </p:cNvPr>
          <p:cNvSpPr/>
          <p:nvPr/>
        </p:nvSpPr>
        <p:spPr>
          <a:xfrm>
            <a:off x="6096000" y="3033173"/>
            <a:ext cx="5045975" cy="3117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4E658-1DB5-F34A-B87D-48EFA1B25215}"/>
              </a:ext>
            </a:extLst>
          </p:cNvPr>
          <p:cNvSpPr>
            <a:spLocks noChangeAspect="1"/>
          </p:cNvSpPr>
          <p:nvPr/>
        </p:nvSpPr>
        <p:spPr>
          <a:xfrm>
            <a:off x="6238920" y="5795652"/>
            <a:ext cx="302808" cy="3028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9A2DA-0E30-B643-8B53-810CC9FFD262}"/>
              </a:ext>
            </a:extLst>
          </p:cNvPr>
          <p:cNvSpPr>
            <a:spLocks noChangeAspect="1"/>
          </p:cNvSpPr>
          <p:nvPr/>
        </p:nvSpPr>
        <p:spPr>
          <a:xfrm>
            <a:off x="7634167" y="4454525"/>
            <a:ext cx="302808" cy="3028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943E35-B0F2-2E46-A05F-342FF1DCEB70}"/>
              </a:ext>
            </a:extLst>
          </p:cNvPr>
          <p:cNvSpPr>
            <a:spLocks noChangeAspect="1"/>
          </p:cNvSpPr>
          <p:nvPr/>
        </p:nvSpPr>
        <p:spPr>
          <a:xfrm>
            <a:off x="9373679" y="3556606"/>
            <a:ext cx="302808" cy="3028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E47257-0A3E-5146-811A-A18FBE028CF8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833075" y="953594"/>
            <a:ext cx="1229131" cy="1852076"/>
            <a:chOff x="5891194" y="104418"/>
            <a:chExt cx="1106587" cy="1667425"/>
          </a:xfrm>
        </p:grpSpPr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B0401EFC-4F0F-DA4C-8A23-6982C01E5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6637" y="845231"/>
              <a:ext cx="457200" cy="457200"/>
            </a:xfrm>
            <a:prstGeom prst="pie">
              <a:avLst>
                <a:gd name="adj1" fmla="val 16212948"/>
                <a:gd name="adj2" fmla="val 23426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B5AADC9A-2FD2-9E48-A0FF-AEAE60AB3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1005" y="886444"/>
              <a:ext cx="365760" cy="365760"/>
            </a:xfrm>
            <a:prstGeom prst="pie">
              <a:avLst>
                <a:gd name="adj1" fmla="val 16203319"/>
                <a:gd name="adj2" fmla="val 18536467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7">
              <a:extLst>
                <a:ext uri="{FF2B5EF4-FFF2-40B4-BE49-F238E27FC236}">
                  <a16:creationId xmlns:a16="http://schemas.microsoft.com/office/drawing/2014/main" id="{ABAB0D3E-0CFE-0F45-BCB1-D55FB5708093}"/>
                </a:ext>
              </a:extLst>
            </p:cNvPr>
            <p:cNvSpPr/>
            <p:nvPr/>
          </p:nvSpPr>
          <p:spPr>
            <a:xfrm>
              <a:off x="5891194" y="448663"/>
              <a:ext cx="822960" cy="914400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ie 21">
              <a:extLst>
                <a:ext uri="{FF2B5EF4-FFF2-40B4-BE49-F238E27FC236}">
                  <a16:creationId xmlns:a16="http://schemas.microsoft.com/office/drawing/2014/main" id="{DE20EF00-9A47-F64B-9B8E-545794CC9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6637" y="848812"/>
              <a:ext cx="457200" cy="457200"/>
            </a:xfrm>
            <a:prstGeom prst="pie">
              <a:avLst>
                <a:gd name="adj1" fmla="val 5414227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DE831F-1416-3349-8178-19D4A74F175B}"/>
                </a:ext>
              </a:extLst>
            </p:cNvPr>
            <p:cNvSpPr/>
            <p:nvPr/>
          </p:nvSpPr>
          <p:spPr>
            <a:xfrm>
              <a:off x="6244830" y="1007228"/>
              <a:ext cx="118110" cy="1219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AC5E103-04C0-2746-A3CC-6729249BF04C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flipV="1">
              <a:off x="6345643" y="358575"/>
              <a:ext cx="549979" cy="6665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42807FD-60CF-B44C-B35C-2B04AC490766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6345643" y="1111293"/>
              <a:ext cx="652138" cy="4747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02E7BAC-4BB7-CF4B-B134-AD46EAD7BD5B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303885" y="1129148"/>
              <a:ext cx="0" cy="642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F56B94B-58D4-1943-9846-4570E94A333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303885" y="104418"/>
              <a:ext cx="0" cy="902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89B66826-A414-154A-A8A2-B99E5E06E127}"/>
              </a:ext>
            </a:extLst>
          </p:cNvPr>
          <p:cNvSpPr/>
          <p:nvPr/>
        </p:nvSpPr>
        <p:spPr>
          <a:xfrm>
            <a:off x="6467707" y="3980985"/>
            <a:ext cx="2977376" cy="2018371"/>
          </a:xfrm>
          <a:custGeom>
            <a:avLst/>
            <a:gdLst>
              <a:gd name="connsiteX0" fmla="*/ 0 w 2977376"/>
              <a:gd name="connsiteY0" fmla="*/ 2018371 h 2018371"/>
              <a:gd name="connsiteX1" fmla="*/ 1081669 w 2977376"/>
              <a:gd name="connsiteY1" fmla="*/ 1873405 h 2018371"/>
              <a:gd name="connsiteX2" fmla="*/ 2252547 w 2977376"/>
              <a:gd name="connsiteY2" fmla="*/ 1449659 h 2018371"/>
              <a:gd name="connsiteX3" fmla="*/ 2865864 w 2977376"/>
              <a:gd name="connsiteY3" fmla="*/ 635620 h 2018371"/>
              <a:gd name="connsiteX4" fmla="*/ 2977376 w 2977376"/>
              <a:gd name="connsiteY4" fmla="*/ 0 h 201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376" h="2018371">
                <a:moveTo>
                  <a:pt x="0" y="2018371"/>
                </a:moveTo>
                <a:cubicBezTo>
                  <a:pt x="353122" y="1993280"/>
                  <a:pt x="706245" y="1968190"/>
                  <a:pt x="1081669" y="1873405"/>
                </a:cubicBezTo>
                <a:cubicBezTo>
                  <a:pt x="1457093" y="1778620"/>
                  <a:pt x="1955181" y="1655956"/>
                  <a:pt x="2252547" y="1449659"/>
                </a:cubicBezTo>
                <a:cubicBezTo>
                  <a:pt x="2549913" y="1243362"/>
                  <a:pt x="2745059" y="877230"/>
                  <a:pt x="2865864" y="635620"/>
                </a:cubicBezTo>
                <a:cubicBezTo>
                  <a:pt x="2986669" y="394010"/>
                  <a:pt x="2938347" y="122663"/>
                  <a:pt x="2977376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320E4FC-71F2-124E-8EEB-7D8CFBB82403}"/>
              </a:ext>
            </a:extLst>
          </p:cNvPr>
          <p:cNvSpPr/>
          <p:nvPr/>
        </p:nvSpPr>
        <p:spPr>
          <a:xfrm>
            <a:off x="7914626" y="5456793"/>
            <a:ext cx="390293" cy="3411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79 0.59399 C -0.09531 0.54283 -0.09531 0.55811 -0.04232 0.50579 C -0.00612 0.47362 0.01745 0.41204 0.03255 0.35487 C 0.04765 0.29792 0.04974 0.25232 0.04831 0.16274 C 0.04258 0.0632 0.05312 0.05116 -0.00013 -0.00046 " pathEditMode="relative" rAng="16200000" ptsTypes="AAAAA">
                                      <p:cBhvr>
                                        <p:cTn id="10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-297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9000000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2 0.6007 C -0.12904 0.59213 -0.0918 0.58357 -0.06159 0.56968 C -0.03138 0.55602 -0.00586 0.54399 0.01536 0.51852 C 0.03633 0.49283 0.05456 0.45162 0.06458 0.41598 C 0.07461 0.38033 0.07539 0.34074 0.07604 0.3048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-1479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9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9BB56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BB56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E06E-66E5-4120-9C19-295AAE12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46771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Localize a robot equipped with a triangular-array of 3 microphones, using 3 speakers with known positions in a room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Develop a framework in ROS for creating and testing acoustics-based SLAM</a:t>
            </a:r>
          </a:p>
        </p:txBody>
      </p:sp>
    </p:spTree>
    <p:extLst>
      <p:ext uri="{BB962C8B-B14F-4D97-AF65-F5344CB8AC3E}">
        <p14:creationId xmlns:p14="http://schemas.microsoft.com/office/powerpoint/2010/main" val="343653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Localization </a:t>
            </a:r>
            <a:r>
              <a:rPr lang="en-US" sz="3600" b="1">
                <a:solidFill>
                  <a:srgbClr val="0070C0"/>
                </a:solidFill>
              </a:rPr>
              <a:t>Algorithm Validation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5DF2DDB-8B37-8640-95A7-4DED455A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1707"/>
            <a:ext cx="10515600" cy="1995256"/>
          </a:xfrm>
        </p:spPr>
        <p:txBody>
          <a:bodyPr/>
          <a:lstStyle/>
          <a:p>
            <a:r>
              <a:rPr lang="en-US" dirty="0"/>
              <a:t>Handwritten unit tests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Works – determines correct position &amp; orientation</a:t>
            </a:r>
          </a:p>
          <a:p>
            <a:pPr lvl="1"/>
            <a:r>
              <a:rPr lang="en-US" dirty="0"/>
              <a:t>Slow – estimates took between 1.27s and 4.1s to compute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Local-</a:t>
            </a:r>
            <a:r>
              <a:rPr lang="en-US" sz="1000" err="1"/>
              <a:t>ization</a:t>
            </a:r>
            <a:endParaRPr lang="en-US" sz="1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text, table, lot, group&#10;&#10;Description automatically generated">
            <a:extLst>
              <a:ext uri="{FF2B5EF4-FFF2-40B4-BE49-F238E27FC236}">
                <a16:creationId xmlns:a16="http://schemas.microsoft.com/office/drawing/2014/main" id="{7542CBED-E31A-BB46-9C3E-5209FD871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7" y="1706956"/>
            <a:ext cx="1934976" cy="2194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0713D115-FA96-C244-B902-0B5E6184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83" y="1706956"/>
            <a:ext cx="2205864" cy="2194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 descr="A picture containing table, filled, lot, group&#10;&#10;Description automatically generated">
            <a:extLst>
              <a:ext uri="{FF2B5EF4-FFF2-40B4-BE49-F238E27FC236}">
                <a16:creationId xmlns:a16="http://schemas.microsoft.com/office/drawing/2014/main" id="{1A32CB5C-C309-4848-9208-83D5242F4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77" y="1706956"/>
            <a:ext cx="2449296" cy="2194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D5A1381-1FEF-B442-87BE-2113BBC4A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04" y="1706956"/>
            <a:ext cx="2449296" cy="2194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67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Algorithm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354D-D1CB-4966-AA20-94E41BE3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77"/>
            <a:ext cx="7569370" cy="4351338"/>
          </a:xfrm>
        </p:spPr>
        <p:txBody>
          <a:bodyPr/>
          <a:lstStyle/>
          <a:p>
            <a:r>
              <a:rPr lang="en-US" dirty="0"/>
              <a:t>Demo - Vlado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Local-</a:t>
            </a:r>
            <a:r>
              <a:rPr lang="en-US" sz="1000" err="1"/>
              <a:t>ization</a:t>
            </a:r>
            <a:endParaRPr lang="en-US" sz="1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E06E-66E5-4120-9C19-295AAE12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Many interesting directions!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Algorithm optimizations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Noise and multi-path fading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Automatically discerning speaker signals from each other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Miniaturization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Fully flesh out ROS framework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S(L)AM</a:t>
            </a:r>
          </a:p>
        </p:txBody>
      </p:sp>
    </p:spTree>
    <p:extLst>
      <p:ext uri="{BB962C8B-B14F-4D97-AF65-F5344CB8AC3E}">
        <p14:creationId xmlns:p14="http://schemas.microsoft.com/office/powerpoint/2010/main" val="363112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6293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Getting direction vectors from TDOA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979F7D-D68C-4DFF-B2FF-5B079CAAE52B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8384" y="3878843"/>
            <a:ext cx="252360" cy="1116089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0595A8-3D72-4064-93EB-54EE62302FD0}"/>
              </a:ext>
            </a:extLst>
          </p:cNvPr>
          <p:cNvCxnSpPr/>
          <p:nvPr/>
        </p:nvCxnSpPr>
        <p:spPr>
          <a:xfrm>
            <a:off x="3285836" y="5039959"/>
            <a:ext cx="56203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72F6B45-1812-4ED9-B0B6-ACCD6F153DFC}"/>
              </a:ext>
            </a:extLst>
          </p:cNvPr>
          <p:cNvSpPr/>
          <p:nvPr/>
        </p:nvSpPr>
        <p:spPr>
          <a:xfrm>
            <a:off x="3195781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C93F3-6948-4BDE-8B95-0FEAC41D4BDA}"/>
              </a:ext>
            </a:extLst>
          </p:cNvPr>
          <p:cNvSpPr/>
          <p:nvPr/>
        </p:nvSpPr>
        <p:spPr>
          <a:xfrm>
            <a:off x="8760690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E807B-6AFF-4CD0-8AC1-3466F2FA9139}"/>
              </a:ext>
            </a:extLst>
          </p:cNvPr>
          <p:cNvCxnSpPr>
            <a:cxnSpLocks/>
          </p:cNvCxnSpPr>
          <p:nvPr/>
        </p:nvCxnSpPr>
        <p:spPr>
          <a:xfrm flipV="1">
            <a:off x="8594435" y="3550626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1D0BF-CE0A-4052-B345-FAE804FF35F6}"/>
              </a:ext>
            </a:extLst>
          </p:cNvPr>
          <p:cNvSpPr/>
          <p:nvPr/>
        </p:nvSpPr>
        <p:spPr>
          <a:xfrm rot="4615879">
            <a:off x="8490515" y="3833294"/>
            <a:ext cx="101070" cy="11771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A43CF2-9241-4F94-8776-5ED8B93F26CD}"/>
              </a:ext>
            </a:extLst>
          </p:cNvPr>
          <p:cNvCxnSpPr>
            <a:cxnSpLocks/>
          </p:cNvCxnSpPr>
          <p:nvPr/>
        </p:nvCxnSpPr>
        <p:spPr>
          <a:xfrm flipV="1">
            <a:off x="8940799" y="475183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67E97-B08C-4B84-9007-2EBE532F163F}"/>
                  </a:ext>
                </a:extLst>
              </p:cNvPr>
              <p:cNvSpPr txBox="1"/>
              <p:nvPr/>
            </p:nvSpPr>
            <p:spPr>
              <a:xfrm>
                <a:off x="4170218" y="478831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67E97-B08C-4B84-9007-2EBE532F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18" y="4788314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A1409-758A-4F01-B549-DE5C7AA1B52A}"/>
                  </a:ext>
                </a:extLst>
              </p:cNvPr>
              <p:cNvSpPr txBox="1"/>
              <p:nvPr/>
            </p:nvSpPr>
            <p:spPr>
              <a:xfrm>
                <a:off x="5801158" y="5070873"/>
                <a:ext cx="376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A1409-758A-4F01-B549-DE5C7AA1B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58" y="5070873"/>
                <a:ext cx="376129" cy="276999"/>
              </a:xfrm>
              <a:prstGeom prst="rect">
                <a:avLst/>
              </a:prstGeom>
              <a:blipFill>
                <a:blip r:embed="rId3"/>
                <a:stretch>
                  <a:fillRect l="-16393" r="-49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/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blipFill>
                <a:blip r:embed="rId4"/>
                <a:stretch>
                  <a:fillRect l="-10345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/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blipFill>
                <a:blip r:embed="rId5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/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44444" t="-45652" r="-10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/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2931E5-FE37-4FDF-B6E7-2014B5CCFE05}"/>
              </a:ext>
            </a:extLst>
          </p:cNvPr>
          <p:cNvCxnSpPr>
            <a:cxnSpLocks/>
          </p:cNvCxnSpPr>
          <p:nvPr/>
        </p:nvCxnSpPr>
        <p:spPr>
          <a:xfrm flipV="1">
            <a:off x="1958107" y="503995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7A5AA0-D4F8-4384-AA44-B60DD1ADC68D}"/>
              </a:ext>
            </a:extLst>
          </p:cNvPr>
          <p:cNvCxnSpPr>
            <a:cxnSpLocks/>
          </p:cNvCxnSpPr>
          <p:nvPr/>
        </p:nvCxnSpPr>
        <p:spPr>
          <a:xfrm flipV="1">
            <a:off x="1988126" y="5035227"/>
            <a:ext cx="121458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/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6B8AA-907A-4F64-ADDD-4A21980390BD}"/>
                  </a:ext>
                </a:extLst>
              </p:cNvPr>
              <p:cNvSpPr txBox="1"/>
              <p:nvPr/>
            </p:nvSpPr>
            <p:spPr>
              <a:xfrm>
                <a:off x="2065058" y="5314330"/>
                <a:ext cx="165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6B8AA-907A-4F64-ADDD-4A2198039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58" y="531433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/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blipFill>
                <a:blip r:embed="rId10"/>
                <a:stretch>
                  <a:fillRect l="-51852" r="-1222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BA0D22E-D190-4334-B679-1E06EC6AF23E}"/>
              </a:ext>
            </a:extLst>
          </p:cNvPr>
          <p:cNvSpPr/>
          <p:nvPr/>
        </p:nvSpPr>
        <p:spPr>
          <a:xfrm>
            <a:off x="5983531" y="2434131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0CD4C6-FD4F-4584-BEDE-85C69A9787AB}"/>
              </a:ext>
            </a:extLst>
          </p:cNvPr>
          <p:cNvCxnSpPr>
            <a:cxnSpLocks/>
            <a:stCxn id="30" idx="5"/>
            <a:endCxn id="10" idx="1"/>
          </p:cNvCxnSpPr>
          <p:nvPr/>
        </p:nvCxnSpPr>
        <p:spPr>
          <a:xfrm>
            <a:off x="6137264" y="2587864"/>
            <a:ext cx="2649802" cy="238841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AE3CF-E9F4-4E5C-BE70-1FF6C53871AD}"/>
              </a:ext>
            </a:extLst>
          </p:cNvPr>
          <p:cNvCxnSpPr>
            <a:cxnSpLocks/>
          </p:cNvCxnSpPr>
          <p:nvPr/>
        </p:nvCxnSpPr>
        <p:spPr>
          <a:xfrm>
            <a:off x="1958107" y="4751702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/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blipFill>
                <a:blip r:embed="rId11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09A6C9-1688-4401-BB56-CA2C66B5C193}"/>
              </a:ext>
            </a:extLst>
          </p:cNvPr>
          <p:cNvCxnSpPr>
            <a:cxnSpLocks/>
          </p:cNvCxnSpPr>
          <p:nvPr/>
        </p:nvCxnSpPr>
        <p:spPr>
          <a:xfrm flipV="1">
            <a:off x="4745857" y="2553171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22B7B9-BC13-4E2E-B5D1-09F2BB37FF9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21029" y="167810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5337B0-989B-4891-B6DC-9EE329FDA3AB}"/>
              </a:ext>
            </a:extLst>
          </p:cNvPr>
          <p:cNvCxnSpPr>
            <a:cxnSpLocks/>
          </p:cNvCxnSpPr>
          <p:nvPr/>
        </p:nvCxnSpPr>
        <p:spPr>
          <a:xfrm flipV="1">
            <a:off x="8195951" y="180519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97E9A8-6829-4218-AD2D-631AB6D728C3}"/>
              </a:ext>
            </a:extLst>
          </p:cNvPr>
          <p:cNvCxnSpPr>
            <a:cxnSpLocks/>
          </p:cNvCxnSpPr>
          <p:nvPr/>
        </p:nvCxnSpPr>
        <p:spPr>
          <a:xfrm flipV="1">
            <a:off x="3375890" y="3829788"/>
            <a:ext cx="5153733" cy="1152006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B28535-FF32-48EA-8489-3C10A4B50483}"/>
              </a:ext>
            </a:extLst>
          </p:cNvPr>
          <p:cNvCxnSpPr>
            <a:cxnSpLocks/>
          </p:cNvCxnSpPr>
          <p:nvPr/>
        </p:nvCxnSpPr>
        <p:spPr>
          <a:xfrm flipV="1">
            <a:off x="6177287" y="2079563"/>
            <a:ext cx="1989112" cy="444623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/>
              <p:nvPr/>
            </p:nvSpPr>
            <p:spPr>
              <a:xfrm>
                <a:off x="6395835" y="249781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35" y="2497811"/>
                <a:ext cx="189474" cy="276999"/>
              </a:xfrm>
              <a:prstGeom prst="rect">
                <a:avLst/>
              </a:prstGeom>
              <a:blipFill>
                <a:blip r:embed="rId12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B1B093AD-0E34-40BC-A582-3A05695640C8}"/>
              </a:ext>
            </a:extLst>
          </p:cNvPr>
          <p:cNvSpPr/>
          <p:nvPr/>
        </p:nvSpPr>
        <p:spPr>
          <a:xfrm rot="4615879">
            <a:off x="8086420" y="2085009"/>
            <a:ext cx="101070" cy="117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AA359-9082-42D4-A9ED-5151049A290E}"/>
                  </a:ext>
                </a:extLst>
              </p:cNvPr>
              <p:cNvSpPr txBox="1"/>
              <p:nvPr/>
            </p:nvSpPr>
            <p:spPr>
              <a:xfrm>
                <a:off x="6848331" y="1929175"/>
                <a:ext cx="523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AA359-9082-42D4-A9ED-5151049A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31" y="1929175"/>
                <a:ext cx="523605" cy="276999"/>
              </a:xfrm>
              <a:prstGeom prst="rect">
                <a:avLst/>
              </a:prstGeom>
              <a:blipFill>
                <a:blip r:embed="rId13"/>
                <a:stretch>
                  <a:fillRect l="-9302" r="-581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A17470-AD41-47A1-A04E-D3F5AE5A8464}"/>
              </a:ext>
            </a:extLst>
          </p:cNvPr>
          <p:cNvCxnSpPr>
            <a:cxnSpLocks/>
          </p:cNvCxnSpPr>
          <p:nvPr/>
        </p:nvCxnSpPr>
        <p:spPr>
          <a:xfrm>
            <a:off x="3375889" y="5097997"/>
            <a:ext cx="5153733" cy="115200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B6DA81-3E3F-4A66-9EAD-894A62C6B131}"/>
                  </a:ext>
                </a:extLst>
              </p:cNvPr>
              <p:cNvSpPr txBox="1"/>
              <p:nvPr/>
            </p:nvSpPr>
            <p:spPr>
              <a:xfrm>
                <a:off x="4155803" y="5035983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B6DA81-3E3F-4A66-9EAD-894A62C6B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03" y="5035983"/>
                <a:ext cx="189474" cy="276999"/>
              </a:xfrm>
              <a:prstGeom prst="rect">
                <a:avLst/>
              </a:prstGeom>
              <a:blipFill>
                <a:blip r:embed="rId1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/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blipFill>
                <a:blip r:embed="rId15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3DD566-668F-4449-8F50-5074F46E23CB}"/>
              </a:ext>
            </a:extLst>
          </p:cNvPr>
          <p:cNvCxnSpPr>
            <a:cxnSpLocks/>
            <a:stCxn id="56" idx="0"/>
          </p:cNvCxnSpPr>
          <p:nvPr/>
        </p:nvCxnSpPr>
        <p:spPr>
          <a:xfrm>
            <a:off x="8194289" y="2130558"/>
            <a:ext cx="404747" cy="177325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/>
              <p:nvPr/>
            </p:nvSpPr>
            <p:spPr>
              <a:xfrm>
                <a:off x="6061552" y="2711426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552" y="2711426"/>
                <a:ext cx="189474" cy="276999"/>
              </a:xfrm>
              <a:prstGeom prst="rect">
                <a:avLst/>
              </a:prstGeom>
              <a:blipFill>
                <a:blip r:embed="rId16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E1607D-9047-43DF-B43F-CA6310AECE6F}"/>
              </a:ext>
            </a:extLst>
          </p:cNvPr>
          <p:cNvCxnSpPr>
            <a:cxnSpLocks/>
          </p:cNvCxnSpPr>
          <p:nvPr/>
        </p:nvCxnSpPr>
        <p:spPr>
          <a:xfrm>
            <a:off x="5308793" y="1816581"/>
            <a:ext cx="700865" cy="64811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894656-D105-48B7-8256-69C3CD08CBA2}"/>
                  </a:ext>
                </a:extLst>
              </p:cNvPr>
              <p:cNvSpPr txBox="1"/>
              <p:nvPr/>
            </p:nvSpPr>
            <p:spPr>
              <a:xfrm>
                <a:off x="5536664" y="2271823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894656-D105-48B7-8256-69C3CD08C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64" y="2271823"/>
                <a:ext cx="189474" cy="276999"/>
              </a:xfrm>
              <a:prstGeom prst="rect">
                <a:avLst/>
              </a:prstGeom>
              <a:blipFill>
                <a:blip r:embed="rId17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629994-9898-42F5-94C4-1D7804238456}"/>
                  </a:ext>
                </a:extLst>
              </p:cNvPr>
              <p:cNvSpPr txBox="1"/>
              <p:nvPr/>
            </p:nvSpPr>
            <p:spPr>
              <a:xfrm>
                <a:off x="5894791" y="208010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629994-9898-42F5-94C4-1D780423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91" y="2080101"/>
                <a:ext cx="189474" cy="276999"/>
              </a:xfrm>
              <a:prstGeom prst="rect">
                <a:avLst/>
              </a:prstGeom>
              <a:blipFill>
                <a:blip r:embed="rId18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83C0BC-8A55-4562-9943-3886909081EE}"/>
              </a:ext>
            </a:extLst>
          </p:cNvPr>
          <p:cNvCxnSpPr>
            <a:cxnSpLocks/>
          </p:cNvCxnSpPr>
          <p:nvPr/>
        </p:nvCxnSpPr>
        <p:spPr>
          <a:xfrm flipH="1">
            <a:off x="5652340" y="2604357"/>
            <a:ext cx="396539" cy="167848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840525-B06D-460E-997D-CD38CA9A2ABC}"/>
              </a:ext>
            </a:extLst>
          </p:cNvPr>
          <p:cNvCxnSpPr>
            <a:cxnSpLocks/>
          </p:cNvCxnSpPr>
          <p:nvPr/>
        </p:nvCxnSpPr>
        <p:spPr>
          <a:xfrm flipH="1" flipV="1">
            <a:off x="5639654" y="4300070"/>
            <a:ext cx="3121036" cy="72670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D749A61-24B9-46B4-ABBE-9D37BF50A06C}"/>
              </a:ext>
            </a:extLst>
          </p:cNvPr>
          <p:cNvSpPr/>
          <p:nvPr/>
        </p:nvSpPr>
        <p:spPr>
          <a:xfrm rot="16984121" flipH="1">
            <a:off x="5670566" y="4203402"/>
            <a:ext cx="101070" cy="117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0223933-8BFA-4097-91E7-ED8CA59CF66D}"/>
              </a:ext>
            </a:extLst>
          </p:cNvPr>
          <p:cNvCxnSpPr>
            <a:cxnSpLocks/>
          </p:cNvCxnSpPr>
          <p:nvPr/>
        </p:nvCxnSpPr>
        <p:spPr>
          <a:xfrm flipH="1">
            <a:off x="5406801" y="4314920"/>
            <a:ext cx="239196" cy="10789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B50E6E-6693-4891-990E-7737692EAF5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8596404" y="5115242"/>
            <a:ext cx="244388" cy="1103928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6237470-93EC-42C8-AFF7-70FCB1F98D2D}"/>
              </a:ext>
            </a:extLst>
          </p:cNvPr>
          <p:cNvSpPr/>
          <p:nvPr/>
        </p:nvSpPr>
        <p:spPr>
          <a:xfrm rot="16984121" flipV="1">
            <a:off x="8488535" y="6147003"/>
            <a:ext cx="101070" cy="117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BD32D0-EB00-49F0-9F4B-77C128A51C37}"/>
              </a:ext>
            </a:extLst>
          </p:cNvPr>
          <p:cNvCxnSpPr>
            <a:cxnSpLocks/>
          </p:cNvCxnSpPr>
          <p:nvPr/>
        </p:nvCxnSpPr>
        <p:spPr>
          <a:xfrm>
            <a:off x="8594435" y="628085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Getting direction vectors from TDOA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979F7D-D68C-4DFF-B2FF-5B079CAAE52B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8384" y="3878843"/>
            <a:ext cx="252360" cy="1116089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0595A8-3D72-4064-93EB-54EE62302FD0}"/>
              </a:ext>
            </a:extLst>
          </p:cNvPr>
          <p:cNvCxnSpPr/>
          <p:nvPr/>
        </p:nvCxnSpPr>
        <p:spPr>
          <a:xfrm>
            <a:off x="3285836" y="5039959"/>
            <a:ext cx="5620327" cy="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72F6B45-1812-4ED9-B0B6-ACCD6F153DFC}"/>
              </a:ext>
            </a:extLst>
          </p:cNvPr>
          <p:cNvSpPr/>
          <p:nvPr/>
        </p:nvSpPr>
        <p:spPr>
          <a:xfrm>
            <a:off x="3195781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C93F3-6948-4BDE-8B95-0FEAC41D4BDA}"/>
              </a:ext>
            </a:extLst>
          </p:cNvPr>
          <p:cNvSpPr/>
          <p:nvPr/>
        </p:nvSpPr>
        <p:spPr>
          <a:xfrm>
            <a:off x="8760690" y="4949904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E807B-6AFF-4CD0-8AC1-3466F2FA9139}"/>
              </a:ext>
            </a:extLst>
          </p:cNvPr>
          <p:cNvCxnSpPr>
            <a:cxnSpLocks/>
          </p:cNvCxnSpPr>
          <p:nvPr/>
        </p:nvCxnSpPr>
        <p:spPr>
          <a:xfrm flipV="1">
            <a:off x="8594435" y="3550626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1D0BF-CE0A-4052-B345-FAE804FF35F6}"/>
              </a:ext>
            </a:extLst>
          </p:cNvPr>
          <p:cNvSpPr/>
          <p:nvPr/>
        </p:nvSpPr>
        <p:spPr>
          <a:xfrm rot="4615879">
            <a:off x="8490515" y="3833294"/>
            <a:ext cx="101070" cy="11771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A43CF2-9241-4F94-8776-5ED8B93F26CD}"/>
              </a:ext>
            </a:extLst>
          </p:cNvPr>
          <p:cNvCxnSpPr>
            <a:cxnSpLocks/>
          </p:cNvCxnSpPr>
          <p:nvPr/>
        </p:nvCxnSpPr>
        <p:spPr>
          <a:xfrm flipV="1">
            <a:off x="8940799" y="475183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67E97-B08C-4B84-9007-2EBE532F163F}"/>
                  </a:ext>
                </a:extLst>
              </p:cNvPr>
              <p:cNvSpPr txBox="1"/>
              <p:nvPr/>
            </p:nvSpPr>
            <p:spPr>
              <a:xfrm>
                <a:off x="4170218" y="478831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67E97-B08C-4B84-9007-2EBE532F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18" y="4788314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3E4C4-AE79-4455-839E-38B72FB94C9A}"/>
                  </a:ext>
                </a:extLst>
              </p:cNvPr>
              <p:cNvSpPr txBox="1"/>
              <p:nvPr/>
            </p:nvSpPr>
            <p:spPr>
              <a:xfrm>
                <a:off x="5727421" y="4026407"/>
                <a:ext cx="523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3E4C4-AE79-4455-839E-38B72FB9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21" y="4026407"/>
                <a:ext cx="523605" cy="276999"/>
              </a:xfrm>
              <a:prstGeom prst="rect">
                <a:avLst/>
              </a:prstGeom>
              <a:blipFill>
                <a:blip r:embed="rId3"/>
                <a:stretch>
                  <a:fillRect l="-10588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A1409-758A-4F01-B549-DE5C7AA1B52A}"/>
                  </a:ext>
                </a:extLst>
              </p:cNvPr>
              <p:cNvSpPr txBox="1"/>
              <p:nvPr/>
            </p:nvSpPr>
            <p:spPr>
              <a:xfrm>
                <a:off x="5801158" y="5070873"/>
                <a:ext cx="376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A1409-758A-4F01-B549-DE5C7AA1B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58" y="5070873"/>
                <a:ext cx="376129" cy="276999"/>
              </a:xfrm>
              <a:prstGeom prst="rect">
                <a:avLst/>
              </a:prstGeom>
              <a:blipFill>
                <a:blip r:embed="rId4"/>
                <a:stretch>
                  <a:fillRect l="-16393" r="-49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/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028F4-EB12-43AE-8F0E-603E65F8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93" y="5085776"/>
                <a:ext cx="348878" cy="276999"/>
              </a:xfrm>
              <a:prstGeom prst="rect">
                <a:avLst/>
              </a:prstGeom>
              <a:blipFill>
                <a:blip r:embed="rId5"/>
                <a:stretch>
                  <a:fillRect l="-10345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/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0B6CD-A933-4564-9973-F18CA9CF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38" y="5081568"/>
                <a:ext cx="354200" cy="276999"/>
              </a:xfrm>
              <a:prstGeom prst="rect">
                <a:avLst/>
              </a:prstGeom>
              <a:blipFill>
                <a:blip r:embed="rId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/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52987-3D94-4F7A-89F2-7B06B03B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18" y="4591905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44444" t="-45652" r="-10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/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172249-1DB6-43A4-A7B2-8E334F491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726" y="3382340"/>
                <a:ext cx="165045" cy="276999"/>
              </a:xfrm>
              <a:prstGeom prst="rect">
                <a:avLst/>
              </a:prstGeom>
              <a:blipFill>
                <a:blip r:embed="rId8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2931E5-FE37-4FDF-B6E7-2014B5CCFE05}"/>
              </a:ext>
            </a:extLst>
          </p:cNvPr>
          <p:cNvCxnSpPr>
            <a:cxnSpLocks/>
          </p:cNvCxnSpPr>
          <p:nvPr/>
        </p:nvCxnSpPr>
        <p:spPr>
          <a:xfrm flipV="1">
            <a:off x="1958107" y="503995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7A5AA0-D4F8-4384-AA44-B60DD1ADC68D}"/>
              </a:ext>
            </a:extLst>
          </p:cNvPr>
          <p:cNvCxnSpPr>
            <a:cxnSpLocks/>
          </p:cNvCxnSpPr>
          <p:nvPr/>
        </p:nvCxnSpPr>
        <p:spPr>
          <a:xfrm flipV="1">
            <a:off x="1988126" y="5035227"/>
            <a:ext cx="1214581" cy="0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/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0592D-933F-47FF-8039-CB06C6F3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5058265"/>
                <a:ext cx="189474" cy="276999"/>
              </a:xfrm>
              <a:prstGeom prst="rect">
                <a:avLst/>
              </a:prstGeom>
              <a:blipFill>
                <a:blip r:embed="rId9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6B8AA-907A-4F64-ADDD-4A21980390BD}"/>
                  </a:ext>
                </a:extLst>
              </p:cNvPr>
              <p:cNvSpPr txBox="1"/>
              <p:nvPr/>
            </p:nvSpPr>
            <p:spPr>
              <a:xfrm>
                <a:off x="2065058" y="5314330"/>
                <a:ext cx="165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6B8AA-907A-4F64-ADDD-4A2198039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58" y="5314330"/>
                <a:ext cx="165045" cy="276999"/>
              </a:xfrm>
              <a:prstGeom prst="rect">
                <a:avLst/>
              </a:prstGeom>
              <a:blipFill>
                <a:blip r:embed="rId10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/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58B8BE-DEEF-49CA-B4AD-C02D36D9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9" y="4866546"/>
                <a:ext cx="165045" cy="310598"/>
              </a:xfrm>
              <a:prstGeom prst="rect">
                <a:avLst/>
              </a:prstGeom>
              <a:blipFill>
                <a:blip r:embed="rId11"/>
                <a:stretch>
                  <a:fillRect l="-51852" r="-1222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BA0D22E-D190-4334-B679-1E06EC6AF23E}"/>
              </a:ext>
            </a:extLst>
          </p:cNvPr>
          <p:cNvSpPr/>
          <p:nvPr/>
        </p:nvSpPr>
        <p:spPr>
          <a:xfrm>
            <a:off x="5983531" y="2434131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0CD4C6-FD4F-4584-BEDE-85C69A9787AB}"/>
              </a:ext>
            </a:extLst>
          </p:cNvPr>
          <p:cNvCxnSpPr>
            <a:cxnSpLocks/>
            <a:stCxn id="30" idx="5"/>
            <a:endCxn id="10" idx="1"/>
          </p:cNvCxnSpPr>
          <p:nvPr/>
        </p:nvCxnSpPr>
        <p:spPr>
          <a:xfrm>
            <a:off x="6137264" y="2587864"/>
            <a:ext cx="2649802" cy="2388416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AE3CF-E9F4-4E5C-BE70-1FF6C53871AD}"/>
              </a:ext>
            </a:extLst>
          </p:cNvPr>
          <p:cNvCxnSpPr>
            <a:cxnSpLocks/>
          </p:cNvCxnSpPr>
          <p:nvPr/>
        </p:nvCxnSpPr>
        <p:spPr>
          <a:xfrm>
            <a:off x="1958107" y="4751702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/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D48812-44DE-4677-80CA-EBEBA34B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4764836"/>
                <a:ext cx="189474" cy="276999"/>
              </a:xfrm>
              <a:prstGeom prst="rect">
                <a:avLst/>
              </a:prstGeom>
              <a:blipFill>
                <a:blip r:embed="rId12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09A6C9-1688-4401-BB56-CA2C66B5C193}"/>
              </a:ext>
            </a:extLst>
          </p:cNvPr>
          <p:cNvCxnSpPr>
            <a:cxnSpLocks/>
          </p:cNvCxnSpPr>
          <p:nvPr/>
        </p:nvCxnSpPr>
        <p:spPr>
          <a:xfrm flipV="1">
            <a:off x="4745857" y="2553171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22B7B9-BC13-4E2E-B5D1-09F2BB37FF9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21029" y="1678108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5337B0-989B-4891-B6DC-9EE329FDA3AB}"/>
              </a:ext>
            </a:extLst>
          </p:cNvPr>
          <p:cNvCxnSpPr>
            <a:cxnSpLocks/>
          </p:cNvCxnSpPr>
          <p:nvPr/>
        </p:nvCxnSpPr>
        <p:spPr>
          <a:xfrm flipV="1">
            <a:off x="8195951" y="1805191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97E9A8-6829-4218-AD2D-631AB6D728C3}"/>
              </a:ext>
            </a:extLst>
          </p:cNvPr>
          <p:cNvCxnSpPr>
            <a:cxnSpLocks/>
          </p:cNvCxnSpPr>
          <p:nvPr/>
        </p:nvCxnSpPr>
        <p:spPr>
          <a:xfrm flipV="1">
            <a:off x="3375890" y="3829788"/>
            <a:ext cx="5153733" cy="1152006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B28535-FF32-48EA-8489-3C10A4B50483}"/>
              </a:ext>
            </a:extLst>
          </p:cNvPr>
          <p:cNvCxnSpPr>
            <a:cxnSpLocks/>
          </p:cNvCxnSpPr>
          <p:nvPr/>
        </p:nvCxnSpPr>
        <p:spPr>
          <a:xfrm flipV="1">
            <a:off x="6177287" y="2079563"/>
            <a:ext cx="1989112" cy="444623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82945F-4B6F-41FD-8A9E-EF341B2CFDDC}"/>
              </a:ext>
            </a:extLst>
          </p:cNvPr>
          <p:cNvCxnSpPr>
            <a:cxnSpLocks/>
          </p:cNvCxnSpPr>
          <p:nvPr/>
        </p:nvCxnSpPr>
        <p:spPr>
          <a:xfrm>
            <a:off x="5308793" y="1816581"/>
            <a:ext cx="700865" cy="648110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BF78597-CD41-4916-8628-4C13C6AF8290}"/>
                  </a:ext>
                </a:extLst>
              </p:cNvPr>
              <p:cNvSpPr txBox="1"/>
              <p:nvPr/>
            </p:nvSpPr>
            <p:spPr>
              <a:xfrm>
                <a:off x="5551425" y="229563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BF78597-CD41-4916-8628-4C13C6AF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25" y="2295631"/>
                <a:ext cx="18947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80E103-7805-48BA-B885-703D2E83BEED}"/>
                  </a:ext>
                </a:extLst>
              </p:cNvPr>
              <p:cNvSpPr txBox="1"/>
              <p:nvPr/>
            </p:nvSpPr>
            <p:spPr>
              <a:xfrm>
                <a:off x="5888794" y="1969892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80E103-7805-48BA-B885-703D2E83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94" y="1969892"/>
                <a:ext cx="189474" cy="276999"/>
              </a:xfrm>
              <a:prstGeom prst="rect">
                <a:avLst/>
              </a:prstGeom>
              <a:blipFill>
                <a:blip r:embed="rId14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/>
              <p:nvPr/>
            </p:nvSpPr>
            <p:spPr>
              <a:xfrm>
                <a:off x="6395835" y="249781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43FAEE-DA63-4AB5-8CA7-5FC38310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35" y="2497811"/>
                <a:ext cx="189474" cy="276999"/>
              </a:xfrm>
              <a:prstGeom prst="rect">
                <a:avLst/>
              </a:prstGeom>
              <a:blipFill>
                <a:blip r:embed="rId15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B1B093AD-0E34-40BC-A582-3A05695640C8}"/>
              </a:ext>
            </a:extLst>
          </p:cNvPr>
          <p:cNvSpPr/>
          <p:nvPr/>
        </p:nvSpPr>
        <p:spPr>
          <a:xfrm rot="4615879">
            <a:off x="8086420" y="2085009"/>
            <a:ext cx="101070" cy="11771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AA359-9082-42D4-A9ED-5151049A290E}"/>
                  </a:ext>
                </a:extLst>
              </p:cNvPr>
              <p:cNvSpPr txBox="1"/>
              <p:nvPr/>
            </p:nvSpPr>
            <p:spPr>
              <a:xfrm>
                <a:off x="6848331" y="1929175"/>
                <a:ext cx="523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AA359-9082-42D4-A9ED-5151049A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31" y="1929175"/>
                <a:ext cx="523605" cy="276999"/>
              </a:xfrm>
              <a:prstGeom prst="rect">
                <a:avLst/>
              </a:prstGeom>
              <a:blipFill>
                <a:blip r:embed="rId16"/>
                <a:stretch>
                  <a:fillRect l="-9302" r="-581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9A593-5488-4589-A1C5-9CBC15CA748A}"/>
              </a:ext>
            </a:extLst>
          </p:cNvPr>
          <p:cNvCxnSpPr>
            <a:cxnSpLocks/>
          </p:cNvCxnSpPr>
          <p:nvPr/>
        </p:nvCxnSpPr>
        <p:spPr>
          <a:xfrm flipV="1">
            <a:off x="1964597" y="5038610"/>
            <a:ext cx="1237674" cy="274372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2E91D2-5A18-40E0-9641-A7C0381D4F24}"/>
              </a:ext>
            </a:extLst>
          </p:cNvPr>
          <p:cNvCxnSpPr>
            <a:cxnSpLocks/>
          </p:cNvCxnSpPr>
          <p:nvPr/>
        </p:nvCxnSpPr>
        <p:spPr>
          <a:xfrm flipV="1">
            <a:off x="4733982" y="2548822"/>
            <a:ext cx="1237674" cy="274372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A17470-AD41-47A1-A04E-D3F5AE5A8464}"/>
              </a:ext>
            </a:extLst>
          </p:cNvPr>
          <p:cNvCxnSpPr>
            <a:cxnSpLocks/>
          </p:cNvCxnSpPr>
          <p:nvPr/>
        </p:nvCxnSpPr>
        <p:spPr>
          <a:xfrm>
            <a:off x="3375889" y="5097997"/>
            <a:ext cx="5153733" cy="115200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B6DA81-3E3F-4A66-9EAD-894A62C6B131}"/>
                  </a:ext>
                </a:extLst>
              </p:cNvPr>
              <p:cNvSpPr txBox="1"/>
              <p:nvPr/>
            </p:nvSpPr>
            <p:spPr>
              <a:xfrm>
                <a:off x="4155803" y="5035983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B6DA81-3E3F-4A66-9EAD-894A62C6B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03" y="5035983"/>
                <a:ext cx="189474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D9A931-BF48-4556-805B-930B7083BC6C}"/>
              </a:ext>
            </a:extLst>
          </p:cNvPr>
          <p:cNvCxnSpPr>
            <a:cxnSpLocks/>
          </p:cNvCxnSpPr>
          <p:nvPr/>
        </p:nvCxnSpPr>
        <p:spPr>
          <a:xfrm flipH="1">
            <a:off x="5813059" y="2604357"/>
            <a:ext cx="235819" cy="1054984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/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5DAB3F-AEF4-41F4-8F17-4C098A90A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99" y="1584503"/>
                <a:ext cx="165045" cy="276999"/>
              </a:xfrm>
              <a:prstGeom prst="rect">
                <a:avLst/>
              </a:prstGeom>
              <a:blipFill>
                <a:blip r:embed="rId18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3DD566-668F-4449-8F50-5074F46E23CB}"/>
              </a:ext>
            </a:extLst>
          </p:cNvPr>
          <p:cNvCxnSpPr>
            <a:cxnSpLocks/>
            <a:stCxn id="56" idx="0"/>
          </p:cNvCxnSpPr>
          <p:nvPr/>
        </p:nvCxnSpPr>
        <p:spPr>
          <a:xfrm>
            <a:off x="8194289" y="2130558"/>
            <a:ext cx="404747" cy="177325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/>
              <p:nvPr/>
            </p:nvSpPr>
            <p:spPr>
              <a:xfrm>
                <a:off x="6061552" y="2711426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287AD5-9BCE-4462-84C3-CFD8C23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552" y="2711426"/>
                <a:ext cx="189474" cy="276999"/>
              </a:xfrm>
              <a:prstGeom prst="rect">
                <a:avLst/>
              </a:prstGeom>
              <a:blipFill>
                <a:blip r:embed="rId19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9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/>
      <p:bldP spid="50" grpId="0"/>
      <p:bldP spid="51" grpId="0"/>
      <p:bldP spid="52" grpId="0"/>
      <p:bldP spid="56" grpId="0" animBg="1"/>
      <p:bldP spid="57" grpId="0"/>
      <p:bldP spid="62" grpId="0"/>
      <p:bldP spid="64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EFAFF-969D-4514-A3F3-6D72535CEEAD}"/>
              </a:ext>
            </a:extLst>
          </p:cNvPr>
          <p:cNvSpPr/>
          <p:nvPr/>
        </p:nvSpPr>
        <p:spPr>
          <a:xfrm>
            <a:off x="4503956" y="1526096"/>
            <a:ext cx="6321972" cy="47769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4A6D27-16F8-4987-8C5E-90ACE6E3D68E}"/>
              </a:ext>
            </a:extLst>
          </p:cNvPr>
          <p:cNvSpPr/>
          <p:nvPr/>
        </p:nvSpPr>
        <p:spPr>
          <a:xfrm rot="10800000">
            <a:off x="9721027" y="2498046"/>
            <a:ext cx="420625" cy="420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ED3696-A31E-44EF-8B48-75836BFEBB55}"/>
              </a:ext>
            </a:extLst>
          </p:cNvPr>
          <p:cNvSpPr/>
          <p:nvPr/>
        </p:nvSpPr>
        <p:spPr>
          <a:xfrm rot="16200000">
            <a:off x="9721027" y="5033373"/>
            <a:ext cx="420624" cy="4206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915EF4-A118-44A4-B478-753007D76787}"/>
              </a:ext>
            </a:extLst>
          </p:cNvPr>
          <p:cNvGrpSpPr/>
          <p:nvPr/>
        </p:nvGrpSpPr>
        <p:grpSpPr>
          <a:xfrm flipV="1">
            <a:off x="7211424" y="4101876"/>
            <a:ext cx="436245" cy="381002"/>
            <a:chOff x="4029732" y="3724090"/>
            <a:chExt cx="436245" cy="38100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BF8A3-3213-4F9B-83E0-0EFB38D7CAE8}"/>
                </a:ext>
              </a:extLst>
            </p:cNvPr>
            <p:cNvSpPr/>
            <p:nvPr/>
          </p:nvSpPr>
          <p:spPr>
            <a:xfrm>
              <a:off x="4029732" y="3724090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522DD6-BEA3-4168-AE7B-4CD8D630EDCF}"/>
                </a:ext>
              </a:extLst>
            </p:cNvPr>
            <p:cNvSpPr/>
            <p:nvPr/>
          </p:nvSpPr>
          <p:spPr>
            <a:xfrm>
              <a:off x="4307481" y="3724090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B5E39E-15C6-43BA-9A41-EEC0F67DC55F}"/>
                </a:ext>
              </a:extLst>
            </p:cNvPr>
            <p:cNvSpPr/>
            <p:nvPr/>
          </p:nvSpPr>
          <p:spPr>
            <a:xfrm>
              <a:off x="4168035" y="3946596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8DC20CE-A59E-4122-94ED-6ECA6EDB3B98}"/>
              </a:ext>
            </a:extLst>
          </p:cNvPr>
          <p:cNvSpPr txBox="1"/>
          <p:nvPr/>
        </p:nvSpPr>
        <p:spPr>
          <a:xfrm>
            <a:off x="4569803" y="1562094"/>
            <a:ext cx="206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Indoor environment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BDE77-2738-4935-BC16-D1CFD695913E}"/>
              </a:ext>
            </a:extLst>
          </p:cNvPr>
          <p:cNvSpPr txBox="1"/>
          <p:nvPr/>
        </p:nvSpPr>
        <p:spPr>
          <a:xfrm>
            <a:off x="5738812" y="3853396"/>
            <a:ext cx="155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72C4"/>
                </a:solidFill>
              </a:rPr>
              <a:t>Device equipped with Microphone array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F5319-5521-42C3-8846-C741EDB06218}"/>
              </a:ext>
            </a:extLst>
          </p:cNvPr>
          <p:cNvCxnSpPr>
            <a:cxnSpLocks/>
          </p:cNvCxnSpPr>
          <p:nvPr/>
        </p:nvCxnSpPr>
        <p:spPr>
          <a:xfrm>
            <a:off x="8031640" y="4557769"/>
            <a:ext cx="699621" cy="4001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04F93B-D245-4055-8CD1-9C95540952E0}"/>
              </a:ext>
            </a:extLst>
          </p:cNvPr>
          <p:cNvCxnSpPr>
            <a:cxnSpLocks/>
          </p:cNvCxnSpPr>
          <p:nvPr/>
        </p:nvCxnSpPr>
        <p:spPr>
          <a:xfrm flipV="1">
            <a:off x="7767297" y="3448615"/>
            <a:ext cx="717798" cy="6750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EDFDE-74B5-4B6F-A917-527B83D81197}"/>
                  </a:ext>
                </a:extLst>
              </p:cNvPr>
              <p:cNvSpPr txBox="1"/>
              <p:nvPr/>
            </p:nvSpPr>
            <p:spPr>
              <a:xfrm>
                <a:off x="8126196" y="4794346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EDFDE-74B5-4B6F-A917-527B83D81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96" y="4794346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23256" t="-45652" r="-720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E6728C-61F8-480C-BA26-4C7C2DE5BBD6}"/>
                  </a:ext>
                </a:extLst>
              </p:cNvPr>
              <p:cNvSpPr txBox="1"/>
              <p:nvPr/>
            </p:nvSpPr>
            <p:spPr>
              <a:xfrm>
                <a:off x="7849985" y="3424143"/>
                <a:ext cx="256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E6728C-61F8-480C-BA26-4C7C2DE5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985" y="3424143"/>
                <a:ext cx="256672" cy="276999"/>
              </a:xfrm>
              <a:prstGeom prst="rect">
                <a:avLst/>
              </a:prstGeom>
              <a:blipFill>
                <a:blip r:embed="rId3"/>
                <a:stretch>
                  <a:fillRect l="-28571" t="-48889" r="-690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33D061E-88BD-44E4-B152-B7BC9FCC1148}"/>
              </a:ext>
            </a:extLst>
          </p:cNvPr>
          <p:cNvSpPr txBox="1"/>
          <p:nvPr/>
        </p:nvSpPr>
        <p:spPr>
          <a:xfrm>
            <a:off x="8731261" y="2517641"/>
            <a:ext cx="152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472C4"/>
                </a:solidFill>
              </a:rPr>
              <a:t>Speaker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DBDD8B-823C-45A9-A975-2C1D1FE080D6}"/>
              </a:ext>
            </a:extLst>
          </p:cNvPr>
          <p:cNvSpPr txBox="1"/>
          <p:nvPr/>
        </p:nvSpPr>
        <p:spPr>
          <a:xfrm>
            <a:off x="8731261" y="5392048"/>
            <a:ext cx="152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472C4"/>
                </a:solidFill>
              </a:rPr>
              <a:t>Speaker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8BFE1F-E22B-41D2-936D-50E64D2954C7}"/>
                  </a:ext>
                </a:extLst>
              </p:cNvPr>
              <p:cNvSpPr txBox="1"/>
              <p:nvPr/>
            </p:nvSpPr>
            <p:spPr>
              <a:xfrm>
                <a:off x="7130944" y="4533304"/>
                <a:ext cx="596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8BFE1F-E22B-41D2-936D-50E64D29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944" y="4533304"/>
                <a:ext cx="596061" cy="276999"/>
              </a:xfrm>
              <a:prstGeom prst="rect">
                <a:avLst/>
              </a:prstGeom>
              <a:blipFill>
                <a:blip r:embed="rId4"/>
                <a:stretch>
                  <a:fillRect l="-13265" t="-4444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90585C-196D-4FEA-9D4A-106908542345}"/>
              </a:ext>
            </a:extLst>
          </p:cNvPr>
          <p:cNvCxnSpPr>
            <a:cxnSpLocks/>
          </p:cNvCxnSpPr>
          <p:nvPr/>
        </p:nvCxnSpPr>
        <p:spPr>
          <a:xfrm flipH="1">
            <a:off x="6307405" y="4763275"/>
            <a:ext cx="541108" cy="4804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653EE6-8E41-404F-BDFB-915DD93F51DD}"/>
                  </a:ext>
                </a:extLst>
              </p:cNvPr>
              <p:cNvSpPr txBox="1"/>
              <p:nvPr/>
            </p:nvSpPr>
            <p:spPr>
              <a:xfrm>
                <a:off x="5956177" y="4655846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653EE6-8E41-404F-BDFB-915DD93F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77" y="4655846"/>
                <a:ext cx="261995" cy="276999"/>
              </a:xfrm>
              <a:prstGeom prst="rect">
                <a:avLst/>
              </a:prstGeom>
              <a:blipFill>
                <a:blip r:embed="rId5"/>
                <a:stretch>
                  <a:fillRect l="-23256" t="-48889" r="-7209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B92D3EB-C72E-4D8E-86B5-B78131FFCEC5}"/>
              </a:ext>
            </a:extLst>
          </p:cNvPr>
          <p:cNvSpPr/>
          <p:nvPr/>
        </p:nvSpPr>
        <p:spPr>
          <a:xfrm rot="10800000">
            <a:off x="5538768" y="5542007"/>
            <a:ext cx="420625" cy="420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11975-7EAD-420D-9136-71747ACCE3B4}"/>
              </a:ext>
            </a:extLst>
          </p:cNvPr>
          <p:cNvSpPr txBox="1"/>
          <p:nvPr/>
        </p:nvSpPr>
        <p:spPr>
          <a:xfrm>
            <a:off x="4630169" y="5892567"/>
            <a:ext cx="152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472C4"/>
                </a:solidFill>
              </a:rPr>
              <a:t>Speaker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3CB28B-21AD-419E-BA64-C6ED5B22DDC8}"/>
              </a:ext>
            </a:extLst>
          </p:cNvPr>
          <p:cNvSpPr txBox="1"/>
          <p:nvPr/>
        </p:nvSpPr>
        <p:spPr>
          <a:xfrm>
            <a:off x="748145" y="1805049"/>
            <a:ext cx="3538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knows: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of speakers in the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Positions of its microphones only relative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… but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own pose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F186A0-0729-4374-96AC-066D8857457C}"/>
              </a:ext>
            </a:extLst>
          </p:cNvPr>
          <p:cNvCxnSpPr/>
          <p:nvPr/>
        </p:nvCxnSpPr>
        <p:spPr>
          <a:xfrm>
            <a:off x="4289059" y="6500592"/>
            <a:ext cx="309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E99E89-1608-4915-9B75-E4A547E67FA9}"/>
              </a:ext>
            </a:extLst>
          </p:cNvPr>
          <p:cNvCxnSpPr>
            <a:cxnSpLocks/>
          </p:cNvCxnSpPr>
          <p:nvPr/>
        </p:nvCxnSpPr>
        <p:spPr>
          <a:xfrm flipV="1">
            <a:off x="4289059" y="6186555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C21489-DEC9-4239-B144-4F22AF39CDFF}"/>
                  </a:ext>
                </a:extLst>
              </p:cNvPr>
              <p:cNvSpPr txBox="1"/>
              <p:nvPr/>
            </p:nvSpPr>
            <p:spPr>
              <a:xfrm>
                <a:off x="4631485" y="6408259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C21489-DEC9-4239-B144-4F22AF39C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85" y="6408259"/>
                <a:ext cx="121700" cy="184666"/>
              </a:xfrm>
              <a:prstGeom prst="rect">
                <a:avLst/>
              </a:prstGeom>
              <a:blipFill>
                <a:blip r:embed="rId6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E907DB-82E1-46EA-9E64-0863D3149B82}"/>
                  </a:ext>
                </a:extLst>
              </p:cNvPr>
              <p:cNvSpPr txBox="1"/>
              <p:nvPr/>
            </p:nvSpPr>
            <p:spPr>
              <a:xfrm>
                <a:off x="4228209" y="6017679"/>
                <a:ext cx="1244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E907DB-82E1-46EA-9E64-0863D3149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09" y="6017679"/>
                <a:ext cx="124457" cy="184666"/>
              </a:xfrm>
              <a:prstGeom prst="rect">
                <a:avLst/>
              </a:prstGeom>
              <a:blipFill>
                <a:blip r:embed="rId7"/>
                <a:stretch>
                  <a:fillRect l="-30000" r="-3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05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76508-C14A-4876-8161-0DDEE0F485FD}"/>
              </a:ext>
            </a:extLst>
          </p:cNvPr>
          <p:cNvSpPr/>
          <p:nvPr/>
        </p:nvSpPr>
        <p:spPr>
          <a:xfrm>
            <a:off x="838200" y="2590224"/>
            <a:ext cx="3634740" cy="273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Direction-of-arrival</a:t>
            </a:r>
            <a:endParaRPr lang="en-US" b="1"/>
          </a:p>
          <a:p>
            <a:pPr algn="ctr"/>
            <a:endParaRPr lang="en-US" sz="1600"/>
          </a:p>
          <a:p>
            <a:pPr algn="ctr"/>
            <a:r>
              <a:rPr lang="en-US" sz="1600" i="1"/>
              <a:t>Determine direction of incoming sound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07B97-C2D5-4030-BE73-0CC949C94DCF}"/>
              </a:ext>
            </a:extLst>
          </p:cNvPr>
          <p:cNvSpPr/>
          <p:nvPr/>
        </p:nvSpPr>
        <p:spPr>
          <a:xfrm>
            <a:off x="6562621" y="2590226"/>
            <a:ext cx="3634740" cy="273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Localization</a:t>
            </a:r>
            <a:endParaRPr lang="en-US" b="1"/>
          </a:p>
          <a:p>
            <a:pPr algn="ctr"/>
            <a:endParaRPr lang="en-US" b="1"/>
          </a:p>
          <a:p>
            <a:pPr algn="ctr"/>
            <a:r>
              <a:rPr lang="en-US" i="1"/>
              <a:t>Use directional information to calculate robot position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D30967-E22F-48DA-A979-C003FBD565F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472940" y="3959537"/>
            <a:ext cx="3483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A27926-8C9F-4F02-8595-92F863710FD9}"/>
              </a:ext>
            </a:extLst>
          </p:cNvPr>
          <p:cNvSpPr txBox="1"/>
          <p:nvPr/>
        </p:nvSpPr>
        <p:spPr>
          <a:xfrm>
            <a:off x="4821260" y="3697927"/>
            <a:ext cx="1382103" cy="52322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1400"/>
              <a:t>Speaker location vectors</a:t>
            </a:r>
            <a:endParaRPr lang="en-US" sz="20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1870C8-BC84-4D72-8FC0-F1B6E6B58F64}"/>
              </a:ext>
            </a:extLst>
          </p:cNvPr>
          <p:cNvSpPr txBox="1"/>
          <p:nvPr/>
        </p:nvSpPr>
        <p:spPr>
          <a:xfrm>
            <a:off x="767334" y="5405798"/>
            <a:ext cx="367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Mack and Siddharth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ACF1B-BF47-4671-A164-0064FFEABDB0}"/>
              </a:ext>
            </a:extLst>
          </p:cNvPr>
          <p:cNvSpPr txBox="1"/>
          <p:nvPr/>
        </p:nvSpPr>
        <p:spPr>
          <a:xfrm>
            <a:off x="6544333" y="5405798"/>
            <a:ext cx="367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Julien and Vlado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88FD0-AB71-4FED-ABD4-986F017D0FEA}"/>
              </a:ext>
            </a:extLst>
          </p:cNvPr>
          <p:cNvSpPr txBox="1"/>
          <p:nvPr/>
        </p:nvSpPr>
        <p:spPr>
          <a:xfrm>
            <a:off x="838200" y="1873093"/>
            <a:ext cx="1764792" cy="52322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Sound</a:t>
            </a:r>
            <a:endParaRPr lang="en-US" sz="1200" dirty="0"/>
          </a:p>
          <a:p>
            <a:pPr algn="ctr"/>
            <a:r>
              <a:rPr lang="en-US" sz="1400"/>
              <a:t>messages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0DEF9-D950-4C8C-B9B1-E6B1E6FDD6FA}"/>
              </a:ext>
            </a:extLst>
          </p:cNvPr>
          <p:cNvSpPr txBox="1"/>
          <p:nvPr/>
        </p:nvSpPr>
        <p:spPr>
          <a:xfrm>
            <a:off x="6562621" y="1912780"/>
            <a:ext cx="1290462" cy="5232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1400"/>
              <a:t>Positions of speakers</a:t>
            </a:r>
            <a:endParaRPr lang="en-US" sz="2000">
              <a:cs typeface="Calibri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B465D2B-EC65-4472-AB32-2C69043F1544}"/>
              </a:ext>
            </a:extLst>
          </p:cNvPr>
          <p:cNvCxnSpPr>
            <a:cxnSpLocks/>
            <a:stCxn id="26" idx="1"/>
            <a:endCxn id="4" idx="1"/>
          </p:cNvCxnSpPr>
          <p:nvPr/>
        </p:nvCxnSpPr>
        <p:spPr>
          <a:xfrm rot="10800000" flipV="1">
            <a:off x="838200" y="2134702"/>
            <a:ext cx="12700" cy="1824835"/>
          </a:xfrm>
          <a:prstGeom prst="bentConnector3">
            <a:avLst>
              <a:gd name="adj1" fmla="val 3452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97646AC-797D-4D0A-AB55-0759BD3528E7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6203363" y="3959537"/>
            <a:ext cx="359258" cy="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6B11D2-292D-4160-A8A1-894885257CFD}"/>
              </a:ext>
            </a:extLst>
          </p:cNvPr>
          <p:cNvCxnSpPr>
            <a:cxnSpLocks/>
            <a:stCxn id="15" idx="1"/>
            <a:endCxn id="5" idx="1"/>
          </p:cNvCxnSpPr>
          <p:nvPr/>
        </p:nvCxnSpPr>
        <p:spPr>
          <a:xfrm rot="10800000" flipV="1">
            <a:off x="6562621" y="2174390"/>
            <a:ext cx="12700" cy="178515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804DCDE-E78A-44CD-9538-FA5FD1818537}"/>
              </a:ext>
            </a:extLst>
          </p:cNvPr>
          <p:cNvSpPr txBox="1"/>
          <p:nvPr/>
        </p:nvSpPr>
        <p:spPr>
          <a:xfrm>
            <a:off x="10578660" y="3697927"/>
            <a:ext cx="1236589" cy="52322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1400"/>
              <a:t>State Estimate</a:t>
            </a:r>
          </a:p>
          <a:p>
            <a:pPr algn="ctr"/>
            <a:r>
              <a:rPr lang="en-US" sz="1400">
                <a:cs typeface="Calibri"/>
              </a:rPr>
              <a:t>(Pose)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DF4984-E124-40CF-929C-A25B3E993D1A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 flipV="1">
            <a:off x="10197361" y="3959537"/>
            <a:ext cx="381299" cy="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1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BCB9-1293-4A97-839F-ED2BC521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Direction of Arrival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6400-2F20-423F-BCCB-C9765ABEF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Building Up and 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F81B2B-E5D1-44EF-9AE9-7AA5DDA8A7A9}"/>
              </a:ext>
            </a:extLst>
          </p:cNvPr>
          <p:cNvSpPr/>
          <p:nvPr/>
        </p:nvSpPr>
        <p:spPr>
          <a:xfrm>
            <a:off x="923544" y="1385316"/>
            <a:ext cx="11268456" cy="5472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9438B-FAAE-4789-A170-8D08DCD26D9B}"/>
              </a:ext>
            </a:extLst>
          </p:cNvPr>
          <p:cNvSpPr/>
          <p:nvPr/>
        </p:nvSpPr>
        <p:spPr>
          <a:xfrm>
            <a:off x="6096000" y="1787652"/>
            <a:ext cx="6096000" cy="5070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DC2A2-DC6A-4C5A-941D-3FFBFC450330}"/>
              </a:ext>
            </a:extLst>
          </p:cNvPr>
          <p:cNvSpPr txBox="1"/>
          <p:nvPr/>
        </p:nvSpPr>
        <p:spPr>
          <a:xfrm>
            <a:off x="923544" y="1385316"/>
            <a:ext cx="301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Simulation Environment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CE406-593B-4518-9770-BF89C2CE7A10}"/>
              </a:ext>
            </a:extLst>
          </p:cNvPr>
          <p:cNvSpPr txBox="1"/>
          <p:nvPr/>
        </p:nvSpPr>
        <p:spPr>
          <a:xfrm>
            <a:off x="6096000" y="1787652"/>
            <a:ext cx="301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Microphone Receiver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A4A377-E361-483D-9A9C-1DD6AD1C1C69}"/>
              </a:ext>
            </a:extLst>
          </p:cNvPr>
          <p:cNvSpPr/>
          <p:nvPr/>
        </p:nvSpPr>
        <p:spPr>
          <a:xfrm>
            <a:off x="2798064" y="4512728"/>
            <a:ext cx="1837944" cy="976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time-differences of-arrival (TDOA)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0D672-DF6E-4A11-934A-D71579BA1726}"/>
              </a:ext>
            </a:extLst>
          </p:cNvPr>
          <p:cNvSpPr/>
          <p:nvPr/>
        </p:nvSpPr>
        <p:spPr>
          <a:xfrm>
            <a:off x="2798064" y="2680880"/>
            <a:ext cx="1837944" cy="976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waveforms</a:t>
            </a:r>
            <a:endParaRPr lang="en-US" sz="2000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9A93ABC-3750-4730-AAA4-F6CFD31F317D}"/>
              </a:ext>
            </a:extLst>
          </p:cNvPr>
          <p:cNvSpPr/>
          <p:nvPr/>
        </p:nvSpPr>
        <p:spPr>
          <a:xfrm rot="5400000">
            <a:off x="2546604" y="4890033"/>
            <a:ext cx="1197864" cy="1197864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CC736-588A-4144-BC63-593F69C8DCF1}"/>
              </a:ext>
            </a:extLst>
          </p:cNvPr>
          <p:cNvSpPr/>
          <p:nvPr/>
        </p:nvSpPr>
        <p:spPr>
          <a:xfrm>
            <a:off x="7600842" y="4512728"/>
            <a:ext cx="1837944" cy="976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Decrypt </a:t>
            </a:r>
          </a:p>
          <a:p>
            <a:pPr algn="ctr"/>
            <a:r>
              <a:rPr lang="en-US" sz="1400" dirty="0"/>
              <a:t>direction-of-arrivals</a:t>
            </a:r>
          </a:p>
          <a:p>
            <a:pPr algn="ctr"/>
            <a:r>
              <a:rPr lang="en-US" sz="1400" dirty="0"/>
              <a:t>from TDOA’s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8A638-03A1-4E24-9C0F-F1850132F8F1}"/>
              </a:ext>
            </a:extLst>
          </p:cNvPr>
          <p:cNvSpPr/>
          <p:nvPr/>
        </p:nvSpPr>
        <p:spPr>
          <a:xfrm>
            <a:off x="7600842" y="2680880"/>
            <a:ext cx="1837944" cy="976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 TDOA’s </a:t>
            </a:r>
          </a:p>
          <a:p>
            <a:pPr algn="ctr"/>
            <a:r>
              <a:rPr lang="en-US" sz="1400" dirty="0"/>
              <a:t>from waveforms</a:t>
            </a:r>
            <a:endParaRPr lang="en-US" sz="2000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CBC1BB03-0252-4D2C-AC78-58D27EF9FCEE}"/>
              </a:ext>
            </a:extLst>
          </p:cNvPr>
          <p:cNvSpPr/>
          <p:nvPr/>
        </p:nvSpPr>
        <p:spPr>
          <a:xfrm rot="10800000">
            <a:off x="8514588" y="4890033"/>
            <a:ext cx="1197864" cy="1197864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B753EB1-2DF9-4032-8F90-0115ABBBF198}"/>
              </a:ext>
            </a:extLst>
          </p:cNvPr>
          <p:cNvSpPr/>
          <p:nvPr/>
        </p:nvSpPr>
        <p:spPr>
          <a:xfrm>
            <a:off x="4259362" y="2150986"/>
            <a:ext cx="3673275" cy="2788938"/>
          </a:xfrm>
          <a:prstGeom prst="arc">
            <a:avLst>
              <a:gd name="adj1" fmla="val 12582221"/>
              <a:gd name="adj2" fmla="val 19886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56A9B0-821C-4A8D-872E-99DC8C30D23A}"/>
              </a:ext>
            </a:extLst>
          </p:cNvPr>
          <p:cNvCxnSpPr>
            <a:stCxn id="10" idx="0"/>
          </p:cNvCxnSpPr>
          <p:nvPr/>
        </p:nvCxnSpPr>
        <p:spPr>
          <a:xfrm flipV="1">
            <a:off x="3717036" y="3657117"/>
            <a:ext cx="0" cy="85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3C9D39-7E9B-46E2-B8CE-5DDC05E8998D}"/>
              </a:ext>
            </a:extLst>
          </p:cNvPr>
          <p:cNvCxnSpPr>
            <a:cxnSpLocks/>
          </p:cNvCxnSpPr>
          <p:nvPr/>
        </p:nvCxnSpPr>
        <p:spPr>
          <a:xfrm>
            <a:off x="8519814" y="3657117"/>
            <a:ext cx="0" cy="85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16FC30-1916-4A58-BCFC-ED0D9322A967}"/>
              </a:ext>
            </a:extLst>
          </p:cNvPr>
          <p:cNvSpPr txBox="1"/>
          <p:nvPr/>
        </p:nvSpPr>
        <p:spPr>
          <a:xfrm>
            <a:off x="9225153" y="5900519"/>
            <a:ext cx="22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vectors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45980A-1989-4A94-B2C3-BA3355A80B60}"/>
              </a:ext>
            </a:extLst>
          </p:cNvPr>
          <p:cNvSpPr txBox="1"/>
          <p:nvPr/>
        </p:nvSpPr>
        <p:spPr>
          <a:xfrm>
            <a:off x="1017105" y="5732984"/>
            <a:ext cx="2295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Knowledge about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/>
              <a:t>Speaker positions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/>
              <a:t>Microphone positions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/>
              <a:t>Room layout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BF6D7-6821-4424-B39E-CB59A25654A2}"/>
              </a:ext>
            </a:extLst>
          </p:cNvPr>
          <p:cNvSpPr txBox="1"/>
          <p:nvPr/>
        </p:nvSpPr>
        <p:spPr>
          <a:xfrm>
            <a:off x="6123592" y="5732984"/>
            <a:ext cx="2295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Knowledge about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/>
              <a:t>Microphone positions relative only to each other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4DE255-0A28-4B2A-AA29-12133B5A391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982E80-7327-4DDA-984F-0E6922919E3F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7817F0-A5A5-4BCC-B91B-DED98DF6C40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538E-FD10-489D-B8B0-0DA6985E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6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6B8EBF-CCD6-4EDB-BDDC-E207E25502D2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8384" y="2759720"/>
            <a:ext cx="252360" cy="1116089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C1D270D-302F-403D-A465-61AB044BDE82}"/>
              </a:ext>
            </a:extLst>
          </p:cNvPr>
          <p:cNvSpPr/>
          <p:nvPr/>
        </p:nvSpPr>
        <p:spPr>
          <a:xfrm>
            <a:off x="9320685" y="4675535"/>
            <a:ext cx="2247859" cy="11249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Building up Time-Difference of Arrival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E3FE15-F35D-4605-BA65-850CE736FFEA}"/>
              </a:ext>
            </a:extLst>
          </p:cNvPr>
          <p:cNvCxnSpPr/>
          <p:nvPr/>
        </p:nvCxnSpPr>
        <p:spPr>
          <a:xfrm>
            <a:off x="3285836" y="3920836"/>
            <a:ext cx="5620327" cy="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9B56FA-7EDD-449D-B785-F3FFE22A7F07}"/>
              </a:ext>
            </a:extLst>
          </p:cNvPr>
          <p:cNvSpPr txBox="1"/>
          <p:nvPr/>
        </p:nvSpPr>
        <p:spPr>
          <a:xfrm>
            <a:off x="106218" y="6562436"/>
            <a:ext cx="5015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Acknowledgement: Part 1 of this diagram is inspired by Slide XX of the linked lecture: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C2A660-8DC9-4A1A-9196-A0A3792D211F}"/>
              </a:ext>
            </a:extLst>
          </p:cNvPr>
          <p:cNvSpPr/>
          <p:nvPr/>
        </p:nvSpPr>
        <p:spPr>
          <a:xfrm>
            <a:off x="3195781" y="3830781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8CAB18-6D6C-445B-B02F-A8455CBFB0BA}"/>
              </a:ext>
            </a:extLst>
          </p:cNvPr>
          <p:cNvSpPr/>
          <p:nvPr/>
        </p:nvSpPr>
        <p:spPr>
          <a:xfrm>
            <a:off x="8760690" y="3830781"/>
            <a:ext cx="180109" cy="1801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3358BE-8CEA-4B61-A602-78EF1883A23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75890" y="2723803"/>
            <a:ext cx="5153733" cy="1152006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440835-FF48-4EDD-8859-6576F9CBCF1D}"/>
              </a:ext>
            </a:extLst>
          </p:cNvPr>
          <p:cNvCxnSpPr>
            <a:cxnSpLocks/>
          </p:cNvCxnSpPr>
          <p:nvPr/>
        </p:nvCxnSpPr>
        <p:spPr>
          <a:xfrm flipV="1">
            <a:off x="8594435" y="2431503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56734-A390-4C22-9BC2-BC49B52B0E03}"/>
              </a:ext>
            </a:extLst>
          </p:cNvPr>
          <p:cNvSpPr/>
          <p:nvPr/>
        </p:nvSpPr>
        <p:spPr>
          <a:xfrm rot="4615879">
            <a:off x="8490515" y="2714171"/>
            <a:ext cx="101070" cy="11771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AC7F8A-D7EC-4036-96BD-F4DC8519A8D7}"/>
              </a:ext>
            </a:extLst>
          </p:cNvPr>
          <p:cNvCxnSpPr>
            <a:cxnSpLocks/>
          </p:cNvCxnSpPr>
          <p:nvPr/>
        </p:nvCxnSpPr>
        <p:spPr>
          <a:xfrm flipV="1">
            <a:off x="8940799" y="3632708"/>
            <a:ext cx="1237674" cy="274372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89E4BB-DEBD-44CD-B733-952863A03CB0}"/>
                  </a:ext>
                </a:extLst>
              </p:cNvPr>
              <p:cNvSpPr txBox="1"/>
              <p:nvPr/>
            </p:nvSpPr>
            <p:spPr>
              <a:xfrm>
                <a:off x="4170218" y="366919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89E4BB-DEBD-44CD-B733-952863A0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18" y="366919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5D80B1-8B12-470E-9059-50C4123BAFFE}"/>
                  </a:ext>
                </a:extLst>
              </p:cNvPr>
              <p:cNvSpPr txBox="1"/>
              <p:nvPr/>
            </p:nvSpPr>
            <p:spPr>
              <a:xfrm>
                <a:off x="5240702" y="5165307"/>
                <a:ext cx="142410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𝑠𝑜𝑢𝑛𝑑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5D80B1-8B12-470E-9059-50C4123B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02" y="5165307"/>
                <a:ext cx="1424108" cy="572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4F84-F528-4719-AE19-AFBA66E6B2D5}"/>
                  </a:ext>
                </a:extLst>
              </p:cNvPr>
              <p:cNvSpPr txBox="1"/>
              <p:nvPr/>
            </p:nvSpPr>
            <p:spPr>
              <a:xfrm>
                <a:off x="5089552" y="4636751"/>
                <a:ext cx="1799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4F84-F528-4719-AE19-AFBA66E6B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52" y="4636751"/>
                <a:ext cx="1799339" cy="276999"/>
              </a:xfrm>
              <a:prstGeom prst="rect">
                <a:avLst/>
              </a:prstGeom>
              <a:blipFill>
                <a:blip r:embed="rId4"/>
                <a:stretch>
                  <a:fillRect l="-2712" t="-4444" r="-44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E30134-4D1F-4F74-8053-007DB71ED461}"/>
                  </a:ext>
                </a:extLst>
              </p:cNvPr>
              <p:cNvSpPr txBox="1"/>
              <p:nvPr/>
            </p:nvSpPr>
            <p:spPr>
              <a:xfrm>
                <a:off x="5727421" y="2907284"/>
                <a:ext cx="523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E30134-4D1F-4F74-8053-007DB71E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21" y="2907284"/>
                <a:ext cx="523605" cy="276999"/>
              </a:xfrm>
              <a:prstGeom prst="rect">
                <a:avLst/>
              </a:prstGeom>
              <a:blipFill>
                <a:blip r:embed="rId5"/>
                <a:stretch>
                  <a:fillRect l="-10588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DED428-C163-49E4-9E39-47D2C85BD141}"/>
                  </a:ext>
                </a:extLst>
              </p:cNvPr>
              <p:cNvSpPr txBox="1"/>
              <p:nvPr/>
            </p:nvSpPr>
            <p:spPr>
              <a:xfrm>
                <a:off x="5801158" y="3951750"/>
                <a:ext cx="376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DED428-C163-49E4-9E39-47D2C85B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58" y="3951750"/>
                <a:ext cx="376129" cy="276999"/>
              </a:xfrm>
              <a:prstGeom prst="rect">
                <a:avLst/>
              </a:prstGeom>
              <a:blipFill>
                <a:blip r:embed="rId6"/>
                <a:stretch>
                  <a:fillRect l="-16393" r="-49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79D25A-92CB-4D44-950A-B30078E57C3B}"/>
                  </a:ext>
                </a:extLst>
              </p:cNvPr>
              <p:cNvSpPr txBox="1"/>
              <p:nvPr/>
            </p:nvSpPr>
            <p:spPr>
              <a:xfrm>
                <a:off x="8920893" y="3966653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79D25A-92CB-4D44-950A-B30078E57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93" y="3966653"/>
                <a:ext cx="348878" cy="276999"/>
              </a:xfrm>
              <a:prstGeom prst="rect">
                <a:avLst/>
              </a:prstGeom>
              <a:blipFill>
                <a:blip r:embed="rId7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18CDCE-A9AA-4C2A-B894-CB6239DCE90F}"/>
                  </a:ext>
                </a:extLst>
              </p:cNvPr>
              <p:cNvSpPr txBox="1"/>
              <p:nvPr/>
            </p:nvSpPr>
            <p:spPr>
              <a:xfrm>
                <a:off x="3319038" y="3962445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18CDCE-A9AA-4C2A-B894-CB6239DCE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38" y="3962445"/>
                <a:ext cx="354200" cy="276999"/>
              </a:xfrm>
              <a:prstGeom prst="rect">
                <a:avLst/>
              </a:prstGeom>
              <a:blipFill>
                <a:blip r:embed="rId8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9ADC49-7686-48DA-9F38-FD8C9A9B66DA}"/>
                  </a:ext>
                </a:extLst>
              </p:cNvPr>
              <p:cNvSpPr txBox="1"/>
              <p:nvPr/>
            </p:nvSpPr>
            <p:spPr>
              <a:xfrm>
                <a:off x="9515818" y="347278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9ADC49-7686-48DA-9F38-FD8C9A9B6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18" y="3472782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F57174-C51E-4CD0-88ED-8CEF9819D3F1}"/>
                  </a:ext>
                </a:extLst>
              </p:cNvPr>
              <p:cNvSpPr txBox="1"/>
              <p:nvPr/>
            </p:nvSpPr>
            <p:spPr>
              <a:xfrm>
                <a:off x="9104726" y="2263217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F57174-C51E-4CD0-88ED-8CEF9819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726" y="2263217"/>
                <a:ext cx="165045" cy="276999"/>
              </a:xfrm>
              <a:prstGeom prst="rect">
                <a:avLst/>
              </a:prstGeom>
              <a:blipFill>
                <a:blip r:embed="rId10"/>
                <a:stretch>
                  <a:fillRect l="-44444" t="-45652" r="-10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A312FDBF-1449-4FCD-AF8A-99F2D834E7F5}"/>
              </a:ext>
            </a:extLst>
          </p:cNvPr>
          <p:cNvSpPr txBox="1"/>
          <p:nvPr/>
        </p:nvSpPr>
        <p:spPr>
          <a:xfrm>
            <a:off x="9320685" y="4722430"/>
            <a:ext cx="2294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Assume distance to speaker &gt;&gt; distance between mics </a:t>
            </a:r>
          </a:p>
          <a:p>
            <a:pPr algn="ctr"/>
            <a:endParaRPr lang="en-US" sz="1200" i="1" dirty="0"/>
          </a:p>
          <a:p>
            <a:pPr algn="ctr"/>
            <a:r>
              <a:rPr lang="en-US" sz="1200" i="1" dirty="0">
                <a:sym typeface="Wingdings" panose="05000000000000000000" pitchFamily="2" charset="2"/>
              </a:rPr>
              <a:t>As a result, sound arrives at each mic from the same direction</a:t>
            </a:r>
            <a:endParaRPr lang="en-US" sz="12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FBE2B3-241A-4381-881C-67D608D2DA23}"/>
              </a:ext>
            </a:extLst>
          </p:cNvPr>
          <p:cNvCxnSpPr>
            <a:cxnSpLocks/>
          </p:cNvCxnSpPr>
          <p:nvPr/>
        </p:nvCxnSpPr>
        <p:spPr>
          <a:xfrm flipV="1">
            <a:off x="1958107" y="3920835"/>
            <a:ext cx="1237674" cy="274372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5467AE-2CBD-4CDE-8567-44F89FB19727}"/>
              </a:ext>
            </a:extLst>
          </p:cNvPr>
          <p:cNvCxnSpPr>
            <a:cxnSpLocks/>
          </p:cNvCxnSpPr>
          <p:nvPr/>
        </p:nvCxnSpPr>
        <p:spPr>
          <a:xfrm flipV="1">
            <a:off x="1988126" y="3916104"/>
            <a:ext cx="1214581" cy="0"/>
          </a:xfrm>
          <a:prstGeom prst="line">
            <a:avLst/>
          </a:prstGeom>
          <a:ln w="19050">
            <a:solidFill>
              <a:srgbClr val="4472C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244859-93E6-4E6B-8D8A-CEEF4DC652DD}"/>
                  </a:ext>
                </a:extLst>
              </p:cNvPr>
              <p:cNvSpPr txBox="1"/>
              <p:nvPr/>
            </p:nvSpPr>
            <p:spPr>
              <a:xfrm>
                <a:off x="1798652" y="3939142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244859-93E6-4E6B-8D8A-CEEF4DC6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2" y="3939142"/>
                <a:ext cx="189474" cy="276999"/>
              </a:xfrm>
              <a:prstGeom prst="rect">
                <a:avLst/>
              </a:prstGeom>
              <a:blipFill>
                <a:blip r:embed="rId11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455F08-318D-4FF9-8B84-4894AC4DC993}"/>
              </a:ext>
            </a:extLst>
          </p:cNvPr>
          <p:cNvCxnSpPr/>
          <p:nvPr/>
        </p:nvCxnSpPr>
        <p:spPr>
          <a:xfrm>
            <a:off x="766618" y="5278582"/>
            <a:ext cx="309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F2A858-438E-46DB-851F-C0C1122175CE}"/>
              </a:ext>
            </a:extLst>
          </p:cNvPr>
          <p:cNvCxnSpPr>
            <a:cxnSpLocks/>
          </p:cNvCxnSpPr>
          <p:nvPr/>
        </p:nvCxnSpPr>
        <p:spPr>
          <a:xfrm flipV="1">
            <a:off x="766618" y="4964545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179EE4-8C28-4DF6-810A-755CE4A7A5CE}"/>
                  </a:ext>
                </a:extLst>
              </p:cNvPr>
              <p:cNvSpPr txBox="1"/>
              <p:nvPr/>
            </p:nvSpPr>
            <p:spPr>
              <a:xfrm>
                <a:off x="1109044" y="5186249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179EE4-8C28-4DF6-810A-755CE4A7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4" y="5186249"/>
                <a:ext cx="121700" cy="184666"/>
              </a:xfrm>
              <a:prstGeom prst="rect">
                <a:avLst/>
              </a:prstGeom>
              <a:blipFill>
                <a:blip r:embed="rId1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E518F5-A666-443B-9DC3-B8E89358C5C6}"/>
                  </a:ext>
                </a:extLst>
              </p:cNvPr>
              <p:cNvSpPr txBox="1"/>
              <p:nvPr/>
            </p:nvSpPr>
            <p:spPr>
              <a:xfrm>
                <a:off x="705768" y="4795669"/>
                <a:ext cx="1244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E518F5-A666-443B-9DC3-B8E8935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8" y="4795669"/>
                <a:ext cx="124457" cy="184666"/>
              </a:xfrm>
              <a:prstGeom prst="rect">
                <a:avLst/>
              </a:prstGeom>
              <a:blipFill>
                <a:blip r:embed="rId13"/>
                <a:stretch>
                  <a:fillRect l="-30000" r="-3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D0E89-C602-4A78-AE88-4801305AC749}"/>
                  </a:ext>
                </a:extLst>
              </p:cNvPr>
              <p:cNvSpPr txBox="1"/>
              <p:nvPr/>
            </p:nvSpPr>
            <p:spPr>
              <a:xfrm>
                <a:off x="1724237" y="4900951"/>
                <a:ext cx="1668149" cy="912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D0E89-C602-4A78-AE88-4801305A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37" y="4900951"/>
                <a:ext cx="1668149" cy="9125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27F97D-D1F5-421E-83B7-8259628C5A44}"/>
                  </a:ext>
                </a:extLst>
              </p:cNvPr>
              <p:cNvSpPr txBox="1"/>
              <p:nvPr/>
            </p:nvSpPr>
            <p:spPr>
              <a:xfrm>
                <a:off x="2065058" y="4195207"/>
                <a:ext cx="165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27F97D-D1F5-421E-83B7-8259628C5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58" y="4195207"/>
                <a:ext cx="165045" cy="276999"/>
              </a:xfrm>
              <a:prstGeom prst="rect">
                <a:avLst/>
              </a:prstGeom>
              <a:blipFill>
                <a:blip r:embed="rId15"/>
                <a:stretch>
                  <a:fillRect l="-44444" t="-45652" r="-10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FA029B-4C2C-40FB-8252-BA6485FB6E0F}"/>
                  </a:ext>
                </a:extLst>
              </p:cNvPr>
              <p:cNvSpPr txBox="1"/>
              <p:nvPr/>
            </p:nvSpPr>
            <p:spPr>
              <a:xfrm>
                <a:off x="2065057" y="3504030"/>
                <a:ext cx="16504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FA029B-4C2C-40FB-8252-BA6485FB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57" y="3504030"/>
                <a:ext cx="165045" cy="310598"/>
              </a:xfrm>
              <a:prstGeom prst="rect">
                <a:avLst/>
              </a:prstGeom>
              <a:blipFill>
                <a:blip r:embed="rId16"/>
                <a:stretch>
                  <a:fillRect l="-51852" r="-1222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4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6" grpId="0"/>
      <p:bldP spid="10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DC4-32EF-49D5-9039-92D2956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Building up Waveforms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CC643-F812-473D-B452-84F987DEEEB8}"/>
              </a:ext>
            </a:extLst>
          </p:cNvPr>
          <p:cNvSpPr/>
          <p:nvPr/>
        </p:nvSpPr>
        <p:spPr>
          <a:xfrm>
            <a:off x="10312365" y="104418"/>
            <a:ext cx="694290" cy="553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Direction-of-arrival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77296-B9EE-4B24-8CC1-7D5167ECAED3}"/>
              </a:ext>
            </a:extLst>
          </p:cNvPr>
          <p:cNvSpPr/>
          <p:nvPr/>
        </p:nvSpPr>
        <p:spPr>
          <a:xfrm>
            <a:off x="11262360" y="104418"/>
            <a:ext cx="694290" cy="553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Local-</a:t>
            </a:r>
            <a:r>
              <a:rPr lang="en-US" sz="1000" dirty="0" err="1">
                <a:solidFill>
                  <a:schemeClr val="tx1"/>
                </a:solidFill>
              </a:rPr>
              <a:t>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715A-61C7-4D20-B2DD-0283D688AF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025051" y="381393"/>
            <a:ext cx="2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610AA15-4575-494C-AE8B-953D4BE2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89" y="1713863"/>
            <a:ext cx="6194812" cy="4646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6C8E7B-6A27-460B-93D3-20CC9BC98146}"/>
              </a:ext>
            </a:extLst>
          </p:cNvPr>
          <p:cNvSpPr txBox="1"/>
          <p:nvPr/>
        </p:nvSpPr>
        <p:spPr>
          <a:xfrm>
            <a:off x="2424752" y="1652507"/>
            <a:ext cx="24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Microphone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7D5BAA-50DE-4ABA-8D0B-DC21B4D4518C}"/>
                  </a:ext>
                </a:extLst>
              </p:cNvPr>
              <p:cNvSpPr txBox="1"/>
              <p:nvPr/>
            </p:nvSpPr>
            <p:spPr>
              <a:xfrm>
                <a:off x="2871990" y="2451751"/>
                <a:ext cx="462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7D5BAA-50DE-4ABA-8D0B-DC21B4D4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90" y="2451751"/>
                <a:ext cx="462499" cy="369332"/>
              </a:xfrm>
              <a:prstGeom prst="rect">
                <a:avLst/>
              </a:prstGeom>
              <a:blipFill>
                <a:blip r:embed="rId3"/>
                <a:stretch>
                  <a:fillRect l="-7895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C050A2-CAA5-4979-A8F8-D4A185C72313}"/>
                  </a:ext>
                </a:extLst>
              </p:cNvPr>
              <p:cNvSpPr txBox="1"/>
              <p:nvPr/>
            </p:nvSpPr>
            <p:spPr>
              <a:xfrm>
                <a:off x="2871990" y="3778931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C050A2-CAA5-4979-A8F8-D4A185C7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90" y="3778931"/>
                <a:ext cx="469616" cy="369332"/>
              </a:xfrm>
              <a:prstGeom prst="rect">
                <a:avLst/>
              </a:prstGeom>
              <a:blipFill>
                <a:blip r:embed="rId4"/>
                <a:stretch>
                  <a:fillRect l="-7792" r="-51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E3AADB-A229-49AC-8634-4EC2A9661CF1}"/>
                  </a:ext>
                </a:extLst>
              </p:cNvPr>
              <p:cNvSpPr txBox="1"/>
              <p:nvPr/>
            </p:nvSpPr>
            <p:spPr>
              <a:xfrm>
                <a:off x="2877187" y="5106111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E3AADB-A229-49AC-8634-4EC2A966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187" y="5106111"/>
                <a:ext cx="469616" cy="369332"/>
              </a:xfrm>
              <a:prstGeom prst="rect">
                <a:avLst/>
              </a:prstGeom>
              <a:blipFill>
                <a:blip r:embed="rId5"/>
                <a:stretch>
                  <a:fillRect l="-9091" r="-51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0BC7BDE2F57C43B7B7C65D74532717" ma:contentTypeVersion="7" ma:contentTypeDescription="Create a new document." ma:contentTypeScope="" ma:versionID="60f7d80f2c93c8b72db2b7036b27d49a">
  <xsd:schema xmlns:xsd="http://www.w3.org/2001/XMLSchema" xmlns:xs="http://www.w3.org/2001/XMLSchema" xmlns:p="http://schemas.microsoft.com/office/2006/metadata/properties" xmlns:ns3="e5fb7c86-9c54-4b3a-9ff3-eae3f6263435" xmlns:ns4="fd294948-8a68-4e8d-9a3d-cc5b0dfb2e6e" targetNamespace="http://schemas.microsoft.com/office/2006/metadata/properties" ma:root="true" ma:fieldsID="e751e20342e174925298c61fff4647d8" ns3:_="" ns4:_="">
    <xsd:import namespace="e5fb7c86-9c54-4b3a-9ff3-eae3f6263435"/>
    <xsd:import namespace="fd294948-8a68-4e8d-9a3d-cc5b0dfb2e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b7c86-9c54-4b3a-9ff3-eae3f62634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94948-8a68-4e8d-9a3d-cc5b0dfb2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C4B0BB-A2AF-4AF6-8DC4-3F4D61B44F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fb7c86-9c54-4b3a-9ff3-eae3f6263435"/>
    <ds:schemaRef ds:uri="fd294948-8a68-4e8d-9a3d-cc5b0dfb2e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482A02-4310-4B2B-A3E5-7CA481FFB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BB5434-A683-4EF6-9C51-31B27C324F2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d294948-8a68-4e8d-9a3d-cc5b0dfb2e6e"/>
    <ds:schemaRef ds:uri="http://purl.org/dc/elements/1.1/"/>
    <ds:schemaRef ds:uri="http://schemas.microsoft.com/office/2006/metadata/properties"/>
    <ds:schemaRef ds:uri="e5fb7c86-9c54-4b3a-9ff3-eae3f62634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13926</TotalTime>
  <Words>789</Words>
  <Application>Microsoft Office PowerPoint</Application>
  <PresentationFormat>Widescreen</PresentationFormat>
  <Paragraphs>259</Paragraphs>
  <Slides>25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Acoustic Localization</vt:lpstr>
      <vt:lpstr>Problem Statement</vt:lpstr>
      <vt:lpstr>Problem Statement</vt:lpstr>
      <vt:lpstr>Approach</vt:lpstr>
      <vt:lpstr>Direction of Arrival</vt:lpstr>
      <vt:lpstr>Building Up and Down</vt:lpstr>
      <vt:lpstr>Demo</vt:lpstr>
      <vt:lpstr>Building up Time-Difference of Arrival</vt:lpstr>
      <vt:lpstr>Building up Waveforms</vt:lpstr>
      <vt:lpstr>Getting TDOA from Waveforms</vt:lpstr>
      <vt:lpstr>Getting direction vectors from TDOA</vt:lpstr>
      <vt:lpstr>Getting direction vectors from TDOA</vt:lpstr>
      <vt:lpstr>Getting direction vectors from TDOA</vt:lpstr>
      <vt:lpstr>Localization</vt:lpstr>
      <vt:lpstr>Problem Definition</vt:lpstr>
      <vt:lpstr>Geometric Solution?</vt:lpstr>
      <vt:lpstr>Problem Analysis </vt:lpstr>
      <vt:lpstr>Localization Algorithm </vt:lpstr>
      <vt:lpstr>Localization Algorithm </vt:lpstr>
      <vt:lpstr>Localization Algorithm Validation</vt:lpstr>
      <vt:lpstr>Algorithm Simulation</vt:lpstr>
      <vt:lpstr>Future Work</vt:lpstr>
      <vt:lpstr>Appendix</vt:lpstr>
      <vt:lpstr>Getting direction vectors from TDOA</vt:lpstr>
      <vt:lpstr>Getting direction vectors from TDOA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S. Agrawal</dc:creator>
  <cp:lastModifiedBy>Siddharth S. Agrawal</cp:lastModifiedBy>
  <cp:revision>4</cp:revision>
  <dcterms:created xsi:type="dcterms:W3CDTF">2020-02-25T03:27:44Z</dcterms:created>
  <dcterms:modified xsi:type="dcterms:W3CDTF">2020-03-05T19:33:58Z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0x010100250BC7BDE2F57C43B7B7C65D74532717</vt:lpwstr>
  </property>
</Properties>
</file>