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4" r:id="rId3"/>
    <p:sldId id="257" r:id="rId4"/>
    <p:sldId id="275" r:id="rId5"/>
    <p:sldId id="276" r:id="rId6"/>
    <p:sldId id="280" r:id="rId7"/>
    <p:sldId id="294" r:id="rId8"/>
    <p:sldId id="281" r:id="rId9"/>
    <p:sldId id="282" r:id="rId10"/>
    <p:sldId id="286" r:id="rId11"/>
    <p:sldId id="287" r:id="rId12"/>
    <p:sldId id="288" r:id="rId13"/>
    <p:sldId id="289" r:id="rId14"/>
    <p:sldId id="293" r:id="rId15"/>
    <p:sldId id="290" r:id="rId16"/>
    <p:sldId id="292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384" autoAdjust="0"/>
  </p:normalViewPr>
  <p:slideViewPr>
    <p:cSldViewPr snapToGrid="0">
      <p:cViewPr varScale="1">
        <p:scale>
          <a:sx n="65" d="100"/>
          <a:sy n="65" d="100"/>
        </p:scale>
        <p:origin x="13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576B5-3F61-480F-A866-5E6E4ED6EFFA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F618B-29C0-4B85-8EE8-497D87D7F5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2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618B-29C0-4B85-8EE8-497D87D7F51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49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有壓力要紓壓</a:t>
            </a:r>
            <a:endParaRPr lang="en-US" altLang="zh-TW" dirty="0" smtClean="0"/>
          </a:p>
          <a:p>
            <a:r>
              <a:rPr lang="zh-TW" altLang="en-US" dirty="0" smtClean="0"/>
              <a:t>唱歌 吃東西 睡覺 運動 或是遊山玩水看風景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618B-29C0-4B85-8EE8-497D87D7F51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76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套裝行程比較吸引人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618B-29C0-4B85-8EE8-497D87D7F51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3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空氣品質沒有參與規劃</a:t>
            </a:r>
            <a:endParaRPr lang="en-US" altLang="zh-TW" dirty="0" smtClean="0"/>
          </a:p>
          <a:p>
            <a:r>
              <a:rPr lang="zh-TW" altLang="en-US" dirty="0" smtClean="0"/>
              <a:t>因為開放資料提供的點太少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618B-29C0-4B85-8EE8-497D87D7F51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644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路徑規劃可以忽略天氣</a:t>
            </a:r>
            <a:endParaRPr lang="en-US" altLang="zh-TW" dirty="0" smtClean="0"/>
          </a:p>
          <a:p>
            <a:r>
              <a:rPr lang="zh-TW" altLang="en-US" dirty="0" smtClean="0"/>
              <a:t>一是使用者</a:t>
            </a:r>
            <a:endParaRPr lang="en-US" altLang="zh-TW" dirty="0" smtClean="0"/>
          </a:p>
          <a:p>
            <a:r>
              <a:rPr lang="zh-TW" altLang="en-US" dirty="0" smtClean="0"/>
              <a:t>二是我們展示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618B-29C0-4B85-8EE8-497D87D7F51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260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618B-29C0-4B85-8EE8-497D87D7F51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82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618B-29C0-4B85-8EE8-497D87D7F51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57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57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3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816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17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556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16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04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665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35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35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0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32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27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19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7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25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AD8F7D-8FF2-44B4-B8E7-84C8E1206C8D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14E4D2-056F-4EFC-A49D-A192FD73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漂流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：M10607504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林新皓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M10607512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葉冠麟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66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0E6EC-863D-4B4A-A616-42125442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09513"/>
            <a:ext cx="10018713" cy="1080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後端資源使用情況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-Hadoop Hive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D23F50-AC87-4552-9DE3-6A00F552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19" y="826167"/>
            <a:ext cx="8126362" cy="58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BD6B2-99BE-41C8-93EF-C12B3661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006"/>
            <a:ext cx="10018713" cy="1080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後端資源使用情況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-Hadoop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WebUI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799BD0-4641-4D59-B8BB-B2231D319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44" t="16140" r="17895" b="16023"/>
          <a:stretch/>
        </p:blipFill>
        <p:spPr>
          <a:xfrm>
            <a:off x="1086643" y="886325"/>
            <a:ext cx="10018713" cy="582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D6294-7834-4407-8589-FCB71541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006"/>
            <a:ext cx="10018713" cy="1080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後端資源使用情況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Datanode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29B6D5B-F7E1-48BD-A54F-99A5F3E3A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2" t="17660" r="19408" b="25731"/>
          <a:stretch/>
        </p:blipFill>
        <p:spPr>
          <a:xfrm>
            <a:off x="780258" y="987763"/>
            <a:ext cx="10631484" cy="54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F1D1A-ABE0-4C80-9B01-B4F5EDA0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006"/>
            <a:ext cx="10018713" cy="1080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後端資源使用情況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-HDFS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74CA8E-3E8B-4A96-BC12-4436F8E47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06" t="8772" r="19005" b="42339"/>
          <a:stretch/>
        </p:blipFill>
        <p:spPr>
          <a:xfrm>
            <a:off x="474372" y="1212352"/>
            <a:ext cx="11243255" cy="501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7349DEF-B93D-49BB-A810-86AE7202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006"/>
            <a:ext cx="10018713" cy="1080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後端資源使用情況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-HiveServer2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002C42-9C99-49C4-84D9-05194670D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4" t="17895" r="15132" b="-1"/>
          <a:stretch/>
        </p:blipFill>
        <p:spPr>
          <a:xfrm>
            <a:off x="1688432" y="882316"/>
            <a:ext cx="8815136" cy="57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A4188-B839-4856-BDCB-DBF0FD47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可用性展示</a:t>
            </a:r>
            <a:endParaRPr lang="zh-TW" altLang="en-US" dirty="0"/>
          </a:p>
        </p:txBody>
      </p:sp>
      <p:pic>
        <p:nvPicPr>
          <p:cNvPr id="2052" name="Picture 4" descr="http://img.mechbit.in/aa/2014/11/connectin-2Bmobo-2Bgenie.jpg">
            <a:extLst>
              <a:ext uri="{FF2B5EF4-FFF2-40B4-BE49-F238E27FC236}">
                <a16:creationId xmlns:a16="http://schemas.microsoft.com/office/drawing/2014/main" id="{B6BA3673-E033-4B5F-BAB1-8A2090DD4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8E4E1"/>
              </a:clrFrom>
              <a:clrTo>
                <a:srgbClr val="E8E4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3" t="23669" r="12916" b="40430"/>
          <a:stretch/>
        </p:blipFill>
        <p:spPr bwMode="auto">
          <a:xfrm>
            <a:off x="1459281" y="1963991"/>
            <a:ext cx="10068772" cy="389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0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CDDF9-FFC2-4EF3-B37B-16A4BC92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永續性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4D12D-E310-413D-9ED5-BBB14A45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65800"/>
            <a:ext cx="10018713" cy="4406400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營利方式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1.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廣告收益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2.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問卷調查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3.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推薦清單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推廣方式：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1.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粉絲團與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分享宣傳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2.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更完善的架構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3.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更人性化的使用體驗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76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6F2F7-EF81-4978-B163-1D449207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r>
              <a:rPr lang="zh-TW" altLang="en-US" dirty="0"/>
              <a:t>工作分配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5E6F45-F640-433D-9B35-FC4732DD1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M10607504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林新澔：資料蒐集整理、雲端平台架設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M10607512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葉冠麟：系統構想、前端應用開發</a:t>
            </a:r>
          </a:p>
        </p:txBody>
      </p:sp>
    </p:spTree>
    <p:extLst>
      <p:ext uri="{BB962C8B-B14F-4D97-AF65-F5344CB8AC3E}">
        <p14:creationId xmlns:p14="http://schemas.microsoft.com/office/powerpoint/2010/main" val="8864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CEAE7FC-0ADB-489D-9817-DAEFFF36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r>
              <a:rPr lang="zh-TW" altLang="zh-TW" dirty="0">
                <a:solidFill>
                  <a:srgbClr val="000000"/>
                </a:solidFill>
                <a:latin typeface="微軟正黑體"/>
                <a:ea typeface="微軟正黑體"/>
              </a:rPr>
              <a:t>目錄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B4AAE13-D77A-44A5-B33D-F0D65CFF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65800"/>
            <a:ext cx="10018713" cy="3661985"/>
          </a:xfrm>
        </p:spPr>
        <p:txBody>
          <a:bodyPr anchor="t">
            <a:normAutofit/>
          </a:bodyPr>
          <a:lstStyle/>
          <a:p>
            <a:pPr marL="0" indent="457200" algn="just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1.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動機說明</a:t>
            </a:r>
          </a:p>
          <a:p>
            <a:pPr marL="0" indent="457200" algn="just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2.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服務介紹</a:t>
            </a:r>
          </a:p>
          <a:p>
            <a:pPr marL="0" indent="457200" algn="just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3.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創新與差異</a:t>
            </a:r>
          </a:p>
          <a:p>
            <a:pPr marL="0" indent="457200" algn="just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4.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後端資源使用情況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457200" algn="just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5.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可用性展示</a:t>
            </a:r>
          </a:p>
          <a:p>
            <a:pPr marL="0" indent="457200" algn="just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6.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永續性</a:t>
            </a:r>
          </a:p>
        </p:txBody>
      </p:sp>
    </p:spTree>
    <p:extLst>
      <p:ext uri="{BB962C8B-B14F-4D97-AF65-F5344CB8AC3E}">
        <p14:creationId xmlns:p14="http://schemas.microsoft.com/office/powerpoint/2010/main" val="36457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/>
                <a:ea typeface="微軟正黑體"/>
              </a:rPr>
              <a:t>動機說明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1" y="1765800"/>
            <a:ext cx="10018713" cy="3124201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000000"/>
                </a:solidFill>
                <a:latin typeface="微軟正黑體"/>
                <a:ea typeface="微軟正黑體"/>
              </a:rPr>
              <a:t>　　在繁忙的生活中，避免被沉重的壓力擊垮，一定要有舒壓的途徑。除了戶外運動，民眾也可以選擇游山玩水，而透過網路找到的景點千千萬萬，還是要自己決定行程。此時「漂流」可以帶領使用者隨波逐流，拜訪名勝古蹟，踏遍青山萬水，閱盡天下美景。省去查資料與決定行程等繁瑣細節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35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2D11D-7DED-419C-84CD-3603DA1F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  <a:latin typeface="微軟正黑體"/>
                <a:ea typeface="微軟正黑體"/>
              </a:rPr>
              <a:t>動機說明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7A4104A-424A-4E07-BD0F-44BD315C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65800"/>
            <a:ext cx="10018713" cy="4406400"/>
          </a:xfrm>
        </p:spPr>
        <p:txBody>
          <a:bodyPr anchor="t">
            <a:normAutofit fontScale="850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TW" altLang="en-US" sz="3300" dirty="0">
                <a:solidFill>
                  <a:srgbClr val="000000"/>
                </a:solidFill>
                <a:latin typeface="微軟正黑體"/>
                <a:ea typeface="微軟正黑體"/>
              </a:rPr>
              <a:t>　　國人在國內的旅遊方式約</a:t>
            </a:r>
            <a:r>
              <a:rPr lang="en-US" altLang="zh-TW" sz="3300" dirty="0">
                <a:solidFill>
                  <a:srgbClr val="FF0000"/>
                </a:solidFill>
                <a:latin typeface="微軟正黑體"/>
                <a:ea typeface="微軟正黑體"/>
              </a:rPr>
              <a:t>88%</a:t>
            </a:r>
            <a:r>
              <a:rPr lang="zh-TW" altLang="en-US" sz="3300" dirty="0">
                <a:solidFill>
                  <a:srgbClr val="000000"/>
                </a:solidFill>
                <a:latin typeface="微軟正黑體"/>
                <a:ea typeface="微軟正黑體"/>
              </a:rPr>
              <a:t>採「</a:t>
            </a:r>
            <a:r>
              <a:rPr lang="zh-TW" altLang="en-US" sz="3300" dirty="0">
                <a:solidFill>
                  <a:srgbClr val="FF0000"/>
                </a:solidFill>
                <a:latin typeface="微軟正黑體"/>
                <a:ea typeface="微軟正黑體"/>
              </a:rPr>
              <a:t>個人旅遊</a:t>
            </a:r>
            <a:r>
              <a:rPr lang="zh-TW" altLang="en-US" sz="3300" dirty="0">
                <a:solidFill>
                  <a:srgbClr val="000000"/>
                </a:solidFill>
                <a:latin typeface="微軟正黑體"/>
                <a:ea typeface="微軟正黑體"/>
              </a:rPr>
              <a:t>」，意指自行規劃旅遊且主要利用交通工具非遊覽車。而本服務的目標就是「</a:t>
            </a:r>
            <a:r>
              <a:rPr lang="zh-TW" altLang="en-US" sz="3300" dirty="0">
                <a:solidFill>
                  <a:srgbClr val="FF0000"/>
                </a:solidFill>
                <a:latin typeface="微軟正黑體"/>
                <a:ea typeface="微軟正黑體"/>
              </a:rPr>
              <a:t>節省自行規劃行程的時間</a:t>
            </a:r>
            <a:r>
              <a:rPr lang="zh-TW" altLang="en-US" sz="3300" dirty="0">
                <a:solidFill>
                  <a:srgbClr val="000000"/>
                </a:solidFill>
                <a:latin typeface="微軟正黑體"/>
                <a:ea typeface="微軟正黑體"/>
              </a:rPr>
              <a:t>」。</a:t>
            </a:r>
            <a:endParaRPr lang="zh-TW" altLang="en-US" sz="1300" dirty="0"/>
          </a:p>
          <a:p>
            <a:pPr>
              <a:lnSpc>
                <a:spcPct val="100000"/>
              </a:lnSpc>
            </a:pPr>
            <a:endParaRPr lang="zh-TW" altLang="en-US" dirty="0"/>
          </a:p>
          <a:p>
            <a:pPr>
              <a:lnSpc>
                <a:spcPct val="100000"/>
              </a:lnSpc>
            </a:pPr>
            <a:endParaRPr lang="zh-TW" altLang="en-US" dirty="0"/>
          </a:p>
          <a:p>
            <a:pPr>
              <a:lnSpc>
                <a:spcPct val="100000"/>
              </a:lnSpc>
            </a:pPr>
            <a:endParaRPr lang="zh-TW" altLang="en-US" dirty="0"/>
          </a:p>
          <a:p>
            <a:pPr>
              <a:lnSpc>
                <a:spcPct val="100000"/>
              </a:lnSpc>
            </a:pPr>
            <a:endParaRPr lang="zh-TW" altLang="en-US" dirty="0"/>
          </a:p>
          <a:p>
            <a:pPr>
              <a:lnSpc>
                <a:spcPct val="100000"/>
              </a:lnSpc>
            </a:pPr>
            <a:endParaRPr lang="zh-TW" altLang="en-US" dirty="0"/>
          </a:p>
          <a:p>
            <a:pPr>
              <a:lnSpc>
                <a:spcPct val="100000"/>
              </a:lnSpc>
            </a:pPr>
            <a:endParaRPr lang="zh-TW" altLang="en-US" dirty="0"/>
          </a:p>
          <a:p>
            <a:pPr marL="0" indent="0">
              <a:lnSpc>
                <a:spcPct val="100000"/>
              </a:lnSpc>
              <a:buNone/>
            </a:pPr>
            <a:endParaRPr lang="en-US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1400" dirty="0">
                <a:solidFill>
                  <a:srgbClr val="000000"/>
                </a:solidFill>
                <a:latin typeface="微軟正黑體"/>
                <a:ea typeface="微軟正黑體"/>
              </a:rPr>
              <a:t>交通部觀光局 </a:t>
            </a:r>
            <a:r>
              <a:rPr lang="en-US" altLang="zh-TW" sz="1400" dirty="0">
                <a:solidFill>
                  <a:srgbClr val="000000"/>
                </a:solidFill>
                <a:latin typeface="微軟正黑體"/>
                <a:ea typeface="微軟正黑體"/>
              </a:rPr>
              <a:t>2016 </a:t>
            </a:r>
            <a:r>
              <a:rPr lang="zh-TW" altLang="en-US" sz="1400" dirty="0">
                <a:solidFill>
                  <a:srgbClr val="000000"/>
                </a:solidFill>
                <a:latin typeface="微軟正黑體"/>
                <a:ea typeface="微軟正黑體"/>
              </a:rPr>
              <a:t>年 國人旅遊狀況調查</a:t>
            </a:r>
            <a:r>
              <a:rPr lang="en-US" altLang="zh-TW" sz="1400" dirty="0">
                <a:solidFill>
                  <a:srgbClr val="000000"/>
                </a:solidFill>
                <a:latin typeface="微軟正黑體"/>
                <a:ea typeface="微軟正黑體"/>
              </a:rPr>
              <a:t>:  </a:t>
            </a:r>
            <a:r>
              <a:rPr lang="en-US" altLang="zh-TW" sz="1400" u="sng" dirty="0">
                <a:solidFill>
                  <a:srgbClr val="3085ED"/>
                </a:solidFill>
                <a:ea typeface="微軟正黑體"/>
              </a:rPr>
              <a:t>http://admin.taiwan.net.tw/upload/statistic/20180306/8434f2d4-3366-4f79-aa26-f2a4a911fbde.pdf</a:t>
            </a:r>
            <a:r>
              <a:rPr lang="en-US" altLang="zh-TW" sz="1400" dirty="0">
                <a:solidFill>
                  <a:srgbClr val="000000"/>
                </a:solidFill>
                <a:latin typeface="微軟正黑體"/>
                <a:ea typeface="微軟正黑體"/>
              </a:rPr>
              <a:t>)</a:t>
            </a:r>
            <a:endParaRPr lang="zh-TW" altLang="en-US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ADA4D8-A6DB-4DB7-B3D1-3065EAB0F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44" b="4364"/>
          <a:stretch/>
        </p:blipFill>
        <p:spPr>
          <a:xfrm>
            <a:off x="2069654" y="3084094"/>
            <a:ext cx="8840104" cy="25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ECA48-7B55-4591-BEAA-EE2C3C1F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服務介紹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5367A3C-D8B5-48A7-901B-D612116C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65800"/>
            <a:ext cx="10018713" cy="4406400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TW" altLang="en-US" sz="3300" dirty="0">
                <a:solidFill>
                  <a:srgbClr val="000000"/>
                </a:solidFill>
                <a:latin typeface="微軟正黑體"/>
                <a:ea typeface="微軟正黑體"/>
              </a:rPr>
              <a:t>　　本服務依照景點、餐廳、氣象預報等環境因素，自動規劃出天氣晴朗的旅程，節省決定地點以及規劃行程的時間，若天候不佳則顯示不適合旅遊。</a:t>
            </a:r>
          </a:p>
          <a:p>
            <a:pPr lvl="1"/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依照各區天氣狀況、空氣品質安排行程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地圖上標示行程的路徑導航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瀏覽各地景點、餐廳、氣象預報、空氣品質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84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ECA48-7B55-4591-BEAA-EE2C3C1F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05157"/>
            <a:ext cx="10018713" cy="1080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行程規劃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BC4E333-68AB-4989-A53C-30648DE1AA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29" y="1458000"/>
            <a:ext cx="2596097" cy="5400000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59A52B0-75AB-4A0D-A4F1-82FDA246E19E}"/>
              </a:ext>
            </a:extLst>
          </p:cNvPr>
          <p:cNvSpPr txBox="1">
            <a:spLocks/>
          </p:cNvSpPr>
          <p:nvPr/>
        </p:nvSpPr>
        <p:spPr>
          <a:xfrm>
            <a:off x="4080408" y="2343315"/>
            <a:ext cx="4839418" cy="440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zh-TW" sz="33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0" indent="0" algn="just">
              <a:buNone/>
            </a:pPr>
            <a:endParaRPr lang="en-US" altLang="zh-TW" sz="33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0" indent="0" algn="just">
              <a:buNone/>
            </a:pPr>
            <a:r>
              <a:rPr lang="zh-TW" altLang="en-US" sz="3300" dirty="0">
                <a:solidFill>
                  <a:srgbClr val="000000"/>
                </a:solidFill>
                <a:latin typeface="微軟正黑體"/>
                <a:ea typeface="微軟正黑體"/>
              </a:rPr>
              <a:t>依照天候狀況安排行程→</a:t>
            </a:r>
          </a:p>
          <a:p>
            <a:pPr marL="0" indent="0" algn="just">
              <a:buFont typeface="Arial"/>
              <a:buNone/>
            </a:pPr>
            <a:endParaRPr lang="zh-TW" altLang="en-US" sz="14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69923C6-8178-4B38-8B19-54EFC9B275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926" y="1458000"/>
            <a:ext cx="259609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15DABE6-EDAD-4E35-9407-652F99C0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0326"/>
            <a:ext cx="10018713" cy="1080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地圖導覽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1F22B710-E4FC-40A0-A811-98E41961D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7" y="1458000"/>
            <a:ext cx="2596097" cy="5400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68231FB2-7856-4F32-9C52-974D46CB0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31" y="1458000"/>
            <a:ext cx="2596097" cy="540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15A88A70-99D9-4EBB-A172-7B01660BDD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225" y="1458000"/>
            <a:ext cx="2596097" cy="540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7761FFDD-D8FF-44D8-8D77-727BCC6CD0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718" y="1458000"/>
            <a:ext cx="259609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ECA48-7B55-4591-BEAA-EE2C3C1F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4819"/>
            <a:ext cx="10018713" cy="1080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10DF709-03C1-4748-BDEB-5F7FD22A5A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947" y="1458000"/>
            <a:ext cx="2596098" cy="540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7ECFF84-F865-45C5-B57A-DB88DA36F5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55" y="1458000"/>
            <a:ext cx="2596098" cy="540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7EA46AF-AA65-4900-A7AF-EC0DC2EC6B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51" y="1458000"/>
            <a:ext cx="259609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00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創新與差異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1" y="1765800"/>
            <a:ext cx="10018713" cy="408956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000000"/>
                </a:solidFill>
                <a:latin typeface="微軟正黑體"/>
                <a:ea typeface="微軟正黑體"/>
              </a:rPr>
              <a:t>　　本服務著重於自動規劃旅遊行程，並且將景點的環境納入選擇，避免雨天、空氣品質不佳的出遊。給予漫無目的遊走的你一個別出心裁的旅行饗宴。</a:t>
            </a:r>
            <a:endParaRPr lang="en-US" altLang="zh-TW" sz="28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TW" sz="28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TW" altLang="en-US" sz="2800" dirty="0">
                <a:solidFill>
                  <a:srgbClr val="000000"/>
                </a:solidFill>
                <a:latin typeface="微軟正黑體"/>
                <a:ea typeface="微軟正黑體"/>
              </a:rPr>
              <a:t>　　類似性質的應用軟體有</a:t>
            </a:r>
            <a:r>
              <a:rPr lang="en-US" altLang="zh-TW" sz="2800" dirty="0" err="1">
                <a:solidFill>
                  <a:srgbClr val="000000"/>
                </a:solidFill>
                <a:latin typeface="微軟正黑體"/>
                <a:ea typeface="微軟正黑體"/>
              </a:rPr>
              <a:t>GoogleMap</a:t>
            </a:r>
            <a:r>
              <a:rPr lang="zh-TW" altLang="en-US" sz="2800" dirty="0">
                <a:solidFill>
                  <a:srgbClr val="000000"/>
                </a:solidFill>
                <a:latin typeface="微軟正黑體"/>
                <a:ea typeface="微軟正黑體"/>
              </a:rPr>
              <a:t>以及</a:t>
            </a:r>
            <a:r>
              <a:rPr lang="en-US" altLang="zh-TW" sz="2800" dirty="0" err="1">
                <a:solidFill>
                  <a:srgbClr val="000000"/>
                </a:solidFill>
                <a:latin typeface="微軟正黑體"/>
                <a:ea typeface="微軟正黑體"/>
              </a:rPr>
              <a:t>Funliday</a:t>
            </a:r>
            <a:r>
              <a:rPr lang="zh-TW" altLang="en-US" sz="2800" dirty="0">
                <a:solidFill>
                  <a:srgbClr val="000000"/>
                </a:solidFill>
                <a:latin typeface="微軟正黑體"/>
                <a:ea typeface="微軟正黑體"/>
              </a:rPr>
              <a:t>，但兩者皆須要使用者自行安排景點，無法進行自動規劃。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08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4281</TotalTime>
  <Words>137</Words>
  <Application>Microsoft Office PowerPoint</Application>
  <PresentationFormat>寬螢幕</PresentationFormat>
  <Paragraphs>71</Paragraphs>
  <Slides>17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Corbel</vt:lpstr>
      <vt:lpstr>機器人</vt:lpstr>
      <vt:lpstr>漂流</vt:lpstr>
      <vt:lpstr>目錄</vt:lpstr>
      <vt:lpstr>動機說明</vt:lpstr>
      <vt:lpstr>動機說明</vt:lpstr>
      <vt:lpstr>服務介紹</vt:lpstr>
      <vt:lpstr>服務介紹-行程規劃</vt:lpstr>
      <vt:lpstr>服務介紹-地圖導覽</vt:lpstr>
      <vt:lpstr>服務介紹-資料</vt:lpstr>
      <vt:lpstr>創新與差異</vt:lpstr>
      <vt:lpstr>後端資源使用情況-Hadoop Hive</vt:lpstr>
      <vt:lpstr>後端資源使用情況-Hadoop WebUI</vt:lpstr>
      <vt:lpstr>後端資源使用情況-Datanode</vt:lpstr>
      <vt:lpstr>後端資源使用情況-HDFS</vt:lpstr>
      <vt:lpstr>後端資源使用情況-HiveServer2</vt:lpstr>
      <vt:lpstr>可用性展示</vt:lpstr>
      <vt:lpstr>永續性</vt:lpstr>
      <vt:lpstr>工作分配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自動旅遊行程規劃</dc:title>
  <dc:creator>Windows 使用者</dc:creator>
  <cp:lastModifiedBy>ASUS</cp:lastModifiedBy>
  <cp:revision>97</cp:revision>
  <dcterms:created xsi:type="dcterms:W3CDTF">2018-04-09T09:23:55Z</dcterms:created>
  <dcterms:modified xsi:type="dcterms:W3CDTF">2018-06-13T05:41:25Z</dcterms:modified>
</cp:coreProperties>
</file>