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8" r:id="rId4"/>
    <p:sldId id="257" r:id="rId5"/>
    <p:sldId id="270" r:id="rId6"/>
    <p:sldId id="271" r:id="rId7"/>
    <p:sldId id="265" r:id="rId8"/>
    <p:sldId id="266" r:id="rId9"/>
    <p:sldId id="272" r:id="rId10"/>
    <p:sldId id="26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53D4-350B-4113-B259-0C1EC2BB980E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06C-284B-4ECD-B47B-1F18839A26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13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7503" y="2643758"/>
            <a:ext cx="5883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	Surf.4U</a:t>
            </a:r>
            <a:endParaRPr lang="en-US" altLang="ko-KR" sz="44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Shape 76"/>
          <p:cNvSpPr txBox="1">
            <a:spLocks/>
          </p:cNvSpPr>
          <p:nvPr/>
        </p:nvSpPr>
        <p:spPr>
          <a:xfrm>
            <a:off x="107503" y="4628236"/>
            <a:ext cx="8601856" cy="5919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>
              <a:spcBef>
                <a:spcPts val="0"/>
              </a:spcBef>
            </a:pPr>
            <a:r>
              <a:rPr lang="zh-TW" sz="1400" dirty="0">
                <a:solidFill>
                  <a:schemeClr val="bg1"/>
                </a:solidFill>
              </a:rPr>
              <a:t>201</a:t>
            </a:r>
            <a:r>
              <a:rPr lang="en-US" altLang="zh-TW" sz="1400" dirty="0">
                <a:solidFill>
                  <a:schemeClr val="bg1"/>
                </a:solidFill>
              </a:rPr>
              <a:t>8</a:t>
            </a:r>
            <a:r>
              <a:rPr lang="zh-TW" sz="1400" dirty="0">
                <a:solidFill>
                  <a:schemeClr val="bg1"/>
                </a:solidFill>
              </a:rPr>
              <a:t>Open Data創新應用競賽</a:t>
            </a:r>
            <a:r>
              <a:rPr lang="en-US" altLang="zh-TW" sz="1400" dirty="0">
                <a:solidFill>
                  <a:schemeClr val="bg1"/>
                </a:solidFill>
              </a:rPr>
              <a:t>-</a:t>
            </a:r>
            <a:r>
              <a:rPr lang="zh-TW" altLang="en-US" sz="1400" dirty="0">
                <a:solidFill>
                  <a:schemeClr val="bg1"/>
                </a:solidFill>
              </a:rPr>
              <a:t>氣象開放資料應用</a:t>
            </a:r>
            <a:endParaRPr lang="zh-TW" sz="1400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43608" y="408391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組長</a:t>
            </a:r>
            <a:r>
              <a:rPr lang="en-US" altLang="zh-TW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吳漢陽</a:t>
            </a:r>
            <a:endParaRPr lang="en-US" altLang="zh-TW" sz="14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組員</a:t>
            </a:r>
            <a:r>
              <a:rPr lang="en-US" altLang="zh-TW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r>
              <a:rPr lang="zh-TW" altLang="en-US" sz="14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吳澤鑫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Outline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-308789" y="2006939"/>
            <a:ext cx="457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2.What-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創新性</a:t>
            </a:r>
          </a:p>
        </p:txBody>
      </p:sp>
      <p:sp>
        <p:nvSpPr>
          <p:cNvPr id="7" name="矩形 6"/>
          <p:cNvSpPr/>
          <p:nvPr/>
        </p:nvSpPr>
        <p:spPr>
          <a:xfrm>
            <a:off x="-108520" y="2881133"/>
            <a:ext cx="90730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3.How-</a:t>
            </a:r>
            <a:r>
              <a:rPr lang="en-US" altLang="zh-TW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Concept,System Architecture,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可行性</a:t>
            </a:r>
          </a:p>
        </p:txBody>
      </p:sp>
      <p:sp>
        <p:nvSpPr>
          <p:cNvPr id="8" name="矩形 7"/>
          <p:cNvSpPr/>
          <p:nvPr/>
        </p:nvSpPr>
        <p:spPr>
          <a:xfrm>
            <a:off x="-308789" y="3751291"/>
            <a:ext cx="44279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4.Result-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市場</a:t>
            </a:r>
          </a:p>
        </p:txBody>
      </p:sp>
      <p:sp>
        <p:nvSpPr>
          <p:cNvPr id="9" name="矩形 8"/>
          <p:cNvSpPr/>
          <p:nvPr/>
        </p:nvSpPr>
        <p:spPr>
          <a:xfrm>
            <a:off x="292442" y="1136781"/>
            <a:ext cx="76535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1.Why-</a:t>
            </a:r>
            <a:r>
              <a:rPr lang="en-US" altLang="zh-TW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Motivation, 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解決什麼問題</a:t>
            </a:r>
            <a:r>
              <a:rPr lang="en-US" altLang="zh-TW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</a:t>
            </a:r>
            <a:r>
              <a:rPr lang="zh-TW" altLang="en-US" sz="2800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關聯性</a:t>
            </a:r>
            <a:endParaRPr lang="zh-TW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451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085467"/>
            <a:ext cx="8496944" cy="460648"/>
          </a:xfrm>
        </p:spPr>
        <p:txBody>
          <a:bodyPr/>
          <a:lstStyle/>
          <a:p>
            <a:r>
              <a:rPr lang="zh-TW" altLang="en-US" sz="2800" b="1" dirty="0"/>
              <a:t>創作動機</a:t>
            </a:r>
            <a:endParaRPr lang="en-US" altLang="zh-TW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707654"/>
            <a:ext cx="8496944" cy="177160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衝浪在台灣相較其他運動似乎並不這麼盛行，且衝浪前最需要注意的是氣候的狀況，其中包括了潮汐時間、波浪方向及高度、晴天、氣溫、風速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等種種環境因素。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除此之外，同時包含以上資訊之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其實少之又少，又或者是以外國的居多，因此便突發奇想的想自己動手做一次，恰好此次比賽之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Open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包含了所有衝浪所需的資訊。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556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altLang="zh-TW" dirty="0"/>
              <a:t>Why-</a:t>
            </a:r>
            <a:r>
              <a:rPr lang="zh-TW" altLang="en-US" dirty="0"/>
              <a:t>動機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3096344" cy="2063579"/>
          </a:xfrm>
          <a:prstGeom prst="rect">
            <a:avLst/>
          </a:prstGeom>
        </p:spPr>
      </p:pic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" y="2787774"/>
            <a:ext cx="3132347" cy="2088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單箭頭接點 5"/>
          <p:cNvCxnSpPr/>
          <p:nvPr/>
        </p:nvCxnSpPr>
        <p:spPr>
          <a:xfrm>
            <a:off x="3563888" y="1491630"/>
            <a:ext cx="1152128" cy="576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707904" y="2931822"/>
            <a:ext cx="1065696" cy="792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277" y="627438"/>
            <a:ext cx="742950" cy="7143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764" y="3963534"/>
            <a:ext cx="561975" cy="561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1563638"/>
            <a:ext cx="3924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What-</a:t>
            </a:r>
            <a:r>
              <a:rPr lang="zh-TW" altLang="en-US" dirty="0"/>
              <a:t>創新性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Wave Recommendation</a:t>
            </a:r>
            <a:endParaRPr lang="zh-TW" altLang="en-US" sz="28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946648" y="1867074"/>
            <a:ext cx="5945832" cy="299573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將浪況分級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(1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至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5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顆星</a:t>
            </a:r>
            <a:r>
              <a:rPr lang="en-US" altLang="zh-TW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省略研究數據的時間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根據使用者的程度推薦給使用者適合的浪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56512"/>
            <a:ext cx="1912952" cy="25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9512" y="1569850"/>
            <a:ext cx="7571700" cy="3573600"/>
          </a:xfrm>
        </p:spPr>
        <p:txBody>
          <a:bodyPr/>
          <a:lstStyle/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今明</a:t>
            </a:r>
            <a:r>
              <a:rPr lang="en-US" altLang="zh-TW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36</a:t>
            </a: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小時天氣預報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台灣天氣概況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全台天氣小幫手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波浪分析圖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波浪預報圖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滿潮預報圖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  <a:p>
            <a:pPr lvl="1"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潮汐預報</a:t>
            </a:r>
            <a:endParaRPr lang="en-US" altLang="zh-TW" sz="200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/>
          </a:p>
        </p:txBody>
      </p:sp>
      <p:sp>
        <p:nvSpPr>
          <p:cNvPr id="6" name="Shape 111"/>
          <p:cNvSpPr txBox="1">
            <a:spLocks/>
          </p:cNvSpPr>
          <p:nvPr/>
        </p:nvSpPr>
        <p:spPr>
          <a:xfrm>
            <a:off x="0" y="-91440"/>
            <a:ext cx="7823220" cy="915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lvl1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sz="2000" b="0" i="0" u="none" strike="noStrike" kern="1200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indent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zh-TW" altLang="en-US" sz="36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How</a:t>
            </a:r>
            <a:endParaRPr lang="zh-TW" sz="36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95536" y="987574"/>
            <a:ext cx="8496944" cy="58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>
              <a:spcBef>
                <a:spcPct val="20000"/>
              </a:spcBef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使用資料</a:t>
            </a:r>
          </a:p>
        </p:txBody>
      </p:sp>
    </p:spTree>
    <p:extLst>
      <p:ext uri="{BB962C8B-B14F-4D97-AF65-F5344CB8AC3E}">
        <p14:creationId xmlns:p14="http://schemas.microsoft.com/office/powerpoint/2010/main" val="112998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0" y="-116975"/>
            <a:ext cx="7823220" cy="915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36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System Architecture</a:t>
            </a:r>
            <a:endParaRPr lang="zh-TW" sz="36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7</a:t>
            </a:fld>
            <a:endParaRPr lang="zh-TW"/>
          </a:p>
        </p:txBody>
      </p:sp>
      <p:pic>
        <p:nvPicPr>
          <p:cNvPr id="108" name="Shape 108" descr="backdro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792" y="308119"/>
            <a:ext cx="364679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867067" y="1146198"/>
            <a:ext cx="2119225" cy="1364895"/>
          </a:xfrm>
          <a:prstGeom prst="wedgeRectCallout">
            <a:avLst>
              <a:gd name="adj1" fmla="val 72410"/>
              <a:gd name="adj2" fmla="val 321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dirty="0">
                <a:solidFill>
                  <a:srgbClr val="434343"/>
                </a:solidFill>
              </a:rPr>
              <a:t>輸入個人</a:t>
            </a:r>
            <a:r>
              <a:rPr lang="zh-TW" altLang="en-US" sz="1800" dirty="0">
                <a:solidFill>
                  <a:srgbClr val="434343"/>
                </a:solidFill>
              </a:rPr>
              <a:t>資料</a:t>
            </a:r>
            <a:r>
              <a:rPr lang="en-US" altLang="zh-TW" sz="1800" dirty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434343"/>
                </a:solidFill>
              </a:rPr>
              <a:t>1.</a:t>
            </a:r>
            <a:r>
              <a:rPr lang="zh-TW" altLang="en-US" sz="1800" dirty="0">
                <a:solidFill>
                  <a:srgbClr val="434343"/>
                </a:solidFill>
              </a:rPr>
              <a:t>衝浪年齡</a:t>
            </a:r>
            <a:endParaRPr lang="en-US" altLang="zh-TW" sz="1800" dirty="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434343"/>
                </a:solidFill>
              </a:rPr>
              <a:t>2.</a:t>
            </a:r>
            <a:r>
              <a:rPr lang="zh-TW" altLang="en-US" sz="1800" dirty="0">
                <a:solidFill>
                  <a:srgbClr val="434343"/>
                </a:solidFill>
              </a:rPr>
              <a:t>程度</a:t>
            </a:r>
            <a:endParaRPr lang="zh-TW" sz="1800" dirty="0">
              <a:solidFill>
                <a:srgbClr val="434343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6115768" y="3363837"/>
            <a:ext cx="1817778" cy="1360681"/>
          </a:xfrm>
          <a:prstGeom prst="wedgeRectCallout">
            <a:avLst>
              <a:gd name="adj1" fmla="val -81748"/>
              <a:gd name="adj2" fmla="val -3154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1800" dirty="0">
                <a:solidFill>
                  <a:srgbClr val="434343"/>
                </a:solidFill>
              </a:rPr>
              <a:t>用戶回饋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dirty="0">
                <a:solidFill>
                  <a:srgbClr val="434343"/>
                </a:solidFill>
              </a:rPr>
              <a:t>希</a:t>
            </a:r>
            <a:r>
              <a:rPr lang="zh-TW" sz="1800" dirty="0">
                <a:solidFill>
                  <a:srgbClr val="434343"/>
                </a:solidFill>
              </a:rPr>
              <a:t>望能新增.改進</a:t>
            </a:r>
          </a:p>
        </p:txBody>
      </p:sp>
      <p:sp>
        <p:nvSpPr>
          <p:cNvPr id="113" name="Shape 113"/>
          <p:cNvSpPr/>
          <p:nvPr/>
        </p:nvSpPr>
        <p:spPr>
          <a:xfrm>
            <a:off x="867067" y="2969494"/>
            <a:ext cx="2119226" cy="1654425"/>
          </a:xfrm>
          <a:prstGeom prst="wedgeRectCallout">
            <a:avLst>
              <a:gd name="adj1" fmla="val 74548"/>
              <a:gd name="adj2" fmla="val 63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altLang="en-US" sz="1800" dirty="0">
                <a:solidFill>
                  <a:srgbClr val="434343"/>
                </a:solidFill>
              </a:rPr>
              <a:t>評價系統</a:t>
            </a:r>
            <a:r>
              <a:rPr lang="en-US" altLang="zh-TW" sz="1800" dirty="0">
                <a:solidFill>
                  <a:srgbClr val="434343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altLang="en-US" sz="1800" dirty="0">
                <a:solidFill>
                  <a:srgbClr val="434343"/>
                </a:solidFill>
              </a:rPr>
              <a:t>使用者回傳當天的浪況與此</a:t>
            </a:r>
            <a:r>
              <a:rPr lang="en-US" altLang="zh-TW" sz="1800" dirty="0">
                <a:solidFill>
                  <a:srgbClr val="434343"/>
                </a:solidFill>
              </a:rPr>
              <a:t>APP</a:t>
            </a:r>
            <a:r>
              <a:rPr lang="zh-TW" altLang="en-US" sz="1800" dirty="0">
                <a:solidFill>
                  <a:srgbClr val="434343"/>
                </a:solidFill>
              </a:rPr>
              <a:t>推薦的做比較</a:t>
            </a:r>
            <a:endParaRPr lang="zh-TW" sz="1800" dirty="0">
              <a:solidFill>
                <a:srgbClr val="434343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962261" y="1146199"/>
            <a:ext cx="2301027" cy="1490539"/>
          </a:xfrm>
          <a:prstGeom prst="wedgeRectCallout">
            <a:avLst>
              <a:gd name="adj1" fmla="val -71730"/>
              <a:gd name="adj2" fmla="val 3911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sz="1800" dirty="0">
                <a:solidFill>
                  <a:srgbClr val="434343"/>
                </a:solidFill>
              </a:rPr>
              <a:t>資訊分享</a:t>
            </a:r>
            <a:r>
              <a:rPr lang="en-US" altLang="zh-TW" sz="1800" dirty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dirty="0">
                <a:solidFill>
                  <a:srgbClr val="434343"/>
                </a:solidFill>
              </a:rPr>
              <a:t>浪況</a:t>
            </a:r>
            <a:r>
              <a:rPr lang="en-US" altLang="zh-TW" sz="1800" dirty="0">
                <a:solidFill>
                  <a:srgbClr val="434343"/>
                </a:solidFill>
              </a:rPr>
              <a:t>, </a:t>
            </a:r>
            <a:r>
              <a:rPr lang="zh-TW" altLang="en-US" sz="1800" dirty="0">
                <a:solidFill>
                  <a:srgbClr val="434343"/>
                </a:solidFill>
              </a:rPr>
              <a:t>風速</a:t>
            </a:r>
            <a:r>
              <a:rPr lang="en-US" altLang="zh-TW" sz="1800" dirty="0">
                <a:solidFill>
                  <a:srgbClr val="434343"/>
                </a:solidFill>
              </a:rPr>
              <a:t>, </a:t>
            </a:r>
            <a:r>
              <a:rPr lang="zh-TW" altLang="en-US" sz="1800" dirty="0">
                <a:solidFill>
                  <a:srgbClr val="434343"/>
                </a:solidFill>
              </a:rPr>
              <a:t>潮汐時間</a:t>
            </a:r>
            <a:endParaRPr lang="en-US" altLang="zh-TW" sz="1800" dirty="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-US" altLang="zh-TW" sz="1800" dirty="0">
              <a:solidFill>
                <a:srgbClr val="434343"/>
              </a:solidFill>
            </a:endParaRPr>
          </a:p>
          <a:p>
            <a:pPr lvl="0"/>
            <a:r>
              <a:rPr lang="zh-TW" altLang="en-US" sz="1800" dirty="0">
                <a:solidFill>
                  <a:srgbClr val="434343"/>
                </a:solidFill>
              </a:rPr>
              <a:t>推薦系統</a:t>
            </a:r>
            <a:r>
              <a:rPr lang="en-US" altLang="zh-TW" sz="1800" dirty="0">
                <a:solidFill>
                  <a:srgbClr val="434343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zh-TW" altLang="en-US" sz="1800" dirty="0">
                <a:solidFill>
                  <a:srgbClr val="434343"/>
                </a:solidFill>
              </a:rPr>
              <a:t>推薦使用者適合的浪</a:t>
            </a:r>
            <a:endParaRPr lang="en-US" altLang="zh-TW" sz="1800" dirty="0">
              <a:solidFill>
                <a:srgbClr val="434343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682" y="1223685"/>
            <a:ext cx="2244696" cy="32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2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381"/>
            <a:ext cx="2280349" cy="4659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8" y="189381"/>
            <a:ext cx="2262686" cy="46599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5" y="189381"/>
            <a:ext cx="2273789" cy="465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-252536" y="1696673"/>
            <a:ext cx="8187221" cy="13876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衝浪愛好者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旅客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旅遊業者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  <a:sym typeface="Source Sans Pro"/>
              </a:rPr>
              <a:t>釣客</a:t>
            </a: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>
              <a:buSzPct val="100000"/>
              <a:buFont typeface="Wingdings" panose="05000000000000000000" pitchFamily="2" charset="2"/>
              <a:buChar char="l"/>
            </a:pPr>
            <a:endParaRPr lang="en-US" altLang="zh-TW" sz="2000" dirty="0">
              <a:latin typeface="新細明體" panose="02020500000000000000" pitchFamily="18" charset="-120"/>
              <a:ea typeface="新細明體" panose="02020500000000000000" pitchFamily="18" charset="-120"/>
              <a:sym typeface="Source Sans Pro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262365" y="958149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sz="30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1524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sz="24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sz="1800" b="0" i="0" u="none" strike="noStrike" kern="1200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>
              <a:spcBef>
                <a:spcPct val="20000"/>
              </a:spcBef>
              <a:buNone/>
            </a:pPr>
            <a:r>
              <a:rPr lang="zh-TW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itchFamily="34" charset="0"/>
              </a:rPr>
              <a:t>市場</a:t>
            </a:r>
            <a:endParaRPr lang="en-US" altLang="zh-TW" sz="2800" b="1" dirty="0">
              <a:solidFill>
                <a:schemeClr val="tx1">
                  <a:lumMod val="75000"/>
                  <a:lumOff val="2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7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274</Words>
  <Application>Microsoft Office PowerPoint</Application>
  <PresentationFormat>如螢幕大小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맑은 고딕</vt:lpstr>
      <vt:lpstr>Roboto Slab</vt:lpstr>
      <vt:lpstr>Source Sans Pro</vt:lpstr>
      <vt:lpstr>新細明體</vt:lpstr>
      <vt:lpstr>標楷體</vt:lpstr>
      <vt:lpstr>Arial</vt:lpstr>
      <vt:lpstr>Calibri</vt:lpstr>
      <vt:lpstr>Wingdings</vt:lpstr>
      <vt:lpstr>Office Theme</vt:lpstr>
      <vt:lpstr>Custom Design</vt:lpstr>
      <vt:lpstr>PowerPoint 簡報</vt:lpstr>
      <vt:lpstr> Outline</vt:lpstr>
      <vt:lpstr> Why-動機</vt:lpstr>
      <vt:lpstr>PowerPoint 簡報</vt:lpstr>
      <vt:lpstr> What-創新性</vt:lpstr>
      <vt:lpstr>PowerPoint 簡報</vt:lpstr>
      <vt:lpstr> System Architecture</vt:lpstr>
      <vt:lpstr>PowerPoint 簡報</vt:lpstr>
      <vt:lpstr> Result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Ian</cp:lastModifiedBy>
  <cp:revision>53</cp:revision>
  <dcterms:created xsi:type="dcterms:W3CDTF">2014-04-01T16:27:38Z</dcterms:created>
  <dcterms:modified xsi:type="dcterms:W3CDTF">2018-05-31T04:44:28Z</dcterms:modified>
</cp:coreProperties>
</file>