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3ec1a6c61_2_0: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3ec1a6c61_2_0: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3ec1a6c61_2_8: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43ec1a6c61_2_8: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
          <p:cNvSpPr txBox="1"/>
          <p:nvPr>
            <p:ph idx="1" type="body"/>
          </p:nvPr>
        </p:nvSpPr>
        <p:spPr>
          <a:xfrm>
            <a:off x="457200" y="1600200"/>
            <a:ext cx="8229600" cy="4525962"/>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12"/>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lstStyle>
            <a:lvl1pPr lvl="0" marR="0" rtl="0" algn="ctr">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732337" y="2171700"/>
            <a:ext cx="5851525" cy="20574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rot="5400000">
            <a:off x="541338" y="190501"/>
            <a:ext cx="5851525" cy="6019800"/>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rot="5400000">
            <a:off x="2309019" y="-251619"/>
            <a:ext cx="4525962" cy="8229600"/>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 name="Shape 29"/>
        <p:cNvGrpSpPr/>
        <p:nvPr/>
      </p:nvGrpSpPr>
      <p:grpSpPr>
        <a:xfrm>
          <a:off x="0" y="0"/>
          <a:ext cx="0" cy="0"/>
          <a:chOff x="0" y="0"/>
          <a:chExt cx="0" cy="0"/>
        </a:xfrm>
      </p:grpSpPr>
      <p:sp>
        <p:nvSpPr>
          <p:cNvPr id="30" name="Google Shape;30;p5"/>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p:nvPr>
            <p:ph idx="2" type="pic"/>
          </p:nvPr>
        </p:nvSpPr>
        <p:spPr>
          <a:xfrm>
            <a:off x="1792288" y="612775"/>
            <a:ext cx="5486400" cy="4114800"/>
          </a:xfrm>
          <a:prstGeom prst="rect">
            <a:avLst/>
          </a:prstGeom>
          <a:noFill/>
          <a:ln>
            <a:noFill/>
          </a:ln>
        </p:spPr>
        <p:txBody>
          <a:bodyPr anchorCtr="0" anchor="t" bIns="45675" lIns="91375" spcFirstLastPara="1" rIns="91375" wrap="square" tIns="45675"/>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Google Shape;32;p5"/>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lstStyle>
            <a:lvl1pPr lv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Google Shape;49;p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Google Shape;54;p9"/>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9"/>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9"/>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Google Shape;57;p9"/>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675" lIns="91375" spcFirstLastPara="1" rIns="91375" wrap="square" tIns="45675"/>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675" lIns="91375" spcFirstLastPara="1" rIns="91375" wrap="square" tIns="4567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Google Shape;86;p13"/>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87" name="Google Shape;87;p13"/>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Joshua Silverman</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Hansol Kim</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Kuan-Ying Wang</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Chewei Wu</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Jihwan Seo - Product Owner</a:t>
            </a:r>
            <a:endParaRPr sz="2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Yu-shuo Li - Scrum Master</a:t>
            </a:r>
            <a:endParaRPr/>
          </a:p>
          <a:p>
            <a:pPr indent="0" lvl="0" marL="0" marR="0" rtl="0" algn="ct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Company or organization logo </a:t>
            </a:r>
            <a:r>
              <a:rPr b="0" i="0" lang="en-US" sz="2000" u="none" cap="none" strike="noStrike">
                <a:solidFill>
                  <a:srgbClr val="000000"/>
                </a:solidFill>
                <a:latin typeface="Times New Roman"/>
                <a:ea typeface="Times New Roman"/>
                <a:cs typeface="Times New Roman"/>
                <a:sym typeface="Times New Roman"/>
              </a:rPr>
              <a:t>(if applicable)</a:t>
            </a:r>
            <a:endParaRPr/>
          </a:p>
        </p:txBody>
      </p:sp>
      <p:sp>
        <p:nvSpPr>
          <p:cNvPr id="88" name="Google Shape;88;p13"/>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PoliTrack</a:t>
            </a:r>
            <a:br>
              <a:rPr b="0" i="0" lang="en-US" sz="4000" u="none" cap="none" strike="noStrike">
                <a:solidFill>
                  <a:schemeClr val="dk1"/>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10/09/18</a:t>
            </a:r>
            <a:endParaRPr/>
          </a:p>
        </p:txBody>
      </p:sp>
      <p:sp>
        <p:nvSpPr>
          <p:cNvPr id="89" name="Google Shape;89;p13"/>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Google Shape;96;p14"/>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a:solidFill>
                  <a:srgbClr val="17375E"/>
                </a:solidFill>
                <a:latin typeface="Times New Roman"/>
                <a:ea typeface="Times New Roman"/>
                <a:cs typeface="Times New Roman"/>
                <a:sym typeface="Times New Roman"/>
              </a:rPr>
              <a:t>Project Release Plan</a:t>
            </a:r>
            <a:endParaRPr/>
          </a:p>
        </p:txBody>
      </p:sp>
      <p:sp>
        <p:nvSpPr>
          <p:cNvPr id="97" name="Google Shape;97;p14"/>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r>
              <a:rPr b="0" i="0" lang="en-US" sz="4400" u="none" cap="none" strike="noStrike">
                <a:solidFill>
                  <a:schemeClr val="dk1"/>
                </a:solidFill>
                <a:latin typeface="Times New Roman"/>
                <a:ea typeface="Times New Roman"/>
                <a:cs typeface="Times New Roman"/>
                <a:sym typeface="Times New Roman"/>
              </a:rPr>
              <a:t> </a:t>
            </a:r>
            <a:endParaRPr/>
          </a:p>
        </p:txBody>
      </p:sp>
      <p:sp>
        <p:nvSpPr>
          <p:cNvPr id="98" name="Google Shape;98;p14"/>
          <p:cNvSpPr txBox="1"/>
          <p:nvPr>
            <p:ph idx="1" type="body"/>
          </p:nvPr>
        </p:nvSpPr>
        <p:spPr>
          <a:xfrm>
            <a:off x="457200" y="2057400"/>
            <a:ext cx="8229600" cy="3840300"/>
          </a:xfrm>
          <a:prstGeom prst="rect">
            <a:avLst/>
          </a:prstGeom>
          <a:noFill/>
          <a:ln>
            <a:noFill/>
          </a:ln>
        </p:spPr>
        <p:txBody>
          <a:bodyPr anchorCtr="0" anchor="t" bIns="45675" lIns="91375" spcFirstLastPara="1" rIns="91375" wrap="square" tIns="45675">
            <a:noAutofit/>
          </a:bodyPr>
          <a:lstStyle/>
          <a:p>
            <a:pPr indent="-265112" lvl="0" marL="34131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Brief outline of problem/opportunity</a:t>
            </a:r>
            <a:endParaRPr b="0" i="0" sz="2000" u="none" cap="none" strike="noStrike">
              <a:solidFill>
                <a:schemeClr val="dk1"/>
              </a:solidFill>
              <a:latin typeface="Times New Roman"/>
              <a:ea typeface="Times New Roman"/>
              <a:cs typeface="Times New Roman"/>
              <a:sym typeface="Times New Roman"/>
            </a:endParaRPr>
          </a:p>
          <a:p>
            <a:pPr indent="0" lvl="0" marL="341312" marR="0" rtl="0" algn="l">
              <a:lnSpc>
                <a:spcPct val="100000"/>
              </a:lnSpc>
              <a:spcBef>
                <a:spcPts val="0"/>
              </a:spcBef>
              <a:spcAft>
                <a:spcPts val="0"/>
              </a:spcAft>
              <a:buNone/>
            </a:pPr>
            <a:r>
              <a:rPr lang="en-US" sz="2000">
                <a:latin typeface="Times New Roman"/>
                <a:ea typeface="Times New Roman"/>
                <a:cs typeface="Times New Roman"/>
                <a:sym typeface="Times New Roman"/>
              </a:rPr>
              <a:t>To create an app that notifies the user of police presence within a given radius. Different from waze because the main focus of this app is to be a background app that can be used while driving safely.</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High Level Goals:</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Android App that shows where the police are given radius based on user preference.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use various gestures to report police without taking attention off the road.</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Sightings of police will be validated through a tier system.</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Notify users of police within your radius. (voice notification if we have time to implement)</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Google Shape;104;p15"/>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05" name="Google Shape;105;p1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06" name="Google Shape;106;p15"/>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High Level Goals:</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Users can report police using the notification button on the app. </a:t>
            </a:r>
            <a:r>
              <a:rPr b="1" lang="en-US" sz="2000">
                <a:latin typeface="Times New Roman"/>
                <a:ea typeface="Times New Roman"/>
                <a:cs typeface="Times New Roman"/>
                <a:sym typeface="Times New Roman"/>
              </a:rPr>
              <a:t>(Sprint 1)</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receive a notification within their preferred radius.</a:t>
            </a:r>
            <a:r>
              <a:rPr b="1" lang="en-US" sz="2000">
                <a:latin typeface="Times New Roman"/>
                <a:ea typeface="Times New Roman"/>
                <a:cs typeface="Times New Roman"/>
                <a:sym typeface="Times New Roman"/>
              </a:rPr>
              <a:t>(Sprint 2)</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use various gestures to report police without taking attention off the road. (app active in the background) </a:t>
            </a:r>
            <a:r>
              <a:rPr b="1" lang="en-US" sz="2000">
                <a:latin typeface="Times New Roman"/>
                <a:ea typeface="Times New Roman"/>
                <a:cs typeface="Times New Roman"/>
                <a:sym typeface="Times New Roman"/>
              </a:rPr>
              <a:t>(Sprint 3)</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Sightings of police will be validated through a tier system.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Notify users of police within your radius. (voice notification)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b="1" i="0" lang="en-US" sz="2000" u="none" cap="none" strike="noStrike">
                <a:solidFill>
                  <a:schemeClr val="dk1"/>
                </a:solidFill>
                <a:latin typeface="Times New Roman"/>
                <a:ea typeface="Times New Roman"/>
                <a:cs typeface="Times New Roman"/>
                <a:sym typeface="Times New Roman"/>
              </a:rPr>
              <a:t>Sprint 1/</a:t>
            </a:r>
            <a:r>
              <a:rPr b="1" lang="en-US" sz="2000">
                <a:latin typeface="Times New Roman"/>
                <a:ea typeface="Times New Roman"/>
                <a:cs typeface="Times New Roman"/>
                <a:sym typeface="Times New Roman"/>
              </a:rPr>
              <a:t>2</a:t>
            </a:r>
            <a:r>
              <a:rPr b="1" i="0" lang="en-US" sz="2000" u="none" cap="none" strike="noStrike">
                <a:solidFill>
                  <a:schemeClr val="dk1"/>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lang="en-US" sz="2000">
                <a:latin typeface="Times New Roman"/>
                <a:ea typeface="Times New Roman"/>
                <a:cs typeface="Times New Roman"/>
                <a:sym typeface="Times New Roman"/>
              </a:rPr>
              <a:t>Users are able to tap the notify button and have </a:t>
            </a:r>
            <a:r>
              <a:rPr lang="en-US" sz="2000">
                <a:latin typeface="Times New Roman"/>
                <a:ea typeface="Times New Roman"/>
                <a:cs typeface="Times New Roman"/>
                <a:sym typeface="Times New Roman"/>
              </a:rPr>
              <a:t>others users be notified if they are within their prefered radius.</a:t>
            </a:r>
            <a:endParaRPr b="0" i="0" sz="2000" u="none">
              <a:solidFill>
                <a:schemeClr val="dk1"/>
              </a:solidFill>
              <a:latin typeface="Times New Roman"/>
              <a:ea typeface="Times New Roman"/>
              <a:cs typeface="Times New Roman"/>
              <a:sym typeface="Times New Roman"/>
            </a:endParaRPr>
          </a:p>
        </p:txBody>
      </p:sp>
      <p:sp>
        <p:nvSpPr>
          <p:cNvPr id="107" name="Google Shape;107;p1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Google Shape;113;p16"/>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14" name="Google Shape;114;p1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15" name="Google Shape;115;p16"/>
          <p:cNvSpPr txBox="1"/>
          <p:nvPr>
            <p:ph idx="1" type="body"/>
          </p:nvPr>
        </p:nvSpPr>
        <p:spPr>
          <a:xfrm>
            <a:off x="457200" y="1600200"/>
            <a:ext cx="8229600" cy="3992700"/>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Clr>
                <a:srgbClr val="000000"/>
              </a:buClr>
              <a:buSzPts val="1100"/>
              <a:buFont typeface="Arial"/>
              <a:buNone/>
            </a:pPr>
            <a:r>
              <a:rPr b="1" lang="en-US" sz="2000">
                <a:latin typeface="Times New Roman"/>
                <a:ea typeface="Times New Roman"/>
                <a:cs typeface="Times New Roman"/>
                <a:sym typeface="Times New Roman"/>
              </a:rPr>
              <a:t>High Level Goals:</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Users can report police using the notification button on the app. </a:t>
            </a:r>
            <a:r>
              <a:rPr b="1" lang="en-US" sz="2000">
                <a:latin typeface="Times New Roman"/>
                <a:ea typeface="Times New Roman"/>
                <a:cs typeface="Times New Roman"/>
                <a:sym typeface="Times New Roman"/>
              </a:rPr>
              <a:t>(Sprint 1)</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receive a notification within their preferred radius.</a:t>
            </a:r>
            <a:r>
              <a:rPr b="1" lang="en-US" sz="2000">
                <a:latin typeface="Times New Roman"/>
                <a:ea typeface="Times New Roman"/>
                <a:cs typeface="Times New Roman"/>
                <a:sym typeface="Times New Roman"/>
              </a:rPr>
              <a:t>(Sprint 2)</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use various gestures to report police without taking attention off the road. (app active in the background) </a:t>
            </a:r>
            <a:r>
              <a:rPr b="1" lang="en-US" sz="2000">
                <a:latin typeface="Times New Roman"/>
                <a:ea typeface="Times New Roman"/>
                <a:cs typeface="Times New Roman"/>
                <a:sym typeface="Times New Roman"/>
              </a:rPr>
              <a:t>(Sprint 3)</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Sightings of police will be validated through a tier system.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Notify users of police within your radius. (voice notification)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b="1" lang="en-US" sz="2000">
                <a:latin typeface="Times New Roman"/>
                <a:ea typeface="Times New Roman"/>
                <a:cs typeface="Times New Roman"/>
                <a:sym typeface="Times New Roman"/>
              </a:rPr>
              <a:t>Sprint 3:</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Users are</a:t>
            </a:r>
            <a:r>
              <a:rPr lang="en-US" sz="2000">
                <a:latin typeface="Times New Roman"/>
                <a:ea typeface="Times New Roman"/>
                <a:cs typeface="Times New Roman"/>
                <a:sym typeface="Times New Roman"/>
              </a:rPr>
              <a:t> able to notify the app with various gestures such as knocking on the phone and shaking the phone to notify the app. The various gestures are implemented to keep user’s eyes on the road.</a:t>
            </a:r>
            <a:endParaRPr b="0" i="0" sz="2800" u="none">
              <a:solidFill>
                <a:schemeClr val="dk1"/>
              </a:solidFill>
              <a:latin typeface="Times New Roman"/>
              <a:ea typeface="Times New Roman"/>
              <a:cs typeface="Times New Roman"/>
              <a:sym typeface="Times New Roman"/>
            </a:endParaRPr>
          </a:p>
        </p:txBody>
      </p:sp>
      <p:sp>
        <p:nvSpPr>
          <p:cNvPr id="116" name="Google Shape;116;p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Google Shape;122;p17"/>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User Stories</a:t>
            </a:r>
            <a:endParaRPr/>
          </a:p>
        </p:txBody>
      </p:sp>
      <p:sp>
        <p:nvSpPr>
          <p:cNvPr id="123" name="Google Shape;123;p1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24" name="Google Shape;124;p17"/>
          <p:cNvSpPr txBox="1"/>
          <p:nvPr>
            <p:ph idx="1" type="body"/>
          </p:nvPr>
        </p:nvSpPr>
        <p:spPr>
          <a:xfrm>
            <a:off x="457200" y="1676400"/>
            <a:ext cx="8229600" cy="3992700"/>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Clr>
                <a:srgbClr val="000000"/>
              </a:buClr>
              <a:buSzPts val="1100"/>
              <a:buFont typeface="Arial"/>
              <a:buNone/>
            </a:pPr>
            <a:r>
              <a:rPr b="1" lang="en-US" sz="2000">
                <a:latin typeface="Times New Roman"/>
                <a:ea typeface="Times New Roman"/>
                <a:cs typeface="Times New Roman"/>
                <a:sym typeface="Times New Roman"/>
              </a:rPr>
              <a:t>High Level Goals:</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Users can report police using the notification button on the app. </a:t>
            </a:r>
            <a:r>
              <a:rPr b="1" lang="en-US" sz="2000">
                <a:latin typeface="Times New Roman"/>
                <a:ea typeface="Times New Roman"/>
                <a:cs typeface="Times New Roman"/>
                <a:sym typeface="Times New Roman"/>
              </a:rPr>
              <a:t>(Sprint 1)</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receive a notification within their preferred radius.</a:t>
            </a:r>
            <a:r>
              <a:rPr b="1" lang="en-US" sz="2000">
                <a:latin typeface="Times New Roman"/>
                <a:ea typeface="Times New Roman"/>
                <a:cs typeface="Times New Roman"/>
                <a:sym typeface="Times New Roman"/>
              </a:rPr>
              <a:t>(Sprint 2)</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User can use various gestures to report police without taking attention off the road. (app active in the background) </a:t>
            </a:r>
            <a:r>
              <a:rPr b="1" lang="en-US" sz="2000">
                <a:latin typeface="Times New Roman"/>
                <a:ea typeface="Times New Roman"/>
                <a:cs typeface="Times New Roman"/>
                <a:sym typeface="Times New Roman"/>
              </a:rPr>
              <a:t>(Sprint 3)</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Sightings of police will be validated through a tier system.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Notify users of police within your radius. (voice notification) </a:t>
            </a: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b="1" lang="en-US" sz="2000">
                <a:latin typeface="Times New Roman"/>
                <a:ea typeface="Times New Roman"/>
                <a:cs typeface="Times New Roman"/>
                <a:sym typeface="Times New Roman"/>
              </a:rPr>
              <a:t>Sprint 4:</a:t>
            </a:r>
            <a:endParaRPr b="1"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Users are able to notify police using voice commands such as “Notify PoliTrack”. The notification we mentioned in sprint 1 will also tell the user where the police are along with the text </a:t>
            </a:r>
            <a:r>
              <a:rPr lang="en-US" sz="2000">
                <a:latin typeface="Times New Roman"/>
                <a:ea typeface="Times New Roman"/>
                <a:cs typeface="Times New Roman"/>
                <a:sym typeface="Times New Roman"/>
              </a:rPr>
              <a:t>notification.</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125" name="Google Shape;125;p1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1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Google Shape;131;p18"/>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a:solidFill>
                  <a:srgbClr val="17375E"/>
                </a:solidFill>
                <a:latin typeface="Times New Roman"/>
                <a:ea typeface="Times New Roman"/>
                <a:cs typeface="Times New Roman"/>
                <a:sym typeface="Times New Roman"/>
              </a:rPr>
              <a:t>Project Release Plan – Architecture</a:t>
            </a:r>
            <a:endParaRPr/>
          </a:p>
        </p:txBody>
      </p:sp>
      <p:sp>
        <p:nvSpPr>
          <p:cNvPr id="132" name="Google Shape;132;p1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33" name="Google Shape;133;p18"/>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Overall structure/look of the app will </a:t>
            </a:r>
            <a:r>
              <a:rPr lang="en-US">
                <a:latin typeface="Times New Roman"/>
                <a:ea typeface="Times New Roman"/>
                <a:cs typeface="Times New Roman"/>
                <a:sym typeface="Times New Roman"/>
              </a:rPr>
              <a:t>be google maps because we will be using the google maps api to pin locations. On the sides of the screen you will be able to set your notification radius and also notify police.</a:t>
            </a:r>
            <a:endParaRPr b="0" i="0" sz="2000" u="none">
              <a:solidFill>
                <a:schemeClr val="dk1"/>
              </a:solidFill>
              <a:latin typeface="Times New Roman"/>
              <a:ea typeface="Times New Roman"/>
              <a:cs typeface="Times New Roman"/>
              <a:sym typeface="Times New Roman"/>
            </a:endParaRPr>
          </a:p>
        </p:txBody>
      </p:sp>
      <p:sp>
        <p:nvSpPr>
          <p:cNvPr id="134" name="Google Shape;134;p1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0" name="Google Shape;140;p19"/>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Challenges/Risks </a:t>
            </a:r>
            <a:endParaRPr/>
          </a:p>
        </p:txBody>
      </p:sp>
      <p:sp>
        <p:nvSpPr>
          <p:cNvPr id="141" name="Google Shape;141;p1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42" name="Google Shape;142;p19"/>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1</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rPr lang="en-US" sz="2000">
                <a:latin typeface="Times New Roman"/>
                <a:ea typeface="Times New Roman"/>
                <a:cs typeface="Times New Roman"/>
                <a:sym typeface="Times New Roman"/>
              </a:rPr>
              <a:t>Might not be able to actually see where the police are on the map because there may be limitations to the google api. (ex. waze, you can see where all the police indicators are on the map).</a:t>
            </a:r>
            <a:endParaRPr sz="20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Challenge/Risk 2</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sz="2000">
                <a:latin typeface="Times New Roman"/>
                <a:ea typeface="Times New Roman"/>
                <a:cs typeface="Times New Roman"/>
                <a:sym typeface="Times New Roman"/>
              </a:rPr>
              <a:t>Having a voice notification along with a text notification may be difficult. There is an app called Notification Reader that reads your notification. Replicating this may be a challenge and we may have to settle for a bell sound.</a:t>
            </a:r>
            <a:endParaRPr b="0" i="0" sz="2800" u="none">
              <a:solidFill>
                <a:schemeClr val="dk1"/>
              </a:solidFill>
              <a:latin typeface="Times New Roman"/>
              <a:ea typeface="Times New Roman"/>
              <a:cs typeface="Times New Roman"/>
              <a:sym typeface="Times New Roman"/>
            </a:endParaRPr>
          </a:p>
        </p:txBody>
      </p:sp>
      <p:sp>
        <p:nvSpPr>
          <p:cNvPr id="143" name="Google Shape;143;p1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9" name="Google Shape;149;p20"/>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a:solidFill>
                  <a:srgbClr val="17375E"/>
                </a:solidFill>
                <a:latin typeface="Times New Roman"/>
                <a:ea typeface="Times New Roman"/>
                <a:cs typeface="Times New Roman"/>
                <a:sym typeface="Times New Roman"/>
              </a:rPr>
              <a:t>Project Release Plan – Technologies </a:t>
            </a:r>
            <a:endParaRPr/>
          </a:p>
        </p:txBody>
      </p:sp>
      <p:sp>
        <p:nvSpPr>
          <p:cNvPr id="150" name="Google Shape;150;p2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PoliTrack</a:t>
            </a:r>
            <a:endParaRPr/>
          </a:p>
        </p:txBody>
      </p:sp>
      <p:sp>
        <p:nvSpPr>
          <p:cNvPr id="151" name="Google Shape;151;p20"/>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1 </a:t>
            </a:r>
            <a:r>
              <a:rPr lang="en-US" sz="2000">
                <a:latin typeface="Times New Roman"/>
                <a:ea typeface="Times New Roman"/>
                <a:cs typeface="Times New Roman"/>
                <a:sym typeface="Times New Roman"/>
              </a:rPr>
              <a:t>Java, Google Map API</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2 </a:t>
            </a:r>
            <a:r>
              <a:rPr lang="en-US" sz="2000">
                <a:latin typeface="Times New Roman"/>
                <a:ea typeface="Times New Roman"/>
                <a:cs typeface="Times New Roman"/>
                <a:sym typeface="Times New Roman"/>
              </a:rPr>
              <a:t>Firebase</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Technology 3</a:t>
            </a:r>
            <a:r>
              <a:rPr lang="en-US">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Androi</a:t>
            </a:r>
            <a:r>
              <a:rPr lang="en-US" sz="2000">
                <a:latin typeface="Times New Roman"/>
                <a:ea typeface="Times New Roman"/>
                <a:cs typeface="Times New Roman"/>
                <a:sym typeface="Times New Roman"/>
              </a:rPr>
              <a:t>d Studios</a:t>
            </a:r>
            <a:endParaRPr/>
          </a:p>
          <a:p>
            <a:pPr indent="-163513" lvl="0" marL="341313"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
        <p:nvSpPr>
          <p:cNvPr id="152" name="Google Shape;152;p2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