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65" r:id="rId2"/>
    <p:sldId id="311" r:id="rId3"/>
    <p:sldId id="312" r:id="rId4"/>
    <p:sldId id="314" r:id="rId5"/>
    <p:sldId id="316" r:id="rId6"/>
    <p:sldId id="322" r:id="rId7"/>
    <p:sldId id="317" r:id="rId8"/>
    <p:sldId id="320" r:id="rId9"/>
    <p:sldId id="321" r:id="rId10"/>
    <p:sldId id="313" r:id="rId11"/>
    <p:sldId id="318" r:id="rId12"/>
    <p:sldId id="319" r:id="rId13"/>
    <p:sldId id="315" r:id="rId14"/>
    <p:sldId id="32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soTQH5K1+vgREwtjxMz6aNpSx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4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7171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424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690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722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6858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028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991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454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872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164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698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014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473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419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8386794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BED2"/>
              </a:buClr>
              <a:buSzPts val="2800"/>
              <a:buNone/>
              <a:defRPr>
                <a:solidFill>
                  <a:srgbClr val="88BED2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BED2"/>
              </a:buClr>
              <a:buSzPts val="2400"/>
              <a:buNone/>
              <a:defRPr>
                <a:solidFill>
                  <a:srgbClr val="88BED2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 descr="LEHEN ORRIA_Mesa de trabajo 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857224" y="2786064"/>
            <a:ext cx="6400800" cy="58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BED2"/>
              </a:buClr>
              <a:buSzPts val="2800"/>
              <a:buNone/>
              <a:defRPr>
                <a:solidFill>
                  <a:srgbClr val="88BED2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BED2"/>
              </a:buClr>
              <a:buSzPts val="2400"/>
              <a:buNone/>
              <a:defRPr>
                <a:solidFill>
                  <a:srgbClr val="88BED2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05201" y="277975"/>
            <a:ext cx="8088855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3400" dirty="0"/>
              <a:t>PSP05 – Seguridad -Cifrado Simétrico</a:t>
            </a:r>
            <a:endParaRPr sz="3400" dirty="0"/>
          </a:p>
        </p:txBody>
      </p:sp>
      <p:pic>
        <p:nvPicPr>
          <p:cNvPr id="5" name="Gráfico 4" descr="Ordenador con relleno sólido">
            <a:extLst>
              <a:ext uri="{FF2B5EF4-FFF2-40B4-BE49-F238E27FC236}">
                <a16:creationId xmlns:a16="http://schemas.microsoft.com/office/drawing/2014/main" id="{5EE87681-F077-4C0C-A97F-DFDE51177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202" y="2322561"/>
            <a:ext cx="1115285" cy="1115285"/>
          </a:xfrm>
          <a:prstGeom prst="rect">
            <a:avLst/>
          </a:prstGeom>
        </p:spPr>
      </p:pic>
      <p:pic>
        <p:nvPicPr>
          <p:cNvPr id="11" name="Gráfico 10" descr="Ordenador con relleno sólido">
            <a:extLst>
              <a:ext uri="{FF2B5EF4-FFF2-40B4-BE49-F238E27FC236}">
                <a16:creationId xmlns:a16="http://schemas.microsoft.com/office/drawing/2014/main" id="{A07573A3-8B93-4C67-B4D1-7609F065D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259" y="2310464"/>
            <a:ext cx="1115285" cy="1115285"/>
          </a:xfrm>
          <a:prstGeom prst="rect">
            <a:avLst/>
          </a:prstGeom>
        </p:spPr>
      </p:pic>
      <p:pic>
        <p:nvPicPr>
          <p:cNvPr id="8" name="Gráfico 7" descr="Documento con relleno sólido">
            <a:extLst>
              <a:ext uri="{FF2B5EF4-FFF2-40B4-BE49-F238E27FC236}">
                <a16:creationId xmlns:a16="http://schemas.microsoft.com/office/drawing/2014/main" id="{955FE401-136F-42C9-A9B7-D09178D19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7073" y="1451875"/>
            <a:ext cx="854314" cy="854314"/>
          </a:xfrm>
          <a:prstGeom prst="rect">
            <a:avLst/>
          </a:prstGeom>
        </p:spPr>
      </p:pic>
      <p:pic>
        <p:nvPicPr>
          <p:cNvPr id="10" name="Gráfico 9" descr="Escudo con relleno sólido">
            <a:extLst>
              <a:ext uri="{FF2B5EF4-FFF2-40B4-BE49-F238E27FC236}">
                <a16:creationId xmlns:a16="http://schemas.microsoft.com/office/drawing/2014/main" id="{919505EB-A3E8-4F13-A475-8A83717A8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2405" y="2501789"/>
            <a:ext cx="732636" cy="732636"/>
          </a:xfrm>
          <a:prstGeom prst="rect">
            <a:avLst/>
          </a:prstGeom>
        </p:spPr>
      </p:pic>
      <p:pic>
        <p:nvPicPr>
          <p:cNvPr id="13" name="Gráfico 12" descr="Bloquear con relleno sólido">
            <a:extLst>
              <a:ext uri="{FF2B5EF4-FFF2-40B4-BE49-F238E27FC236}">
                <a16:creationId xmlns:a16="http://schemas.microsoft.com/office/drawing/2014/main" id="{D9E1B54B-A83C-4E57-A436-C4E399AF5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6711" y="1577538"/>
            <a:ext cx="914400" cy="914400"/>
          </a:xfrm>
          <a:prstGeom prst="rect">
            <a:avLst/>
          </a:prstGeom>
        </p:spPr>
      </p:pic>
      <p:pic>
        <p:nvPicPr>
          <p:cNvPr id="22" name="Gráfico 21" descr="Escudo con relleno sólido">
            <a:extLst>
              <a:ext uri="{FF2B5EF4-FFF2-40B4-BE49-F238E27FC236}">
                <a16:creationId xmlns:a16="http://schemas.microsoft.com/office/drawing/2014/main" id="{7D0905F4-BCB3-4001-9FCD-F25A51F4E9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4210" y="2501789"/>
            <a:ext cx="732636" cy="732636"/>
          </a:xfrm>
          <a:prstGeom prst="rect">
            <a:avLst/>
          </a:prstGeom>
        </p:spPr>
      </p:pic>
      <p:pic>
        <p:nvPicPr>
          <p:cNvPr id="23" name="Gráfico 22" descr="Documento con relleno sólido">
            <a:extLst>
              <a:ext uri="{FF2B5EF4-FFF2-40B4-BE49-F238E27FC236}">
                <a16:creationId xmlns:a16="http://schemas.microsoft.com/office/drawing/2014/main" id="{AC2469EA-4BEF-41B3-AC47-68614F2BE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8436" y="1311062"/>
            <a:ext cx="854314" cy="854314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8DB3584-3302-4CC5-98D4-D52C7F0C9F9A}"/>
              </a:ext>
            </a:extLst>
          </p:cNvPr>
          <p:cNvCxnSpPr/>
          <p:nvPr/>
        </p:nvCxnSpPr>
        <p:spPr>
          <a:xfrm>
            <a:off x="1870051" y="2880203"/>
            <a:ext cx="108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EC436F1-87EA-413F-B489-7085B69F80DC}"/>
              </a:ext>
            </a:extLst>
          </p:cNvPr>
          <p:cNvCxnSpPr>
            <a:endCxn id="22" idx="1"/>
          </p:cNvCxnSpPr>
          <p:nvPr/>
        </p:nvCxnSpPr>
        <p:spPr>
          <a:xfrm flipV="1">
            <a:off x="3891356" y="2868107"/>
            <a:ext cx="962854" cy="1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22532C8-E913-495A-8411-5B30A074A369}"/>
              </a:ext>
            </a:extLst>
          </p:cNvPr>
          <p:cNvCxnSpPr/>
          <p:nvPr/>
        </p:nvCxnSpPr>
        <p:spPr>
          <a:xfrm>
            <a:off x="5758436" y="2818326"/>
            <a:ext cx="960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254C59F-9196-4221-AF61-F1CF74014260}"/>
              </a:ext>
            </a:extLst>
          </p:cNvPr>
          <p:cNvSpPr txBox="1"/>
          <p:nvPr/>
        </p:nvSpPr>
        <p:spPr>
          <a:xfrm>
            <a:off x="639495" y="3412251"/>
            <a:ext cx="742521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Emisor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6F69559-B564-4C0E-ADF8-D2D3EF454E8F}"/>
              </a:ext>
            </a:extLst>
          </p:cNvPr>
          <p:cNvSpPr txBox="1"/>
          <p:nvPr/>
        </p:nvSpPr>
        <p:spPr>
          <a:xfrm>
            <a:off x="1832519" y="2250907"/>
            <a:ext cx="121502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Texto plano</a:t>
            </a:r>
          </a:p>
        </p:txBody>
      </p:sp>
      <p:pic>
        <p:nvPicPr>
          <p:cNvPr id="30" name="Gráfico 29" descr="Documento con relleno sólido">
            <a:extLst>
              <a:ext uri="{FF2B5EF4-FFF2-40B4-BE49-F238E27FC236}">
                <a16:creationId xmlns:a16="http://schemas.microsoft.com/office/drawing/2014/main" id="{3D255AFA-2419-4FC3-8328-31BD1F8FD5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2754" y="1180424"/>
            <a:ext cx="854314" cy="85431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81D51FCA-3C21-43AA-9A84-833963E33609}"/>
              </a:ext>
            </a:extLst>
          </p:cNvPr>
          <p:cNvSpPr txBox="1"/>
          <p:nvPr/>
        </p:nvSpPr>
        <p:spPr>
          <a:xfrm>
            <a:off x="3809904" y="2358046"/>
            <a:ext cx="121502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Texto cifrado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5B6BB9-FC9B-4E8E-8B8B-78AD43035859}"/>
              </a:ext>
            </a:extLst>
          </p:cNvPr>
          <p:cNvSpPr txBox="1"/>
          <p:nvPr/>
        </p:nvSpPr>
        <p:spPr>
          <a:xfrm>
            <a:off x="5631015" y="2250906"/>
            <a:ext cx="121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Texto</a:t>
            </a:r>
            <a:r>
              <a:rPr lang="es-ES" dirty="0"/>
              <a:t> </a:t>
            </a:r>
            <a:r>
              <a:rPr lang="es-ES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plano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3D04889-C9EF-48CC-B0CC-DAE0A96FE0AD}"/>
              </a:ext>
            </a:extLst>
          </p:cNvPr>
          <p:cNvSpPr txBox="1"/>
          <p:nvPr/>
        </p:nvSpPr>
        <p:spPr>
          <a:xfrm>
            <a:off x="3919881" y="4506390"/>
            <a:ext cx="166788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Clave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78D9C54-A0DB-406E-A8B0-3C4464EC26F1}"/>
              </a:ext>
            </a:extLst>
          </p:cNvPr>
          <p:cNvSpPr txBox="1"/>
          <p:nvPr/>
        </p:nvSpPr>
        <p:spPr>
          <a:xfrm>
            <a:off x="3117034" y="3211560"/>
            <a:ext cx="121502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Cifrar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983D48B-AC65-4D08-AA4D-EAD99241EE84}"/>
              </a:ext>
            </a:extLst>
          </p:cNvPr>
          <p:cNvSpPr txBox="1"/>
          <p:nvPr/>
        </p:nvSpPr>
        <p:spPr>
          <a:xfrm>
            <a:off x="4935005" y="3292442"/>
            <a:ext cx="121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Descifrar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A3C6384-E928-4AC7-BC1E-489220A0350F}"/>
              </a:ext>
            </a:extLst>
          </p:cNvPr>
          <p:cNvSpPr txBox="1"/>
          <p:nvPr/>
        </p:nvSpPr>
        <p:spPr>
          <a:xfrm>
            <a:off x="3670640" y="2882580"/>
            <a:ext cx="1630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Canal</a:t>
            </a:r>
            <a:r>
              <a:rPr lang="es-ES" sz="1000" dirty="0"/>
              <a:t> </a:t>
            </a:r>
            <a:r>
              <a:rPr lang="es-ES" sz="1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 transmisión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C96D86A-38AF-41E3-B75D-5CC18B255278}"/>
              </a:ext>
            </a:extLst>
          </p:cNvPr>
          <p:cNvSpPr txBox="1"/>
          <p:nvPr/>
        </p:nvSpPr>
        <p:spPr>
          <a:xfrm>
            <a:off x="6944742" y="3425749"/>
            <a:ext cx="111528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Receptor</a:t>
            </a:r>
          </a:p>
        </p:txBody>
      </p:sp>
      <p:pic>
        <p:nvPicPr>
          <p:cNvPr id="24" name="Gráfico 23" descr="Clave con relleno sólido">
            <a:extLst>
              <a:ext uri="{FF2B5EF4-FFF2-40B4-BE49-F238E27FC236}">
                <a16:creationId xmlns:a16="http://schemas.microsoft.com/office/drawing/2014/main" id="{CCBDB6EB-7C91-4CFB-81A1-24E5B07692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4763" y="3705746"/>
            <a:ext cx="914400" cy="914400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BB04429-F459-4F08-857B-CA05239D3C82}"/>
              </a:ext>
            </a:extLst>
          </p:cNvPr>
          <p:cNvCxnSpPr>
            <a:cxnSpLocks/>
          </p:cNvCxnSpPr>
          <p:nvPr/>
        </p:nvCxnSpPr>
        <p:spPr>
          <a:xfrm flipH="1" flipV="1">
            <a:off x="3428723" y="3600219"/>
            <a:ext cx="820143" cy="27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577388C-98BA-4D61-9D26-0199B113DB53}"/>
              </a:ext>
            </a:extLst>
          </p:cNvPr>
          <p:cNvCxnSpPr>
            <a:cxnSpLocks/>
          </p:cNvCxnSpPr>
          <p:nvPr/>
        </p:nvCxnSpPr>
        <p:spPr>
          <a:xfrm flipV="1">
            <a:off x="4649628" y="3658236"/>
            <a:ext cx="651243" cy="21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Algoritmo 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</a:endParaRP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071C91-0536-4DB7-9A6A-1D5EA25D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63" y="1987460"/>
            <a:ext cx="4717490" cy="28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5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Algoritmo Cifrado - Apunte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Los objetos usados para cifrar y descifrar usan estrictamente bytes de datos “</a:t>
            </a:r>
            <a:r>
              <a:rPr lang="es-ES" b="1" dirty="0">
                <a:solidFill>
                  <a:schemeClr val="accent6"/>
                </a:solidFill>
              </a:rPr>
              <a:t>byte[]”, </a:t>
            </a:r>
            <a:r>
              <a:rPr lang="es-ES" dirty="0">
                <a:solidFill>
                  <a:schemeClr val="accent6"/>
                </a:solidFill>
              </a:rPr>
              <a:t>que son los que se deben usar siempre.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Las conversiones a cadenas tipo </a:t>
            </a:r>
            <a:r>
              <a:rPr lang="es-ES" b="1" dirty="0" err="1">
                <a:solidFill>
                  <a:schemeClr val="accent6"/>
                </a:solidFill>
              </a:rPr>
              <a:t>string</a:t>
            </a:r>
            <a:r>
              <a:rPr lang="es-ES" dirty="0">
                <a:solidFill>
                  <a:schemeClr val="accent6"/>
                </a:solidFill>
              </a:rPr>
              <a:t> se hacen con el único propósito de visualizar los datos.</a:t>
            </a: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22011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856477" y="1388626"/>
            <a:ext cx="7609800" cy="289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Algoritmo AES: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AES (</a:t>
            </a:r>
            <a:r>
              <a:rPr lang="es-ES" dirty="0" err="1">
                <a:solidFill>
                  <a:schemeClr val="accent6"/>
                </a:solidFill>
              </a:rPr>
              <a:t>Advanced</a:t>
            </a:r>
            <a:r>
              <a:rPr lang="es-ES" dirty="0">
                <a:solidFill>
                  <a:schemeClr val="accent6"/>
                </a:solidFill>
              </a:rPr>
              <a:t> </a:t>
            </a:r>
            <a:r>
              <a:rPr lang="es-ES" dirty="0" err="1">
                <a:solidFill>
                  <a:schemeClr val="accent6"/>
                </a:solidFill>
              </a:rPr>
              <a:t>Encyption</a:t>
            </a:r>
            <a:r>
              <a:rPr lang="es-ES" dirty="0">
                <a:solidFill>
                  <a:schemeClr val="accent6"/>
                </a:solidFill>
              </a:rPr>
              <a:t> Standard) - </a:t>
            </a:r>
            <a:r>
              <a:rPr lang="es-ES" dirty="0" err="1">
                <a:solidFill>
                  <a:schemeClr val="accent6"/>
                </a:solidFill>
              </a:rPr>
              <a:t>Rijndael</a:t>
            </a:r>
            <a:endParaRPr lang="es-E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Cifrado por bloques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Tamaño del bloque (128 bits)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Crea una clave de tamaño de 128 bits, 192 o 256 bits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Funcionamiento algoritmo: Mayor complejidad que DES.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Es fiable a día de hoy, requiere de mucha potencia de cálculo para descifrarlo por fuerza bruta.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</a:endParaRP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284969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Algoritmo AES: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</a:endParaRP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FD8570-BE9A-4E6A-9EBD-40384FF2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19" y="1983929"/>
            <a:ext cx="5061249" cy="3087787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C5EA592-E636-4786-BFC7-718D4B6CB9B5}"/>
              </a:ext>
            </a:extLst>
          </p:cNvPr>
          <p:cNvSpPr/>
          <p:nvPr/>
        </p:nvSpPr>
        <p:spPr>
          <a:xfrm>
            <a:off x="6304547" y="2747967"/>
            <a:ext cx="2365064" cy="2117558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8BA464-53E9-460F-B567-FDEAD54CE632}"/>
              </a:ext>
            </a:extLst>
          </p:cNvPr>
          <p:cNvSpPr txBox="1"/>
          <p:nvPr/>
        </p:nvSpPr>
        <p:spPr>
          <a:xfrm>
            <a:off x="6435176" y="3006527"/>
            <a:ext cx="2365065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</a:rPr>
              <a:t>Creamos un objeto de tipo </a:t>
            </a:r>
            <a:r>
              <a:rPr lang="es-ES" b="1" dirty="0" err="1">
                <a:solidFill>
                  <a:schemeClr val="accent6"/>
                </a:solidFill>
              </a:rPr>
              <a:t>CrytoStream</a:t>
            </a:r>
            <a:r>
              <a:rPr lang="es-ES" b="1" dirty="0">
                <a:solidFill>
                  <a:schemeClr val="accent6"/>
                </a:solidFill>
              </a:rPr>
              <a:t>, </a:t>
            </a:r>
          </a:p>
          <a:p>
            <a:r>
              <a:rPr lang="es-ES" b="1" dirty="0" err="1">
                <a:solidFill>
                  <a:schemeClr val="accent6"/>
                </a:solidFill>
              </a:rPr>
              <a:t>Stream</a:t>
            </a:r>
            <a:r>
              <a:rPr lang="es-ES" b="1" dirty="0">
                <a:solidFill>
                  <a:schemeClr val="accent6"/>
                </a:solidFill>
              </a:rPr>
              <a:t> con el que podemos descifrar o cifrar los datos.</a:t>
            </a:r>
          </a:p>
          <a:p>
            <a:r>
              <a:rPr lang="es-ES" b="1" dirty="0">
                <a:solidFill>
                  <a:schemeClr val="accent6"/>
                </a:solidFill>
              </a:rPr>
              <a:t>Uso de memoria</a:t>
            </a:r>
            <a:endParaRPr lang="es-ES" dirty="0">
              <a:solidFill>
                <a:schemeClr val="accent6"/>
              </a:solidFill>
            </a:endParaRP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7062C85-8A03-4ACF-BC7D-5F64F26F48CE}"/>
              </a:ext>
            </a:extLst>
          </p:cNvPr>
          <p:cNvSpPr/>
          <p:nvPr/>
        </p:nvSpPr>
        <p:spPr>
          <a:xfrm>
            <a:off x="6304547" y="1191775"/>
            <a:ext cx="2365064" cy="142691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78457D-D2D5-49E9-9B0B-4A8F764CC2A7}"/>
              </a:ext>
            </a:extLst>
          </p:cNvPr>
          <p:cNvSpPr txBox="1"/>
          <p:nvPr/>
        </p:nvSpPr>
        <p:spPr>
          <a:xfrm>
            <a:off x="6352674" y="1604651"/>
            <a:ext cx="2365065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</a:rPr>
              <a:t>Generación de contraseña y vector</a:t>
            </a:r>
            <a:endParaRPr lang="es-ES" dirty="0">
              <a:solidFill>
                <a:schemeClr val="accent6"/>
              </a:solidFill>
            </a:endParaRP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1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606CCA-3D0E-4720-A973-D3476805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02" y="1376248"/>
            <a:ext cx="5871411" cy="3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8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289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Cifrado por sustitución: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Cambiamos un símbolo del alfabeto en otro.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En este caso no hay clave o la clave es una función transformadora de cada símbolo.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Podría utilizarse la variante de algoritmo que se os ocurra.</a:t>
            </a:r>
          </a:p>
          <a:p>
            <a:endParaRPr lang="es-ES" dirty="0">
              <a:solidFill>
                <a:schemeClr val="accent6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Mejoras: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Trabajar con bits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Desventaja: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Fácil de descifra. Con un mensaje largo y otro cifrado, podríamos llegar fácilmente al algoritmo mediante estadística.</a:t>
            </a: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Análisis de Ejemplo</a:t>
            </a: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242171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DD8AE1-5137-45C3-8F8E-65166C38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5" y="1451875"/>
            <a:ext cx="5335361" cy="322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2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Ataque de fuerza bruta: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Atacante emplea técnicas de prueba de combinaciones para destruir una clave con la que se ha cifrado un mensaje.</a:t>
            </a: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285139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3539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Algoritmo 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DES (Data </a:t>
            </a:r>
            <a:r>
              <a:rPr lang="es-ES" dirty="0" err="1">
                <a:solidFill>
                  <a:schemeClr val="accent6"/>
                </a:solidFill>
              </a:rPr>
              <a:t>Encrypton</a:t>
            </a:r>
            <a:r>
              <a:rPr lang="es-ES" dirty="0">
                <a:solidFill>
                  <a:schemeClr val="accent6"/>
                </a:solidFill>
              </a:rPr>
              <a:t> Standard)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Cifrado por bloques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Crea una clave de tamaño de 64 bits (56 + 8 control de paridad)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Longitud de clave corta e insegura (Variante 3DES con clave de 128bits)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Funcionamiento algoritmo: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Fracciona el mensaje en bloques de 64bits.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Permuta los bloques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Particiona el bloque en derecha e izquierda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16 rondas de permutación y </a:t>
            </a:r>
            <a:r>
              <a:rPr lang="es-ES" dirty="0" err="1">
                <a:solidFill>
                  <a:schemeClr val="accent6"/>
                </a:solidFill>
              </a:rPr>
              <a:t>sustituciónes</a:t>
            </a:r>
            <a:endParaRPr lang="es-ES" dirty="0">
              <a:solidFill>
                <a:schemeClr val="accent6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Reconexión de parte derecha e izquierda.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Permutación inicial inversa.</a:t>
            </a: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412223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05201" y="277975"/>
            <a:ext cx="8088855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3400" dirty="0"/>
              <a:t>PSP05 – Seguridad -Cifrado Simétrico</a:t>
            </a:r>
            <a:endParaRPr sz="3400" dirty="0"/>
          </a:p>
        </p:txBody>
      </p:sp>
      <p:pic>
        <p:nvPicPr>
          <p:cNvPr id="5" name="Gráfico 4" descr="Ordenador con relleno sólido">
            <a:extLst>
              <a:ext uri="{FF2B5EF4-FFF2-40B4-BE49-F238E27FC236}">
                <a16:creationId xmlns:a16="http://schemas.microsoft.com/office/drawing/2014/main" id="{5EE87681-F077-4C0C-A97F-DFDE51177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202" y="2322561"/>
            <a:ext cx="1115285" cy="1115285"/>
          </a:xfrm>
          <a:prstGeom prst="rect">
            <a:avLst/>
          </a:prstGeom>
        </p:spPr>
      </p:pic>
      <p:pic>
        <p:nvPicPr>
          <p:cNvPr id="11" name="Gráfico 10" descr="Ordenador con relleno sólido">
            <a:extLst>
              <a:ext uri="{FF2B5EF4-FFF2-40B4-BE49-F238E27FC236}">
                <a16:creationId xmlns:a16="http://schemas.microsoft.com/office/drawing/2014/main" id="{A07573A3-8B93-4C67-B4D1-7609F065D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259" y="2310464"/>
            <a:ext cx="1115285" cy="1115285"/>
          </a:xfrm>
          <a:prstGeom prst="rect">
            <a:avLst/>
          </a:prstGeom>
        </p:spPr>
      </p:pic>
      <p:pic>
        <p:nvPicPr>
          <p:cNvPr id="8" name="Gráfico 7" descr="Documento con relleno sólido">
            <a:extLst>
              <a:ext uri="{FF2B5EF4-FFF2-40B4-BE49-F238E27FC236}">
                <a16:creationId xmlns:a16="http://schemas.microsoft.com/office/drawing/2014/main" id="{955FE401-136F-42C9-A9B7-D09178D19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7073" y="1451875"/>
            <a:ext cx="854314" cy="854314"/>
          </a:xfrm>
          <a:prstGeom prst="rect">
            <a:avLst/>
          </a:prstGeom>
        </p:spPr>
      </p:pic>
      <p:pic>
        <p:nvPicPr>
          <p:cNvPr id="10" name="Gráfico 9" descr="Escudo con relleno sólido">
            <a:extLst>
              <a:ext uri="{FF2B5EF4-FFF2-40B4-BE49-F238E27FC236}">
                <a16:creationId xmlns:a16="http://schemas.microsoft.com/office/drawing/2014/main" id="{919505EB-A3E8-4F13-A475-8A83717A8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2405" y="2501789"/>
            <a:ext cx="732636" cy="732636"/>
          </a:xfrm>
          <a:prstGeom prst="rect">
            <a:avLst/>
          </a:prstGeom>
        </p:spPr>
      </p:pic>
      <p:pic>
        <p:nvPicPr>
          <p:cNvPr id="13" name="Gráfico 12" descr="Bloquear con relleno sólido">
            <a:extLst>
              <a:ext uri="{FF2B5EF4-FFF2-40B4-BE49-F238E27FC236}">
                <a16:creationId xmlns:a16="http://schemas.microsoft.com/office/drawing/2014/main" id="{D9E1B54B-A83C-4E57-A436-C4E399AF5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6711" y="1577538"/>
            <a:ext cx="914400" cy="914400"/>
          </a:xfrm>
          <a:prstGeom prst="rect">
            <a:avLst/>
          </a:prstGeom>
        </p:spPr>
      </p:pic>
      <p:pic>
        <p:nvPicPr>
          <p:cNvPr id="22" name="Gráfico 21" descr="Escudo con relleno sólido">
            <a:extLst>
              <a:ext uri="{FF2B5EF4-FFF2-40B4-BE49-F238E27FC236}">
                <a16:creationId xmlns:a16="http://schemas.microsoft.com/office/drawing/2014/main" id="{7D0905F4-BCB3-4001-9FCD-F25A51F4E9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4210" y="2501789"/>
            <a:ext cx="732636" cy="732636"/>
          </a:xfrm>
          <a:prstGeom prst="rect">
            <a:avLst/>
          </a:prstGeom>
        </p:spPr>
      </p:pic>
      <p:pic>
        <p:nvPicPr>
          <p:cNvPr id="23" name="Gráfico 22" descr="Documento con relleno sólido">
            <a:extLst>
              <a:ext uri="{FF2B5EF4-FFF2-40B4-BE49-F238E27FC236}">
                <a16:creationId xmlns:a16="http://schemas.microsoft.com/office/drawing/2014/main" id="{AC2469EA-4BEF-41B3-AC47-68614F2BE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8436" y="1311062"/>
            <a:ext cx="854314" cy="854314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8DB3584-3302-4CC5-98D4-D52C7F0C9F9A}"/>
              </a:ext>
            </a:extLst>
          </p:cNvPr>
          <p:cNvCxnSpPr/>
          <p:nvPr/>
        </p:nvCxnSpPr>
        <p:spPr>
          <a:xfrm>
            <a:off x="1870051" y="2880203"/>
            <a:ext cx="108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EC436F1-87EA-413F-B489-7085B69F80DC}"/>
              </a:ext>
            </a:extLst>
          </p:cNvPr>
          <p:cNvCxnSpPr>
            <a:endCxn id="22" idx="1"/>
          </p:cNvCxnSpPr>
          <p:nvPr/>
        </p:nvCxnSpPr>
        <p:spPr>
          <a:xfrm flipV="1">
            <a:off x="3891356" y="2868107"/>
            <a:ext cx="962854" cy="1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22532C8-E913-495A-8411-5B30A074A369}"/>
              </a:ext>
            </a:extLst>
          </p:cNvPr>
          <p:cNvCxnSpPr/>
          <p:nvPr/>
        </p:nvCxnSpPr>
        <p:spPr>
          <a:xfrm>
            <a:off x="5758436" y="2818326"/>
            <a:ext cx="960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254C59F-9196-4221-AF61-F1CF74014260}"/>
              </a:ext>
            </a:extLst>
          </p:cNvPr>
          <p:cNvSpPr txBox="1"/>
          <p:nvPr/>
        </p:nvSpPr>
        <p:spPr>
          <a:xfrm>
            <a:off x="639495" y="3412251"/>
            <a:ext cx="742521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Emisor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6F69559-B564-4C0E-ADF8-D2D3EF454E8F}"/>
              </a:ext>
            </a:extLst>
          </p:cNvPr>
          <p:cNvSpPr txBox="1"/>
          <p:nvPr/>
        </p:nvSpPr>
        <p:spPr>
          <a:xfrm>
            <a:off x="1832519" y="2250907"/>
            <a:ext cx="121502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Texto plano</a:t>
            </a:r>
          </a:p>
        </p:txBody>
      </p:sp>
      <p:pic>
        <p:nvPicPr>
          <p:cNvPr id="30" name="Gráfico 29" descr="Documento con relleno sólido">
            <a:extLst>
              <a:ext uri="{FF2B5EF4-FFF2-40B4-BE49-F238E27FC236}">
                <a16:creationId xmlns:a16="http://schemas.microsoft.com/office/drawing/2014/main" id="{3D255AFA-2419-4FC3-8328-31BD1F8FD5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2754" y="1180424"/>
            <a:ext cx="854314" cy="85431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81D51FCA-3C21-43AA-9A84-833963E33609}"/>
              </a:ext>
            </a:extLst>
          </p:cNvPr>
          <p:cNvSpPr txBox="1"/>
          <p:nvPr/>
        </p:nvSpPr>
        <p:spPr>
          <a:xfrm>
            <a:off x="3809904" y="2358046"/>
            <a:ext cx="121502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Texto cifrado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5B6BB9-FC9B-4E8E-8B8B-78AD43035859}"/>
              </a:ext>
            </a:extLst>
          </p:cNvPr>
          <p:cNvSpPr txBox="1"/>
          <p:nvPr/>
        </p:nvSpPr>
        <p:spPr>
          <a:xfrm>
            <a:off x="5631015" y="2250906"/>
            <a:ext cx="121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Texto</a:t>
            </a:r>
            <a:r>
              <a:rPr lang="es-ES" dirty="0"/>
              <a:t> </a:t>
            </a:r>
            <a:r>
              <a:rPr lang="es-ES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plano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3D04889-C9EF-48CC-B0CC-DAE0A96FE0AD}"/>
              </a:ext>
            </a:extLst>
          </p:cNvPr>
          <p:cNvSpPr txBox="1"/>
          <p:nvPr/>
        </p:nvSpPr>
        <p:spPr>
          <a:xfrm>
            <a:off x="3919881" y="4506390"/>
            <a:ext cx="166788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Clave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78D9C54-A0DB-406E-A8B0-3C4464EC26F1}"/>
              </a:ext>
            </a:extLst>
          </p:cNvPr>
          <p:cNvSpPr txBox="1"/>
          <p:nvPr/>
        </p:nvSpPr>
        <p:spPr>
          <a:xfrm>
            <a:off x="3117034" y="3211560"/>
            <a:ext cx="121502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Cifrar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983D48B-AC65-4D08-AA4D-EAD99241EE84}"/>
              </a:ext>
            </a:extLst>
          </p:cNvPr>
          <p:cNvSpPr txBox="1"/>
          <p:nvPr/>
        </p:nvSpPr>
        <p:spPr>
          <a:xfrm>
            <a:off x="4935005" y="3292442"/>
            <a:ext cx="121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Descifrar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A3C6384-E928-4AC7-BC1E-489220A0350F}"/>
              </a:ext>
            </a:extLst>
          </p:cNvPr>
          <p:cNvSpPr txBox="1"/>
          <p:nvPr/>
        </p:nvSpPr>
        <p:spPr>
          <a:xfrm>
            <a:off x="3670640" y="2882580"/>
            <a:ext cx="1630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Canal</a:t>
            </a:r>
            <a:r>
              <a:rPr lang="es-ES" sz="1000" dirty="0"/>
              <a:t> </a:t>
            </a:r>
            <a:r>
              <a:rPr lang="es-ES" sz="1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 transmisión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C96D86A-38AF-41E3-B75D-5CC18B255278}"/>
              </a:ext>
            </a:extLst>
          </p:cNvPr>
          <p:cNvSpPr txBox="1"/>
          <p:nvPr/>
        </p:nvSpPr>
        <p:spPr>
          <a:xfrm>
            <a:off x="6944742" y="3425749"/>
            <a:ext cx="111528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Receptor</a:t>
            </a:r>
          </a:p>
        </p:txBody>
      </p:sp>
      <p:pic>
        <p:nvPicPr>
          <p:cNvPr id="24" name="Gráfico 23" descr="Clave con relleno sólido">
            <a:extLst>
              <a:ext uri="{FF2B5EF4-FFF2-40B4-BE49-F238E27FC236}">
                <a16:creationId xmlns:a16="http://schemas.microsoft.com/office/drawing/2014/main" id="{CCBDB6EB-7C91-4CFB-81A1-24E5B07692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4763" y="3705746"/>
            <a:ext cx="914400" cy="914400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BB04429-F459-4F08-857B-CA05239D3C82}"/>
              </a:ext>
            </a:extLst>
          </p:cNvPr>
          <p:cNvCxnSpPr>
            <a:cxnSpLocks/>
          </p:cNvCxnSpPr>
          <p:nvPr/>
        </p:nvCxnSpPr>
        <p:spPr>
          <a:xfrm flipH="1" flipV="1">
            <a:off x="3428723" y="3600219"/>
            <a:ext cx="820143" cy="27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577388C-98BA-4D61-9D26-0199B113DB53}"/>
              </a:ext>
            </a:extLst>
          </p:cNvPr>
          <p:cNvCxnSpPr>
            <a:cxnSpLocks/>
          </p:cNvCxnSpPr>
          <p:nvPr/>
        </p:nvCxnSpPr>
        <p:spPr>
          <a:xfrm flipV="1">
            <a:off x="4649628" y="3658236"/>
            <a:ext cx="651243" cy="21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Algoritmo 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Todas las librerías de encriptación guardan similitudes.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Crear objeto criptográfico </a:t>
            </a:r>
            <a:r>
              <a:rPr lang="es-ES" dirty="0" err="1">
                <a:solidFill>
                  <a:schemeClr val="accent6"/>
                </a:solidFill>
              </a:rPr>
              <a:t>objDES</a:t>
            </a:r>
            <a:r>
              <a:rPr lang="es-ES" dirty="0">
                <a:solidFill>
                  <a:schemeClr val="accent6"/>
                </a:solidFill>
              </a:rPr>
              <a:t> obteniendo la clave y el vector de inicialización.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Posteriormente se encripta y desencripta.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Analizando ejemplo</a:t>
            </a: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119763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C7D53F-0621-4EA6-BE11-CD70B4E8E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" y="1395254"/>
            <a:ext cx="5691796" cy="3122056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468C752-A6F6-48FF-BC74-0C22756C16FF}"/>
              </a:ext>
            </a:extLst>
          </p:cNvPr>
          <p:cNvSpPr/>
          <p:nvPr/>
        </p:nvSpPr>
        <p:spPr>
          <a:xfrm>
            <a:off x="6270171" y="1804426"/>
            <a:ext cx="2365064" cy="2117558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8C2BB1-8325-44A1-A638-10F84E03D288}"/>
              </a:ext>
            </a:extLst>
          </p:cNvPr>
          <p:cNvSpPr txBox="1"/>
          <p:nvPr/>
        </p:nvSpPr>
        <p:spPr>
          <a:xfrm>
            <a:off x="6318298" y="2217302"/>
            <a:ext cx="2365065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</a:rPr>
              <a:t>Generación de contraseña y vector</a:t>
            </a:r>
            <a:endParaRPr lang="es-ES" dirty="0">
              <a:solidFill>
                <a:schemeClr val="accent6"/>
              </a:solidFill>
            </a:endParaRP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73629D-3D81-459C-87EF-335D846F793B}"/>
              </a:ext>
            </a:extLst>
          </p:cNvPr>
          <p:cNvSpPr/>
          <p:nvPr/>
        </p:nvSpPr>
        <p:spPr>
          <a:xfrm>
            <a:off x="6270171" y="1804426"/>
            <a:ext cx="2365064" cy="2117558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64FA26BB-8295-4F67-96F7-B00CF7C4A584}"/>
              </a:ext>
            </a:extLst>
          </p:cNvPr>
          <p:cNvSpPr txBox="1">
            <a:spLocks/>
          </p:cNvSpPr>
          <p:nvPr/>
        </p:nvSpPr>
        <p:spPr>
          <a:xfrm>
            <a:off x="605202" y="277975"/>
            <a:ext cx="76098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/>
              <a:t>PSP05 – Seguridad -Cifrado Simétrico</a:t>
            </a:r>
            <a:endParaRPr lang="es-ES" sz="3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76A512-3DB4-403F-9BC1-C6F4004A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2" y="1359055"/>
            <a:ext cx="5141244" cy="33169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56746F3-748D-44D3-88D7-78B160E9AEF0}"/>
              </a:ext>
            </a:extLst>
          </p:cNvPr>
          <p:cNvSpPr txBox="1"/>
          <p:nvPr/>
        </p:nvSpPr>
        <p:spPr>
          <a:xfrm>
            <a:off x="6318298" y="2217302"/>
            <a:ext cx="2365065" cy="1600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</a:rPr>
              <a:t>Creamos un objeto de tipo </a:t>
            </a:r>
            <a:r>
              <a:rPr lang="es-ES" b="1" dirty="0" err="1">
                <a:solidFill>
                  <a:schemeClr val="accent6"/>
                </a:solidFill>
              </a:rPr>
              <a:t>CrytoStream</a:t>
            </a:r>
            <a:r>
              <a:rPr lang="es-ES" b="1" dirty="0">
                <a:solidFill>
                  <a:schemeClr val="accent6"/>
                </a:solidFill>
              </a:rPr>
              <a:t>, </a:t>
            </a:r>
          </a:p>
          <a:p>
            <a:r>
              <a:rPr lang="es-ES" b="1" dirty="0" err="1">
                <a:solidFill>
                  <a:schemeClr val="accent6"/>
                </a:solidFill>
              </a:rPr>
              <a:t>Stream</a:t>
            </a:r>
            <a:r>
              <a:rPr lang="es-ES" b="1" dirty="0">
                <a:solidFill>
                  <a:schemeClr val="accent6"/>
                </a:solidFill>
              </a:rPr>
              <a:t> con el que podemos descifrar o cifrar los datos.</a:t>
            </a:r>
            <a:endParaRPr lang="es-ES" dirty="0">
              <a:solidFill>
                <a:schemeClr val="accent6"/>
              </a:solidFill>
            </a:endParaRPr>
          </a:p>
          <a:p>
            <a:pPr lvl="5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36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BIRT LH">
      <a:dk1>
        <a:srgbClr val="009BB9"/>
      </a:dk1>
      <a:lt1>
        <a:srgbClr val="33526A"/>
      </a:lt1>
      <a:dk2>
        <a:srgbClr val="BFF4FF"/>
      </a:dk2>
      <a:lt2>
        <a:srgbClr val="BFF4FF"/>
      </a:lt2>
      <a:accent1>
        <a:srgbClr val="00A1C0"/>
      </a:accent1>
      <a:accent2>
        <a:srgbClr val="B5D761"/>
      </a:accent2>
      <a:accent3>
        <a:srgbClr val="BE7C50"/>
      </a:accent3>
      <a:accent4>
        <a:srgbClr val="727A9E"/>
      </a:accent4>
      <a:accent5>
        <a:srgbClr val="BFF4FF"/>
      </a:accent5>
      <a:accent6>
        <a:srgbClr val="4BACC6"/>
      </a:accent6>
      <a:hlink>
        <a:srgbClr val="6BBDDB"/>
      </a:hlink>
      <a:folHlink>
        <a:srgbClr val="3352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488</Words>
  <Application>Microsoft Office PowerPoint</Application>
  <PresentationFormat>Presentación en pantalla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Arial</vt:lpstr>
      <vt:lpstr>Tema de Office</vt:lpstr>
      <vt:lpstr>PSP05 – Seguridad -Cifrado Simétrico</vt:lpstr>
      <vt:lpstr>Presentación de PowerPoint</vt:lpstr>
      <vt:lpstr>Presentación de PowerPoint</vt:lpstr>
      <vt:lpstr>Presentación de PowerPoint</vt:lpstr>
      <vt:lpstr>Presentación de PowerPoint</vt:lpstr>
      <vt:lpstr>PSP05 – Seguridad -Cifrado Simétrico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PSP02 Monitor</dc:title>
  <dc:creator>naiara</dc:creator>
  <cp:lastModifiedBy>Itziar Gortazar Huete</cp:lastModifiedBy>
  <cp:revision>17</cp:revision>
  <dcterms:created xsi:type="dcterms:W3CDTF">2019-11-22T09:32:33Z</dcterms:created>
  <dcterms:modified xsi:type="dcterms:W3CDTF">2022-04-28T13:36:32Z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0x010100F8F41C19AB30AA4EB0245C9C2C2A2007</vt:lpwstr>
  </property>
</Properties>
</file>