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65" r:id="rId2"/>
    <p:sldId id="271" r:id="rId3"/>
    <p:sldId id="320" r:id="rId4"/>
    <p:sldId id="321" r:id="rId5"/>
    <p:sldId id="322" r:id="rId6"/>
    <p:sldId id="323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soTQH5K1+vgREwtjxMz6aNpSx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4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4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4" Type="http://schemas.openxmlformats.org/officeDocument/2006/relationships/slide" Target="slides/slide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" name="Google Shape;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87171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" name="Google Shape;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64951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" name="Google Shape;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13320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" name="Google Shape;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8323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" name="Google Shape;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20337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" name="Google Shape;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0950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8386794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BED2"/>
              </a:buClr>
              <a:buSzPts val="2800"/>
              <a:buNone/>
              <a:defRPr>
                <a:solidFill>
                  <a:srgbClr val="88BED2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BED2"/>
              </a:buClr>
              <a:buSzPts val="2400"/>
              <a:buNone/>
              <a:defRPr>
                <a:solidFill>
                  <a:srgbClr val="88BED2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ED2"/>
              </a:buClr>
              <a:buSzPts val="2000"/>
              <a:buNone/>
              <a:defRPr>
                <a:solidFill>
                  <a:srgbClr val="88BED2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ED2"/>
              </a:buClr>
              <a:buSzPts val="2000"/>
              <a:buNone/>
              <a:defRPr>
                <a:solidFill>
                  <a:srgbClr val="88BED2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ED2"/>
              </a:buClr>
              <a:buSzPts val="2000"/>
              <a:buNone/>
              <a:defRPr>
                <a:solidFill>
                  <a:srgbClr val="88BED2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ED2"/>
              </a:buClr>
              <a:buSzPts val="2000"/>
              <a:buNone/>
              <a:defRPr>
                <a:solidFill>
                  <a:srgbClr val="88BED2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ED2"/>
              </a:buClr>
              <a:buSzPts val="2000"/>
              <a:buNone/>
              <a:defRPr>
                <a:solidFill>
                  <a:srgbClr val="88BED2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ED2"/>
              </a:buClr>
              <a:buSzPts val="2000"/>
              <a:buNone/>
              <a:defRPr>
                <a:solidFill>
                  <a:srgbClr val="88BED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9" descr="LEHEN ORRIA_Mesa de trabajo 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54" y="0"/>
            <a:ext cx="91412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9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ubTitle" idx="1"/>
          </p:nvPr>
        </p:nvSpPr>
        <p:spPr>
          <a:xfrm>
            <a:off x="857224" y="2786064"/>
            <a:ext cx="6400800" cy="58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BED2"/>
              </a:buClr>
              <a:buSzPts val="2800"/>
              <a:buNone/>
              <a:defRPr>
                <a:solidFill>
                  <a:srgbClr val="88BED2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BED2"/>
              </a:buClr>
              <a:buSzPts val="2400"/>
              <a:buNone/>
              <a:defRPr>
                <a:solidFill>
                  <a:srgbClr val="88BED2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ED2"/>
              </a:buClr>
              <a:buSzPts val="2000"/>
              <a:buNone/>
              <a:defRPr>
                <a:solidFill>
                  <a:srgbClr val="88BED2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ED2"/>
              </a:buClr>
              <a:buSzPts val="2000"/>
              <a:buNone/>
              <a:defRPr>
                <a:solidFill>
                  <a:srgbClr val="88BED2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ED2"/>
              </a:buClr>
              <a:buSzPts val="2000"/>
              <a:buNone/>
              <a:defRPr>
                <a:solidFill>
                  <a:srgbClr val="88BED2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ED2"/>
              </a:buClr>
              <a:buSzPts val="2000"/>
              <a:buNone/>
              <a:defRPr>
                <a:solidFill>
                  <a:srgbClr val="88BED2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ED2"/>
              </a:buClr>
              <a:buSzPts val="2000"/>
              <a:buNone/>
              <a:defRPr>
                <a:solidFill>
                  <a:srgbClr val="88BED2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BED2"/>
              </a:buClr>
              <a:buSzPts val="2000"/>
              <a:buNone/>
              <a:defRPr>
                <a:solidFill>
                  <a:srgbClr val="88BED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4" y="0"/>
            <a:ext cx="9141291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Me0COxZxb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s-es/dotnet/api/system.security.cryptography.rsacryptoserviceprovider?view=net-6.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s-es/dotnet/api/system.security.cryptography.rsacryptoserviceprovider?view=net-6.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605201" y="277975"/>
            <a:ext cx="8088855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ES" sz="3400" dirty="0"/>
              <a:t>PSP05 – Seguridad -Cifrado Asimétrico</a:t>
            </a:r>
            <a:endParaRPr sz="3400" dirty="0"/>
          </a:p>
        </p:txBody>
      </p:sp>
      <p:pic>
        <p:nvPicPr>
          <p:cNvPr id="5" name="Gráfico 4" descr="Ordenador con relleno sólido">
            <a:extLst>
              <a:ext uri="{FF2B5EF4-FFF2-40B4-BE49-F238E27FC236}">
                <a16:creationId xmlns:a16="http://schemas.microsoft.com/office/drawing/2014/main" id="{5EE87681-F077-4C0C-A97F-DFDE51177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5202" y="2322561"/>
            <a:ext cx="1115285" cy="1115285"/>
          </a:xfrm>
          <a:prstGeom prst="rect">
            <a:avLst/>
          </a:prstGeom>
        </p:spPr>
      </p:pic>
      <p:pic>
        <p:nvPicPr>
          <p:cNvPr id="11" name="Gráfico 10" descr="Ordenador con relleno sólido">
            <a:extLst>
              <a:ext uri="{FF2B5EF4-FFF2-40B4-BE49-F238E27FC236}">
                <a16:creationId xmlns:a16="http://schemas.microsoft.com/office/drawing/2014/main" id="{A07573A3-8B93-4C67-B4D1-7609F065D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259" y="2310464"/>
            <a:ext cx="1115285" cy="1115285"/>
          </a:xfrm>
          <a:prstGeom prst="rect">
            <a:avLst/>
          </a:prstGeom>
        </p:spPr>
      </p:pic>
      <p:pic>
        <p:nvPicPr>
          <p:cNvPr id="8" name="Gráfico 7" descr="Documento con relleno sólido">
            <a:extLst>
              <a:ext uri="{FF2B5EF4-FFF2-40B4-BE49-F238E27FC236}">
                <a16:creationId xmlns:a16="http://schemas.microsoft.com/office/drawing/2014/main" id="{955FE401-136F-42C9-A9B7-D09178D193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87073" y="1451875"/>
            <a:ext cx="854314" cy="854314"/>
          </a:xfrm>
          <a:prstGeom prst="rect">
            <a:avLst/>
          </a:prstGeom>
        </p:spPr>
      </p:pic>
      <p:pic>
        <p:nvPicPr>
          <p:cNvPr id="10" name="Gráfico 9" descr="Escudo con relleno sólido">
            <a:extLst>
              <a:ext uri="{FF2B5EF4-FFF2-40B4-BE49-F238E27FC236}">
                <a16:creationId xmlns:a16="http://schemas.microsoft.com/office/drawing/2014/main" id="{919505EB-A3E8-4F13-A475-8A83717A86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62405" y="2501789"/>
            <a:ext cx="732636" cy="732636"/>
          </a:xfrm>
          <a:prstGeom prst="rect">
            <a:avLst/>
          </a:prstGeom>
        </p:spPr>
      </p:pic>
      <p:pic>
        <p:nvPicPr>
          <p:cNvPr id="13" name="Gráfico 12" descr="Bloquear con relleno sólido">
            <a:extLst>
              <a:ext uri="{FF2B5EF4-FFF2-40B4-BE49-F238E27FC236}">
                <a16:creationId xmlns:a16="http://schemas.microsoft.com/office/drawing/2014/main" id="{D9E1B54B-A83C-4E57-A436-C4E399AF53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06711" y="1577538"/>
            <a:ext cx="914400" cy="914400"/>
          </a:xfrm>
          <a:prstGeom prst="rect">
            <a:avLst/>
          </a:prstGeom>
        </p:spPr>
      </p:pic>
      <p:pic>
        <p:nvPicPr>
          <p:cNvPr id="15" name="Gráfico 14" descr="Clave con relleno sólido">
            <a:extLst>
              <a:ext uri="{FF2B5EF4-FFF2-40B4-BE49-F238E27FC236}">
                <a16:creationId xmlns:a16="http://schemas.microsoft.com/office/drawing/2014/main" id="{9BFAE12D-E831-4F77-8BFA-9D53B94D39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21111" y="3673331"/>
            <a:ext cx="914400" cy="914400"/>
          </a:xfrm>
          <a:prstGeom prst="rect">
            <a:avLst/>
          </a:prstGeom>
        </p:spPr>
      </p:pic>
      <p:pic>
        <p:nvPicPr>
          <p:cNvPr id="22" name="Gráfico 21" descr="Escudo con relleno sólido">
            <a:extLst>
              <a:ext uri="{FF2B5EF4-FFF2-40B4-BE49-F238E27FC236}">
                <a16:creationId xmlns:a16="http://schemas.microsoft.com/office/drawing/2014/main" id="{7D0905F4-BCB3-4001-9FCD-F25A51F4E9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54210" y="2501789"/>
            <a:ext cx="732636" cy="732636"/>
          </a:xfrm>
          <a:prstGeom prst="rect">
            <a:avLst/>
          </a:prstGeom>
        </p:spPr>
      </p:pic>
      <p:pic>
        <p:nvPicPr>
          <p:cNvPr id="23" name="Gráfico 22" descr="Documento con relleno sólido">
            <a:extLst>
              <a:ext uri="{FF2B5EF4-FFF2-40B4-BE49-F238E27FC236}">
                <a16:creationId xmlns:a16="http://schemas.microsoft.com/office/drawing/2014/main" id="{AC2469EA-4BEF-41B3-AC47-68614F2BE1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58436" y="1311062"/>
            <a:ext cx="854314" cy="854314"/>
          </a:xfrm>
          <a:prstGeom prst="rect">
            <a:avLst/>
          </a:prstGeom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8DB3584-3302-4CC5-98D4-D52C7F0C9F9A}"/>
              </a:ext>
            </a:extLst>
          </p:cNvPr>
          <p:cNvCxnSpPr/>
          <p:nvPr/>
        </p:nvCxnSpPr>
        <p:spPr>
          <a:xfrm>
            <a:off x="1870051" y="2880203"/>
            <a:ext cx="1088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EC436F1-87EA-413F-B489-7085B69F80DC}"/>
              </a:ext>
            </a:extLst>
          </p:cNvPr>
          <p:cNvCxnSpPr>
            <a:endCxn id="22" idx="1"/>
          </p:cNvCxnSpPr>
          <p:nvPr/>
        </p:nvCxnSpPr>
        <p:spPr>
          <a:xfrm flipV="1">
            <a:off x="3891356" y="2868107"/>
            <a:ext cx="962854" cy="1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22532C8-E913-495A-8411-5B30A074A369}"/>
              </a:ext>
            </a:extLst>
          </p:cNvPr>
          <p:cNvCxnSpPr/>
          <p:nvPr/>
        </p:nvCxnSpPr>
        <p:spPr>
          <a:xfrm>
            <a:off x="5758436" y="2818326"/>
            <a:ext cx="960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254C59F-9196-4221-AF61-F1CF74014260}"/>
              </a:ext>
            </a:extLst>
          </p:cNvPr>
          <p:cNvSpPr txBox="1"/>
          <p:nvPr/>
        </p:nvSpPr>
        <p:spPr>
          <a:xfrm>
            <a:off x="639495" y="3412251"/>
            <a:ext cx="742521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Emisor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6F69559-B564-4C0E-ADF8-D2D3EF454E8F}"/>
              </a:ext>
            </a:extLst>
          </p:cNvPr>
          <p:cNvSpPr txBox="1"/>
          <p:nvPr/>
        </p:nvSpPr>
        <p:spPr>
          <a:xfrm>
            <a:off x="1832519" y="2250907"/>
            <a:ext cx="121502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Texto plano</a:t>
            </a:r>
          </a:p>
        </p:txBody>
      </p:sp>
      <p:pic>
        <p:nvPicPr>
          <p:cNvPr id="30" name="Gráfico 29" descr="Documento con relleno sólido">
            <a:extLst>
              <a:ext uri="{FF2B5EF4-FFF2-40B4-BE49-F238E27FC236}">
                <a16:creationId xmlns:a16="http://schemas.microsoft.com/office/drawing/2014/main" id="{3D255AFA-2419-4FC3-8328-31BD1F8FD5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72754" y="1180424"/>
            <a:ext cx="854314" cy="854314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81D51FCA-3C21-43AA-9A84-833963E33609}"/>
              </a:ext>
            </a:extLst>
          </p:cNvPr>
          <p:cNvSpPr txBox="1"/>
          <p:nvPr/>
        </p:nvSpPr>
        <p:spPr>
          <a:xfrm>
            <a:off x="3809904" y="2358046"/>
            <a:ext cx="121502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Texto cifrado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B5B6BB9-FC9B-4E8E-8B8B-78AD43035859}"/>
              </a:ext>
            </a:extLst>
          </p:cNvPr>
          <p:cNvSpPr txBox="1"/>
          <p:nvPr/>
        </p:nvSpPr>
        <p:spPr>
          <a:xfrm>
            <a:off x="5631015" y="2250906"/>
            <a:ext cx="1215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Texto</a:t>
            </a:r>
            <a:r>
              <a:rPr lang="es-ES" dirty="0"/>
              <a:t> </a:t>
            </a:r>
            <a:r>
              <a:rPr lang="es-ES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plano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3D04889-C9EF-48CC-B0CC-DAE0A96FE0AD}"/>
              </a:ext>
            </a:extLst>
          </p:cNvPr>
          <p:cNvSpPr txBox="1"/>
          <p:nvPr/>
        </p:nvSpPr>
        <p:spPr>
          <a:xfrm>
            <a:off x="4870799" y="4550901"/>
            <a:ext cx="1667887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Clave  Descifrar (privada)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78D9C54-A0DB-406E-A8B0-3C4464EC26F1}"/>
              </a:ext>
            </a:extLst>
          </p:cNvPr>
          <p:cNvSpPr txBox="1"/>
          <p:nvPr/>
        </p:nvSpPr>
        <p:spPr>
          <a:xfrm>
            <a:off x="3117034" y="3211560"/>
            <a:ext cx="121502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Cifrar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983D48B-AC65-4D08-AA4D-EAD99241EE84}"/>
              </a:ext>
            </a:extLst>
          </p:cNvPr>
          <p:cNvSpPr txBox="1"/>
          <p:nvPr/>
        </p:nvSpPr>
        <p:spPr>
          <a:xfrm>
            <a:off x="4935005" y="3292442"/>
            <a:ext cx="1215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Descifrar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A3C6384-E928-4AC7-BC1E-489220A0350F}"/>
              </a:ext>
            </a:extLst>
          </p:cNvPr>
          <p:cNvSpPr txBox="1"/>
          <p:nvPr/>
        </p:nvSpPr>
        <p:spPr>
          <a:xfrm>
            <a:off x="3670640" y="2882580"/>
            <a:ext cx="16302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Canal</a:t>
            </a:r>
            <a:r>
              <a:rPr lang="es-ES" sz="1000" dirty="0"/>
              <a:t> </a:t>
            </a:r>
            <a:r>
              <a:rPr lang="es-ES" sz="10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 transmisión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C96D86A-38AF-41E3-B75D-5CC18B255278}"/>
              </a:ext>
            </a:extLst>
          </p:cNvPr>
          <p:cNvSpPr txBox="1"/>
          <p:nvPr/>
        </p:nvSpPr>
        <p:spPr>
          <a:xfrm>
            <a:off x="6944742" y="3425749"/>
            <a:ext cx="1115285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Receptor</a:t>
            </a:r>
          </a:p>
        </p:txBody>
      </p:sp>
      <p:pic>
        <p:nvPicPr>
          <p:cNvPr id="24" name="Gráfico 23" descr="Clave con relleno sólido">
            <a:extLst>
              <a:ext uri="{FF2B5EF4-FFF2-40B4-BE49-F238E27FC236}">
                <a16:creationId xmlns:a16="http://schemas.microsoft.com/office/drawing/2014/main" id="{CCBDB6EB-7C91-4CFB-81A1-24E5B07692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56240" y="3753491"/>
            <a:ext cx="914400" cy="914400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54ECAE7C-9B86-44AD-911E-43012014399A}"/>
              </a:ext>
            </a:extLst>
          </p:cNvPr>
          <p:cNvSpPr txBox="1"/>
          <p:nvPr/>
        </p:nvSpPr>
        <p:spPr>
          <a:xfrm>
            <a:off x="2618529" y="4531944"/>
            <a:ext cx="173055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Clave  Cifrar (pública)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4BB04429-F459-4F08-857B-CA05239D3C82}"/>
              </a:ext>
            </a:extLst>
          </p:cNvPr>
          <p:cNvCxnSpPr>
            <a:cxnSpLocks/>
          </p:cNvCxnSpPr>
          <p:nvPr/>
        </p:nvCxnSpPr>
        <p:spPr>
          <a:xfrm flipV="1">
            <a:off x="3428723" y="3600219"/>
            <a:ext cx="0" cy="34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577388C-98BA-4D61-9D26-0199B113DB53}"/>
              </a:ext>
            </a:extLst>
          </p:cNvPr>
          <p:cNvCxnSpPr/>
          <p:nvPr/>
        </p:nvCxnSpPr>
        <p:spPr>
          <a:xfrm flipV="1">
            <a:off x="5478311" y="3673331"/>
            <a:ext cx="0" cy="27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6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B14E0F0-0CD9-4B17-AB22-BEF2BFC8BA8C}"/>
              </a:ext>
            </a:extLst>
          </p:cNvPr>
          <p:cNvSpPr txBox="1"/>
          <p:nvPr/>
        </p:nvSpPr>
        <p:spPr>
          <a:xfrm>
            <a:off x="767100" y="1506876"/>
            <a:ext cx="7609800" cy="2893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</a:rPr>
              <a:t>Algoritmos RSA (Rivest, Shamir y Adleman). El más extendido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Técnica de matemáticas propias a través de productos de números primos muy grandes.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  <a:latin typeface="+mn-lt"/>
                <a:ea typeface="+mn-ea"/>
                <a:cs typeface="+mn-cs"/>
                <a:hlinkClick r:id="rId3"/>
              </a:rPr>
              <a:t>https://www.youtube.com/watch?v=CMe0COxZxb0</a:t>
            </a:r>
            <a:endParaRPr lang="es-ES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  <a:p>
            <a:endParaRPr lang="es-E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Beneficio</a:t>
            </a:r>
            <a:r>
              <a:rPr lang="es-ES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</a:rPr>
              <a:t>   </a:t>
            </a:r>
            <a:r>
              <a:rPr lang="es-ES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Más seguro. </a:t>
            </a:r>
            <a:endParaRPr lang="es-E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</a:rPr>
              <a:t>    Claves más largas para garantizar dicha seguridad</a:t>
            </a:r>
            <a:endParaRPr lang="es-ES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6"/>
                </a:solidFill>
              </a:rPr>
              <a:t>Desventaja</a:t>
            </a:r>
            <a:r>
              <a:rPr lang="es-ES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</a:rPr>
              <a:t>   </a:t>
            </a:r>
            <a:r>
              <a:rPr lang="es-ES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Mayor consumo de proceso</a:t>
            </a:r>
          </a:p>
          <a:p>
            <a:pPr lvl="3"/>
            <a:endParaRPr lang="es-ES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  <a:p>
            <a:pPr lvl="1"/>
            <a:endParaRPr lang="es-ES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Google Shape;20;p4">
            <a:extLst>
              <a:ext uri="{FF2B5EF4-FFF2-40B4-BE49-F238E27FC236}">
                <a16:creationId xmlns:a16="http://schemas.microsoft.com/office/drawing/2014/main" id="{B18713A4-23F3-44E6-8D2D-E7BC2D99EDC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5201" y="277975"/>
            <a:ext cx="8088855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ES" sz="3400" dirty="0"/>
              <a:t>PSP05 – Seguridad -Cifrado Asimétrico</a:t>
            </a:r>
            <a:endParaRPr sz="3400" dirty="0"/>
          </a:p>
        </p:txBody>
      </p:sp>
    </p:spTree>
    <p:extLst>
      <p:ext uri="{BB962C8B-B14F-4D97-AF65-F5344CB8AC3E}">
        <p14:creationId xmlns:p14="http://schemas.microsoft.com/office/powerpoint/2010/main" val="65729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B14E0F0-0CD9-4B17-AB22-BEF2BFC8BA8C}"/>
              </a:ext>
            </a:extLst>
          </p:cNvPr>
          <p:cNvSpPr txBox="1"/>
          <p:nvPr/>
        </p:nvSpPr>
        <p:spPr>
          <a:xfrm>
            <a:off x="767100" y="1506876"/>
            <a:ext cx="7609800" cy="3323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</a:rPr>
              <a:t>Cuándo enviamos la clave….hay que asegurarse de que el usuario que la está utilizando es quien dice 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Formas comunes de enviar esta clave pública: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</a:rPr>
              <a:t>    Clave pública PKI. Entidades certificadoras (CA) que emiten su clave pública.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</a:rPr>
              <a:t>    Establecer una red de confianza entre los usuarios. PGP (</a:t>
            </a:r>
            <a:r>
              <a:rPr lang="es-ES" dirty="0" err="1">
                <a:solidFill>
                  <a:schemeClr val="accent6"/>
                </a:solidFill>
              </a:rPr>
              <a:t>pretty</a:t>
            </a:r>
            <a:r>
              <a:rPr lang="es-ES" dirty="0">
                <a:solidFill>
                  <a:schemeClr val="accent6"/>
                </a:solidFill>
              </a:rPr>
              <a:t> Good </a:t>
            </a:r>
            <a:r>
              <a:rPr lang="es-ES" dirty="0" err="1">
                <a:solidFill>
                  <a:schemeClr val="accent6"/>
                </a:solidFill>
              </a:rPr>
              <a:t>privacy</a:t>
            </a:r>
            <a:r>
              <a:rPr lang="es-ES" dirty="0">
                <a:solidFill>
                  <a:schemeClr val="accent6"/>
                </a:solidFill>
              </a:rPr>
              <a:t>)</a:t>
            </a:r>
            <a:endParaRPr lang="es-ES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  <a:p>
            <a:endParaRPr lang="es-E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Beneficio</a:t>
            </a:r>
            <a:r>
              <a:rPr lang="es-ES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</a:rPr>
              <a:t>   </a:t>
            </a:r>
            <a:r>
              <a:rPr lang="es-ES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Más seguro. </a:t>
            </a:r>
            <a:endParaRPr lang="es-E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</a:rPr>
              <a:t>    Claves más largas para garantizar dicha seguridad</a:t>
            </a:r>
            <a:endParaRPr lang="es-ES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6"/>
                </a:solidFill>
              </a:rPr>
              <a:t>Desventaja</a:t>
            </a:r>
            <a:r>
              <a:rPr lang="es-ES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</a:rPr>
              <a:t>   </a:t>
            </a:r>
            <a:r>
              <a:rPr lang="es-ES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Mayor consumo de proceso</a:t>
            </a:r>
          </a:p>
          <a:p>
            <a:pPr lvl="3"/>
            <a:endParaRPr lang="es-ES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  <a:p>
            <a:pPr lvl="1"/>
            <a:endParaRPr lang="es-ES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Google Shape;20;p4">
            <a:extLst>
              <a:ext uri="{FF2B5EF4-FFF2-40B4-BE49-F238E27FC236}">
                <a16:creationId xmlns:a16="http://schemas.microsoft.com/office/drawing/2014/main" id="{B18713A4-23F3-44E6-8D2D-E7BC2D99EDC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5201" y="277975"/>
            <a:ext cx="8088855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ES" sz="3400" dirty="0"/>
              <a:t>PSP05 – Seguridad -Cifrado Asimétrico</a:t>
            </a:r>
            <a:endParaRPr sz="3400" dirty="0"/>
          </a:p>
        </p:txBody>
      </p:sp>
    </p:spTree>
    <p:extLst>
      <p:ext uri="{BB962C8B-B14F-4D97-AF65-F5344CB8AC3E}">
        <p14:creationId xmlns:p14="http://schemas.microsoft.com/office/powerpoint/2010/main" val="139081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B14E0F0-0CD9-4B17-AB22-BEF2BFC8BA8C}"/>
              </a:ext>
            </a:extLst>
          </p:cNvPr>
          <p:cNvSpPr txBox="1"/>
          <p:nvPr/>
        </p:nvSpPr>
        <p:spPr>
          <a:xfrm>
            <a:off x="767100" y="1506876"/>
            <a:ext cx="7609800" cy="16004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</a:rPr>
              <a:t>Cuándo enviamos la clave….hay que asegurarse de que el usuario que la está utilizando es quien dice 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Formas comunes de enviar esta clave pública: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</a:rPr>
              <a:t>    Clave pública PKI. Entidades certificadoras (CA) que emiten su clave pública.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</a:rPr>
              <a:t>    Establecer una red de confianza entre los usuarios. PGP (</a:t>
            </a:r>
            <a:r>
              <a:rPr lang="es-ES" dirty="0" err="1">
                <a:solidFill>
                  <a:schemeClr val="accent6"/>
                </a:solidFill>
              </a:rPr>
              <a:t>pretty</a:t>
            </a:r>
            <a:r>
              <a:rPr lang="es-ES" dirty="0">
                <a:solidFill>
                  <a:schemeClr val="accent6"/>
                </a:solidFill>
              </a:rPr>
              <a:t> Good </a:t>
            </a:r>
            <a:r>
              <a:rPr lang="es-ES" dirty="0" err="1">
                <a:solidFill>
                  <a:schemeClr val="accent6"/>
                </a:solidFill>
              </a:rPr>
              <a:t>privacy</a:t>
            </a:r>
            <a:r>
              <a:rPr lang="es-ES" dirty="0">
                <a:solidFill>
                  <a:schemeClr val="accent6"/>
                </a:solidFill>
              </a:rPr>
              <a:t>)</a:t>
            </a:r>
            <a:endParaRPr lang="es-ES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  <a:p>
            <a:pPr lvl="1"/>
            <a:endParaRPr lang="es-ES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Google Shape;20;p4">
            <a:extLst>
              <a:ext uri="{FF2B5EF4-FFF2-40B4-BE49-F238E27FC236}">
                <a16:creationId xmlns:a16="http://schemas.microsoft.com/office/drawing/2014/main" id="{B18713A4-23F3-44E6-8D2D-E7BC2D99EDC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5201" y="277975"/>
            <a:ext cx="8088855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ES" sz="3400" dirty="0"/>
              <a:t>PSP05 – Seguridad -Cifrado Asimétrico</a:t>
            </a:r>
            <a:endParaRPr sz="3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5D68A28-AD6E-4269-ABFD-021ECCE9F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96" y="2827929"/>
            <a:ext cx="3195560" cy="203759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F0B88EA-F547-4455-AC8E-232F04FD2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115" y="2827302"/>
            <a:ext cx="4347028" cy="202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5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B14E0F0-0CD9-4B17-AB22-BEF2BFC8BA8C}"/>
              </a:ext>
            </a:extLst>
          </p:cNvPr>
          <p:cNvSpPr txBox="1"/>
          <p:nvPr/>
        </p:nvSpPr>
        <p:spPr>
          <a:xfrm>
            <a:off x="767100" y="1506876"/>
            <a:ext cx="7609800" cy="1384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</a:rPr>
              <a:t>Clase para Cifrado asimétrico RSA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  <a:latin typeface="+mn-lt"/>
                <a:ea typeface="+mn-ea"/>
                <a:cs typeface="+mn-cs"/>
                <a:hlinkClick r:id="rId3"/>
              </a:rPr>
              <a:t>https://docs.microsoft.com/es-es/dotnet/api/system.security.cryptography.rsacryptoserviceprovider?view=net-6.0</a:t>
            </a:r>
            <a:endParaRPr lang="es-ES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  <a:p>
            <a:pPr lvl="1"/>
            <a:endParaRPr lang="es-ES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Google Shape;20;p4">
            <a:extLst>
              <a:ext uri="{FF2B5EF4-FFF2-40B4-BE49-F238E27FC236}">
                <a16:creationId xmlns:a16="http://schemas.microsoft.com/office/drawing/2014/main" id="{B18713A4-23F3-44E6-8D2D-E7BC2D99EDC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5201" y="277975"/>
            <a:ext cx="8088855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ES" sz="3400" dirty="0"/>
              <a:t>PSP05 – Seguridad -Cifrado Asimétrico</a:t>
            </a:r>
            <a:endParaRPr sz="3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ED4A039-78D9-4CE4-80CD-B03D50298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257" y="2321919"/>
            <a:ext cx="5225143" cy="254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1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B14E0F0-0CD9-4B17-AB22-BEF2BFC8BA8C}"/>
              </a:ext>
            </a:extLst>
          </p:cNvPr>
          <p:cNvSpPr txBox="1"/>
          <p:nvPr/>
        </p:nvSpPr>
        <p:spPr>
          <a:xfrm>
            <a:off x="767100" y="1506876"/>
            <a:ext cx="7609800" cy="1384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</a:rPr>
              <a:t>Clase para Cifrado asimétrico RSA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/>
                </a:solidFill>
                <a:latin typeface="+mn-lt"/>
                <a:ea typeface="+mn-ea"/>
                <a:cs typeface="+mn-cs"/>
                <a:hlinkClick r:id="rId3"/>
              </a:rPr>
              <a:t>https://docs.microsoft.com/es-es/dotnet/api/system.security.cryptography.rsacryptoserviceprovider?view=net-6.0</a:t>
            </a:r>
            <a:endParaRPr lang="es-ES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  <a:p>
            <a:pPr lvl="1"/>
            <a:endParaRPr lang="es-ES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Google Shape;20;p4">
            <a:extLst>
              <a:ext uri="{FF2B5EF4-FFF2-40B4-BE49-F238E27FC236}">
                <a16:creationId xmlns:a16="http://schemas.microsoft.com/office/drawing/2014/main" id="{B18713A4-23F3-44E6-8D2D-E7BC2D99EDC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5201" y="277975"/>
            <a:ext cx="8088855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ES" sz="3400" dirty="0"/>
              <a:t>PSP05 – Seguridad -Cifrado Asimétrico</a:t>
            </a:r>
            <a:endParaRPr sz="3400" dirty="0"/>
          </a:p>
        </p:txBody>
      </p:sp>
    </p:spTree>
    <p:extLst>
      <p:ext uri="{BB962C8B-B14F-4D97-AF65-F5344CB8AC3E}">
        <p14:creationId xmlns:p14="http://schemas.microsoft.com/office/powerpoint/2010/main" val="423039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BIRT LH">
      <a:dk1>
        <a:srgbClr val="009BB9"/>
      </a:dk1>
      <a:lt1>
        <a:srgbClr val="33526A"/>
      </a:lt1>
      <a:dk2>
        <a:srgbClr val="BFF4FF"/>
      </a:dk2>
      <a:lt2>
        <a:srgbClr val="BFF4FF"/>
      </a:lt2>
      <a:accent1>
        <a:srgbClr val="00A1C0"/>
      </a:accent1>
      <a:accent2>
        <a:srgbClr val="B5D761"/>
      </a:accent2>
      <a:accent3>
        <a:srgbClr val="BE7C50"/>
      </a:accent3>
      <a:accent4>
        <a:srgbClr val="727A9E"/>
      </a:accent4>
      <a:accent5>
        <a:srgbClr val="BFF4FF"/>
      </a:accent5>
      <a:accent6>
        <a:srgbClr val="4BACC6"/>
      </a:accent6>
      <a:hlink>
        <a:srgbClr val="6BBDDB"/>
      </a:hlink>
      <a:folHlink>
        <a:srgbClr val="3352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322</Words>
  <Application>Microsoft Office PowerPoint</Application>
  <PresentationFormat>Presentación en pantalla (16:9)</PresentationFormat>
  <Paragraphs>49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8" baseType="lpstr">
      <vt:lpstr>Arial</vt:lpstr>
      <vt:lpstr>Tema de Office</vt:lpstr>
      <vt:lpstr>PSP05 – Seguridad -Cifrado Asimétrico</vt:lpstr>
      <vt:lpstr>PSP05 – Seguridad -Cifrado Asimétrico</vt:lpstr>
      <vt:lpstr>PSP05 – Seguridad -Cifrado Asimétrico</vt:lpstr>
      <vt:lpstr>PSP05 – Seguridad -Cifrado Asimétrico</vt:lpstr>
      <vt:lpstr>PSP05 – Seguridad -Cifrado Asimétrico</vt:lpstr>
      <vt:lpstr>PSP05 – Seguridad -Cifrado Asimétrico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PSP02 Monitor</dc:title>
  <dc:creator>naiara</dc:creator>
  <cp:lastModifiedBy>Itziar Gortazar Huete</cp:lastModifiedBy>
  <cp:revision>14</cp:revision>
  <dcterms:created xsi:type="dcterms:W3CDTF">2019-11-22T09:32:33Z</dcterms:created>
  <dcterms:modified xsi:type="dcterms:W3CDTF">2022-04-28T13:36:29Z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0x010100F8F41C19AB30AA4EB0245C9C2C2A2007</vt:lpwstr>
  </property>
</Properties>
</file>