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47"/>
  </p:notesMasterIdLst>
  <p:sldIdLst>
    <p:sldId id="256" r:id="rId7"/>
    <p:sldId id="257" r:id="rId8"/>
    <p:sldId id="258" r:id="rId9"/>
    <p:sldId id="296" r:id="rId10"/>
    <p:sldId id="293" r:id="rId11"/>
    <p:sldId id="292" r:id="rId12"/>
    <p:sldId id="297" r:id="rId13"/>
    <p:sldId id="295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78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0" r:id="rId42"/>
    <p:sldId id="298" r:id="rId43"/>
    <p:sldId id="299" r:id="rId44"/>
    <p:sldId id="291" r:id="rId45"/>
    <p:sldId id="301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62ADE-0F55-4CBB-8524-11BB63ABAD15}">
  <a:tblStyle styleId="{B9E62ADE-0F55-4CBB-8524-11BB63ABA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FEE3E9-8C9D-422C-834D-0EF4F43179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99900A-3EEB-4444-9C5F-6D0FE8373C73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13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f39dffd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f39dffd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be71fca0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be71fca0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e71fca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e71fca0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先創新高, 在低點, 然後再創新高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bf39dffd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bf39dffd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2da7abd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2da7abd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補再前頁：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用簡單的例子(多圖)說明每次實驗的MDD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[2, -1] [0.5, 0.5]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fraction = 80, 30,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e71fca0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e71fca0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334fe4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334fe4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f39dffd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f39dffd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b2b5d818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b2b5d818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 axis: beta</a:t>
            </a:r>
            <a:br>
              <a:rPr lang="zh-TW"/>
            </a:br>
            <a:r>
              <a:rPr lang="zh-TW"/>
              <a:t>加上文字敘述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b2da7abd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b2da7abd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加上文字敘述, alpha legend 不見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b2c3cd8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b2c3cd8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b2da7ab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b2da7abd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加上文字敘述 玩10次, 把1500拿掉, 畫0~600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MDD 跟RTN負相關, 把座標改成跟17頁一樣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bf39dffd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bf39dffd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b2da7abd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b2da7abd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b2da7abd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b2da7abd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When the alpha is fixed to 0.3, the curve shows us the negative correlationship of beta(Prob(MDD&lt;alpha)) and fraction. In other word, the possibility of suffering drawdown increases as we bet more in each play.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b2da7abd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b2da7abd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加上文字敘述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b2da7abd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b2da7abd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ee1a76e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bee1a76ea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bf327f8c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bf327f8c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bee1a76ea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bee1a76ea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bf327f8cb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bf327f8cb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2c3cd8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2c3cd8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bee1a76ea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bee1a76ea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bf327f8cb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bf327f8cb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bf39dffd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bf39dffd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322BC-2C4E-4714-AA9F-B9A384C21F8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72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2b5d81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2b5d818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Risk-Constrained Kelly Gambling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e71fca0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e71fca0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f39dff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f39dff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f39dffd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bf39dffd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f39dffd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f39dffd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672098D-5550-4D75-B35E-00C18092E71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97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CDD29726-8FD1-44AD-BEC0-A691E8DE093F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02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392D496F-4F54-48AD-AEB1-944D211E2212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26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CF078F60-34D2-4B6A-A721-037A9C58BB4D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93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84BA6ABC-A8A3-41C6-93DB-74AB2C50D61E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067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BE64905-C45B-4138-879C-7025C3B58254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9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DD3867BA-E0D9-45C3-BB49-8E5ACE94561F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49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B9B29488-74CA-4687-BA29-64328BB9C717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61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7F6E0CF-F28B-4DEA-BCBE-D29DC0C4EAF9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887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B9861797-367A-4EDC-8D23-9D9B476761A1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755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E844C4CD-11AC-4904-808F-AC06C04D8217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0316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BA2E060-2896-4618-ABF0-43F9BEAEFBE1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846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B4D902C-8AAB-4752-AB3E-345C11834C61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871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A9B7FEC-BA7D-4BBB-8DB6-FD9FFC195986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571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FF80CB4C-1180-4191-B81F-1E03D4890CD0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754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6BC31683-0DE9-451D-A153-7F051300AB72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811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A3F27CF1-03B8-4339-8315-4F22C8DA72E9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895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EF331019-1430-4384-926B-36141611E8BC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2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BFA1F55-2EED-4B08-BB2A-DFA40BC0D7B2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1924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00E356F0-1E88-4F43-8F98-ED98C93E8A96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0408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5B539B8-BA15-4F5E-9838-A5D520A89A4D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482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5CCFDEB4-AE48-4AE8-874E-8A7DBD55A8E5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614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67ED024A-A455-4EF7-86E7-AAD0C83B08C2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112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AED5DEA-86ED-4D86-B355-2830BBA2D97E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448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17D98A7C-3D97-4BE9-A856-FF4A52DCA166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929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026E003-2DC6-4C56-BFF1-DE232FB7D73C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2759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260EBBA-D2A6-4A93-84B4-B151280400A8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801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388A212E-BF82-4ACB-9380-CE4DD704BA38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1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1D967F6D-D6FE-4591-A3E4-CF18A08A548B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018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6ECEB50F-D64A-4BE5-BFD4-6927625C30A5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0787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8EA4B679-D1F3-4050-B65A-823D825184A2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04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370E33B3-B531-4E2F-91E0-46B6168D735B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5592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AD006945-AB19-4A40-9891-C11174BE913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5031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67ED024A-A455-4EF7-86E7-AAD0C83B08C2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5422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AED5DEA-86ED-4D86-B355-2830BBA2D97E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330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17D98A7C-3D97-4BE9-A856-FF4A52DCA166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166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026E003-2DC6-4C56-BFF1-DE232FB7D73C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3700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260EBBA-D2A6-4A93-84B4-B151280400A8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5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388A212E-BF82-4ACB-9380-CE4DD704BA38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9164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1D967F6D-D6FE-4591-A3E4-CF18A08A548B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6396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6ECEB50F-D64A-4BE5-BFD4-6927625C30A5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5393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8EA4B679-D1F3-4050-B65A-823D825184A2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5234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370E33B3-B531-4E2F-91E0-46B6168D735B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2166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AD006945-AB19-4A40-9891-C11174BE913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6292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1A5A0B3-6CE4-4BE8-875E-E4D64B615B38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3732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455C3185-9FF0-4722-9819-4FE3F730E173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900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E35503B6-4D10-44F9-B8A9-FD31A002D635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8982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A7E01EA5-D4D0-4AA2-A3BC-B7A4A8DAFC4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54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E99FB19A-0E5F-46AB-89E8-9AEF21B91EAF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7157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B8EA1562-D095-4395-B31F-2DFE82AA2C9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8746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C46CF87B-4829-4DD5-8005-E71C0DE8D07E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1666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39293676-5924-4235-91F4-89DE2EA536A1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6672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340A4A78-E3C1-4942-BBC9-34C4E0510A02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5267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EBE094CC-1EB0-4AEF-8F02-EDFB999B3EFB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491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6EC9ABF7-B3B1-4E2D-BE03-B1C03B54099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1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01D83B77-520D-4E9C-B08B-5F53D1EEBF36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7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pPr defTabSz="685800">
              <a:buClrTx/>
            </a:pPr>
            <a:fld id="{C852BC33-9BF7-4212-9BE6-E188B302C16E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pPr defTabSz="685800">
              <a:buClrTx/>
            </a:pPr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46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DB6D7DB3-4649-484E-95A8-D7FC0E7AE01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9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DB6D7DB3-4649-484E-95A8-D7FC0E7AE01A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973EB4FC-D365-4D38-B140-CAF8B7631043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0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pPr defTabSz="685800">
              <a:buClrTx/>
            </a:pPr>
            <a:fld id="{FE219239-1102-4101-BCDC-8C331D20A80C}" type="datetime1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pPr defTabSz="685800">
              <a:buClrTx/>
            </a:pPr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pPr defTabSz="685800">
              <a:buClrTx/>
            </a:pPr>
            <a:fld id="{4E74F840-13EE-4B59-9FF4-B2625BF5A808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62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867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Adjusting Drawdown Risk and Return Based on Bidding Fraction</a:t>
            </a:r>
            <a:endParaRPr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6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Mu-En Wu</a:t>
            </a:r>
            <a:r>
              <a:rPr lang="zh-TW" sz="20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zh-TW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Sheng-Hao Lin</a:t>
            </a:r>
            <a:endParaRPr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National Taipei University of Technology, National Central University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979150"/>
            <a:ext cx="85206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Risk Constraint Kelly </a:t>
            </a:r>
            <a:r>
              <a:rPr lang="en-US" altLang="zh-TW" sz="3000" dirty="0" smtClean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Gambling </a:t>
            </a:r>
            <a:r>
              <a:rPr lang="zh-TW" sz="3000" dirty="0" smtClean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sz="30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-217675" y="2571750"/>
            <a:ext cx="49167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○"/>
            </a:pPr>
            <a:r>
              <a:rPr lang="zh-TW" sz="1800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alpha:</a:t>
            </a:r>
            <a:r>
              <a:rPr lang="zh-TW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 a given target minimum wealth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zh-TW" sz="1800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beta  :</a:t>
            </a:r>
            <a:r>
              <a:rPr lang="zh-TW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upper bound of probability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zh-TW" sz="1800" dirty="0" smtClean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zh-TW" sz="1800" baseline="30000" dirty="0" smtClean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zh-TW" sz="1800" dirty="0" smtClean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zh-TW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minimum reltive wealth (initial wealth = 1)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25" y="1524225"/>
            <a:ext cx="2444513" cy="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709" y="1552112"/>
            <a:ext cx="1292791" cy="26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9024" y="2062697"/>
            <a:ext cx="4342074" cy="26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7077125" y="3607775"/>
            <a:ext cx="606000" cy="5727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107" name="Google Shape;107;p20"/>
          <p:cNvCxnSpPr>
            <a:endCxn id="106" idx="2"/>
          </p:cNvCxnSpPr>
          <p:nvPr/>
        </p:nvCxnSpPr>
        <p:spPr>
          <a:xfrm>
            <a:off x="1559825" y="3622325"/>
            <a:ext cx="5517300" cy="271800"/>
          </a:xfrm>
          <a:prstGeom prst="straightConnector1">
            <a:avLst/>
          </a:prstGeom>
          <a:noFill/>
          <a:ln w="28575" cap="flat" cmpd="sng">
            <a:solidFill>
              <a:srgbClr val="FFF2CC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Risk Constraint Kelly Gambling </a:t>
            </a:r>
            <a:r>
              <a:rPr lang="zh-TW" altLang="zh-TW" sz="3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sz="30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Google Shape;113;p21"/>
              <p:cNvSpPr txBox="1"/>
              <p:nvPr/>
            </p:nvSpPr>
            <p:spPr>
              <a:xfrm>
                <a:off x="514307" y="1135337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𝑛</m:t>
                    </m:r>
                  </m:oMath>
                </a14:m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bets have a random nonnegative payoff or return, 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denoted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𝑟</m:t>
                    </m:r>
                    <m:r>
                      <a:rPr lang="zh-TW" alt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∈</m:t>
                    </m:r>
                    <m:sSubSup>
                      <m:sSubSupPr>
                        <m:ctrlPr>
                          <a:rPr lang="en-US" altLang="zh-TW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ℝ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</m:t>
                        </m:r>
                      </m:sub>
                      <m:sup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1</m:t>
                    </m:r>
                  </m:oMath>
                </a14:m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/>
                </a:r>
                <a:b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𝑟</m:t>
                    </m:r>
                  </m:oMath>
                </a14:m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</a:t>
                </a:r>
                <a:r>
                  <a:rPr lang="en-US" altLang="zh-TW" sz="1800" dirty="0" err="1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i.i.d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.)</a:t>
                </a:r>
              </a:p>
              <a:p>
                <a:pPr marL="457200" lvl="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endParaRPr lang="en-US" altLang="zh-TW"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altLang="zh-TW" sz="1800" dirty="0" smtClean="0">
                    <a:solidFill>
                      <a:srgbClr val="FFFFFF"/>
                    </a:solidFill>
                    <a:latin typeface="Cambria Math" panose="02040503050406030204" pitchFamily="18" charset="0"/>
                    <a:cs typeface="Calibri"/>
                    <a:sym typeface="Calibri"/>
                  </a:rPr>
                  <a:t>Find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𝑏</m:t>
                    </m:r>
                    <m:r>
                      <a:rPr lang="zh-TW" alt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∈</m:t>
                    </m:r>
                    <m:sSup>
                      <m:sSupPr>
                        <m:ctrlP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ℝ</m:t>
                        </m:r>
                      </m:e>
                      <m:sup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𝑏</m:t>
                    </m:r>
                    <m:r>
                      <a:rPr lang="zh-TW" alt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≥</m:t>
                    </m:r>
                    <m:r>
                      <a:rPr lang="en-US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0</m:t>
                    </m:r>
                  </m:oMath>
                </a14:m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e>
                      <m:sup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</m:sup>
                    </m:sSup>
                    <m:r>
                      <a:rPr lang="en-US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𝑏</m:t>
                    </m:r>
                    <m:r>
                      <a:rPr lang="en-US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en-US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1</m:t>
                    </m:r>
                  </m:oMath>
                </a14:m>
                <a:endParaRPr lang="en-US" altLang="zh-TW" sz="1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endParaRPr lang="en-US" altLang="zh-TW"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2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Wealth changes: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𝑤</m:t>
                        </m:r>
                      </m:e>
                      <m:sub>
                        <m:r>
                          <a:rPr lang="zh-TW" altLang="ar-A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lang="ar-AE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</m:t>
                        </m:r>
                        <m:r>
                          <a:rPr lang="ar-AE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ar-AE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ar-AE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zh-TW" altLang="ar-A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𝑤</m:t>
                        </m:r>
                      </m:e>
                      <m:sub>
                        <m:r>
                          <a:rPr lang="zh-TW" altLang="ar-A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ar-AE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zh-TW" altLang="ar-A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</m:t>
                        </m:r>
                      </m:e>
                      <m:sup>
                        <m:r>
                          <a:rPr lang="zh-TW" altLang="ar-A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</m:sup>
                    </m:sSup>
                    <m:r>
                      <a:rPr lang="zh-TW" altLang="ar-AE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𝑏</m:t>
                    </m:r>
                  </m:oMath>
                </a14:m>
                <a:endParaRPr lang="ar-AE" altLang="zh-TW"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2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endParaRPr lang="en-US" altLang="zh-TW" sz="1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2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</a:t>
                </a: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wealth after the bet changes by the (random) 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</m:t>
                        </m:r>
                      </m:e>
                      <m:sup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</m:sup>
                    </m:sSup>
                    <m:r>
                      <a:rPr lang="en-US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𝑏</m:t>
                    </m:r>
                  </m:oMath>
                </a14:m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           </a:t>
                </a:r>
                <a:endParaRPr lang="en-US"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endParaRPr lang="en-US" altLang="zh-TW" sz="1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13" name="Google Shape;113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" y="1135337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Risk Constraint Kelly Gambling </a:t>
            </a:r>
            <a:r>
              <a:rPr lang="zh-TW" altLang="zh-TW" sz="3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sz="30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Google Shape;124;p22"/>
              <p:cNvSpPr txBox="1"/>
              <p:nvPr/>
            </p:nvSpPr>
            <p:spPr>
              <a:xfrm>
                <a:off x="311700" y="1228675"/>
                <a:ext cx="8520600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zh-TW" altLang="ar-AE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𝑤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1</m:t>
                    </m:r>
                  </m:oMath>
                </a14:m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d>
                      <m:dPr>
                        <m:ctrlPr>
                          <a:rPr lang="en-US" altLang="zh-TW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SupPr>
                          <m:e>
                            <m: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  <m: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𝑏</m:t>
                        </m:r>
                      </m:e>
                    </m:d>
                  </m:oMath>
                </a14:m>
                <a:endParaRPr lang="en-US" altLang="zh-TW" sz="1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endParaRPr lang="en-US" altLang="zh-TW" sz="1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TW" altLang="en-US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𝜏</m:t>
                        </m:r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sub>
                      <m:sup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sup>
                      <m:e>
                        <m:func>
                          <m:funcPr>
                            <m:ctrlP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log</m:t>
                            </m:r>
                          </m:fName>
                          <m:e>
                            <m:sSubSup>
                              <m:sSubSupPr>
                                <m:ctrlPr>
                                  <a:rPr lang="en-US" altLang="zh-TW" sz="1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1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TW" altLang="en-US" sz="1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altLang="zh-TW" sz="1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𝑏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a random walk</a:t>
                </a: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/>
                </a:r>
                <a:b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lang="en-US"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Average growth rate of wealth: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𝔼</m:t>
                    </m:r>
                    <m:func>
                      <m:funcPr>
                        <m:ctrlPr>
                          <a:rPr lang="en-US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/>
                </a:r>
                <a:b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lang="en-US"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1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Goal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 </a:t>
                </a: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Maximize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𝔼</m:t>
                    </m:r>
                    <m:func>
                      <m:funcPr>
                        <m:ctrlPr>
                          <a:rPr lang="ar-AE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ar-AE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ar-AE" altLang="zh-TW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pPr>
                              <m:e>
                                <m:r>
                                  <a:rPr lang="zh-TW" altLang="ar-AE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TW" altLang="ar-AE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TW" altLang="ar-AE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subject </a:t>
                </a: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TW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zh-TW" altLang="ar-AE" sz="18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𝟏</m:t>
                        </m:r>
                      </m:e>
                      <m:sup>
                        <m:r>
                          <a:rPr lang="zh-TW" altLang="ar-AE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</m:sup>
                    </m:sSup>
                    <m:r>
                      <a:rPr lang="zh-TW" altLang="ar-AE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𝑏</m:t>
                    </m:r>
                    <m:r>
                      <a:rPr lang="ar-AE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ar-AE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1</m:t>
                    </m:r>
                    <m:r>
                      <a:rPr lang="ar-AE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</m:t>
                    </m:r>
                    <m:r>
                      <a:rPr lang="zh-TW" altLang="ar-AE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𝑏</m:t>
                    </m:r>
                    <m:r>
                      <a:rPr lang="ar-AE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≥</m:t>
                    </m:r>
                    <m:r>
                      <a:rPr lang="ar-AE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0</m:t>
                    </m:r>
                    <m:r>
                      <a:rPr lang="ar-AE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</m:oMath>
                </a14:m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lang="ar-AE" altLang="zh-TW"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endParaRPr lang="en-US"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24" name="Google Shape;124;p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2286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Risk Constraint Kelly Gambling </a:t>
            </a:r>
            <a:r>
              <a:rPr lang="zh-TW" altLang="zh-TW" sz="3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(Cont.)</a:t>
            </a:r>
            <a:endParaRPr sz="30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Google Shape;134;p23"/>
              <p:cNvSpPr txBox="1"/>
              <p:nvPr/>
            </p:nvSpPr>
            <p:spPr>
              <a:xfrm>
                <a:off x="595738" y="1405775"/>
                <a:ext cx="8236562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Prob</m:t>
                    </m:r>
                    <m:r>
                      <a:rPr lang="en-US" altLang="zh-TW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. </m:t>
                    </m:r>
                    <m:d>
                      <m:dPr>
                        <m:ctrlP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𝑚𝑖𝑛</m:t>
                            </m:r>
                          </m:sup>
                        </m:sSup>
                        <m:r>
                          <a:rPr lang="en-US" altLang="zh-TW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l-GR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α</m:t>
                        </m:r>
                      </m:e>
                    </m:d>
                    <m:r>
                      <a:rPr lang="en-US" altLang="zh-TW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&lt;</m:t>
                    </m:r>
                    <m:r>
                      <m:rPr>
                        <m:sty m:val="p"/>
                      </m:rPr>
                      <a:rPr lang="el-GR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β</m:t>
                    </m:r>
                    <m:r>
                      <a:rPr lang="en-US" altLang="zh-TW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where</m:t>
                    </m:r>
                    <m:r>
                      <a:rPr lang="en-US" altLang="zh-TW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α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β</m:t>
                    </m:r>
                    <m:r>
                      <a:rPr lang="el-GR" altLang="zh-TW" sz="18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∈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0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1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endParaRPr lang="en-US" altLang="zh-TW" sz="1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 </a:t>
                </a: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bound to the proabability by the 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parameter</a:t>
                </a:r>
                <a:r>
                  <a:rPr lang="zh-TW" altLang="en-US" sz="1800" dirty="0" smtClean="0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𝜆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log</m:t>
                            </m:r>
                          </m:fName>
                          <m:e>
                            <m:r>
                              <a:rPr lang="zh-TW" altLang="en-US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𝛽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l-GR" altLang="zh-TW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α</m:t>
                        </m:r>
                      </m:den>
                    </m:f>
                  </m:oMath>
                </a14:m>
                <a:endParaRPr lang="en-US" altLang="zh-TW" sz="1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endParaRPr lang="en-US" altLang="zh-TW" sz="1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0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zh-TW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onvex optimization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 The </a:t>
                </a: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problem is changed to the equations at the right-hand 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side.</a:t>
                </a:r>
              </a:p>
              <a:p>
                <a:pPr marL="457200" lvl="1" indent="-342900">
                  <a:lnSpc>
                    <a:spcPct val="115000"/>
                  </a:lnSpc>
                  <a:buClr>
                    <a:srgbClr val="FFFFFF"/>
                  </a:buClr>
                  <a:buSzPts val="1800"/>
                  <a:buFont typeface="Calibri"/>
                  <a:buChar char="●"/>
                </a:pPr>
                <a:r>
                  <a:rPr lang="en-US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maximize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𝔼</m:t>
                    </m:r>
                    <m:func>
                      <m:funcPr>
                        <m:ctrlPr>
                          <a:rPr lang="en-US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180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180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TW" sz="1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1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subject </a:t>
                </a:r>
                <a:r>
                  <a:rPr lang="en-US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altLang="zh-TW" sz="18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𝟏</m:t>
                        </m:r>
                      </m:e>
                      <m:sup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</m:sup>
                    </m:sSup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𝑏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1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𝑏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≥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0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altLang="zh-TW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𝔼</m:t>
                    </m:r>
                    <m:sSup>
                      <m:sSupPr>
                        <m:ctrlPr>
                          <a:rPr lang="en-US" altLang="zh-TW" sz="1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TW" sz="1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80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18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8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TW" sz="18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TW" sz="18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altLang="zh-TW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zh-TW" altLang="en-US" sz="1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𝜆</m:t>
                        </m:r>
                      </m:sup>
                    </m:sSup>
                    <m:r>
                      <a:rPr lang="en-US" altLang="zh-TW" sz="18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≤</m:t>
                    </m:r>
                    <m:r>
                      <a:rPr lang="en-US" altLang="zh-TW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34" name="Google Shape;134;p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38" y="1405775"/>
                <a:ext cx="8236562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Preliminary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Calibri"/>
              <a:buChar char="●"/>
            </a:pPr>
            <a:r>
              <a:rPr lang="zh-TW" b="1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Risk Constrain of Maximum Drawdown</a:t>
            </a:r>
            <a:endParaRPr b="1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Simulations</a:t>
            </a:r>
            <a:endParaRPr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Experiments on Real Finacial Underlying </a:t>
            </a:r>
            <a:br>
              <a:rPr lang="zh-TW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(e.g. 0050.tw / 2330.tw / 6505.tw / 2317.tw)</a:t>
            </a:r>
            <a:endParaRPr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We Aim to </a:t>
            </a:r>
            <a:r>
              <a:rPr lang="zh-TW" sz="3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Solve</a:t>
            </a:r>
            <a:r>
              <a:rPr lang="en-US" altLang="zh-TW" sz="3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0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Google Shape;154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2517" y="1242719"/>
                <a:ext cx="8520600" cy="1509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2CC"/>
                  </a:buClr>
                  <a:buSzPts val="1800"/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Consider 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more practical definition of 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RISK: Maximum Draw Down.</a:t>
                </a:r>
              </a:p>
              <a:p>
                <a:pPr marL="11430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2CC"/>
                  </a:buClr>
                  <a:buSzPts val="1800"/>
                  <a:buNone/>
                </a:pPr>
                <a:endParaRPr lang="en-US" altLang="zh-TW" dirty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0" indent="0">
                  <a:buClr>
                    <a:srgbClr val="FFF2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b="0" i="0" smtClean="0">
                          <a:solidFill>
                            <a:srgbClr val="FFF2CC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FFF2CC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DD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F2CC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F2CC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F2CC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rgbClr val="FFF2CC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b="0" i="1" smtClean="0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𝜏</m:t>
                              </m:r>
                              <m:r>
                                <a:rPr lang="zh-TW" altLang="en-US" b="0" i="1" smtClean="0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∈(0, </m:t>
                              </m:r>
                              <m:r>
                                <a:rPr lang="en-US" altLang="zh-TW" b="0" i="1" smtClean="0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𝑇</m:t>
                              </m:r>
                              <m:r>
                                <a:rPr lang="en-US" altLang="zh-TW" b="0" i="1" smtClean="0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rgbClr val="FFF2CC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zh-TW" altLang="en-US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𝜏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∈(0, 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𝑇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rgbClr val="FFF2CC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FFF2CC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𝑋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(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𝜏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rgbClr val="FFF2CC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FFF2CC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0" indent="0">
                  <a:buClr>
                    <a:srgbClr val="FFF2CC"/>
                  </a:buClr>
                  <a:buNone/>
                </a:pPr>
                <a:endParaRPr lang="en-US" altLang="zh-TW" dirty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lvl="1" indent="-342900">
                  <a:spcBef>
                    <a:spcPts val="0"/>
                  </a:spcBef>
                  <a:buClr>
                    <a:srgbClr val="FFF2CC"/>
                  </a:buClr>
                  <a:buSzPts val="1800"/>
                  <a:buFont typeface="Wingdings" panose="05000000000000000000" pitchFamily="2" charset="2"/>
                  <a:buChar char="l"/>
                </a:pPr>
                <a:r>
                  <a:rPr lang="en-US" altLang="zh-TW" sz="1800" dirty="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X(t): </a:t>
                </a:r>
                <a:r>
                  <a:rPr lang="en-US" alt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price of period t</a:t>
                </a:r>
                <a:r>
                  <a:rPr lang="en-US" altLang="zh-TW" sz="1800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lang="en-US" altLang="zh-TW" dirty="0" smtClean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>
                  <a:buClr>
                    <a:srgbClr val="FFF2CC"/>
                  </a:buCl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</a:t>
                </a:r>
                <a:r>
                  <a:rPr lang="en-US" altLang="zh-TW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Monte-Carol algorithm to find the most suitable fraction when a specific risk  level is given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pPr>
                  <a:buClr>
                    <a:srgbClr val="FFF2CC"/>
                  </a:buClr>
                  <a:buFont typeface="Wingdings" panose="05000000000000000000" pitchFamily="2" charset="2"/>
                  <a:buChar char="l"/>
                </a:pPr>
                <a:endParaRPr lang="en-US" altLang="zh-TW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buClr>
                    <a:srgbClr val="FFF2CC"/>
                  </a:buClr>
                  <a:buFont typeface="Wingdings" panose="05000000000000000000" pitchFamily="2" charset="2"/>
                  <a:buChar char="l"/>
                </a:pPr>
                <a:r>
                  <a:rPr lang="en-US" altLang="zh-TW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 propose </a:t>
                </a:r>
                <a:r>
                  <a:rPr lang="en-US" altLang="zh-TW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 alternative definition of MDD which is closer to the real world. </a:t>
                </a:r>
                <a:br>
                  <a:rPr lang="en-US" altLang="zh-TW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US" altLang="zh-TW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/>
                </a:r>
                <a:br>
                  <a:rPr lang="en-US" altLang="zh-TW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US" altLang="zh-TW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/>
                </a:r>
                <a:br>
                  <a:rPr lang="en-US" altLang="zh-TW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lang="en-US" altLang="zh-TW" dirty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0" indent="0">
                  <a:buClr>
                    <a:srgbClr val="FFF2CC"/>
                  </a:buClr>
                  <a:buNone/>
                </a:pPr>
                <a:r>
                  <a:rPr lang="en-US" altLang="zh-TW" dirty="0">
                    <a:solidFill>
                      <a:srgbClr val="FFF2C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/>
                </a:r>
                <a:br>
                  <a:rPr lang="en-US" altLang="zh-TW" dirty="0">
                    <a:solidFill>
                      <a:srgbClr val="FFF2CC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lang="en-US" dirty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2CC"/>
                  </a:buClr>
                  <a:buSzPts val="1800"/>
                  <a:buFont typeface="Calibri"/>
                  <a:buAutoNum type="arabicPeriod"/>
                </a:pPr>
                <a:endParaRPr lang="en-US" altLang="zh-TW" dirty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2CC"/>
                  </a:buClr>
                  <a:buSzPts val="1800"/>
                  <a:buNone/>
                </a:pPr>
                <a:endParaRPr lang="en-US" altLang="zh-TW" dirty="0" smtClean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2CC"/>
                  </a:buClr>
                  <a:buSzPts val="1800"/>
                  <a:buFont typeface="Calibri"/>
                  <a:buAutoNum type="arabicPeriod"/>
                </a:pPr>
                <a:endParaRPr sz="1800" dirty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54" name="Google Shape;154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2517" y="1242719"/>
                <a:ext cx="8520600" cy="1509000"/>
              </a:xfrm>
              <a:prstGeom prst="rect">
                <a:avLst/>
              </a:prstGeom>
              <a:blipFill>
                <a:blip r:embed="rId3"/>
                <a:stretch>
                  <a:fillRect b="-128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Risk Constrain of Maximum Drawdown (Cont.)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8"/>
          <p:cNvCxnSpPr>
            <a:endCxn id="170" idx="3"/>
          </p:cNvCxnSpPr>
          <p:nvPr/>
        </p:nvCxnSpPr>
        <p:spPr>
          <a:xfrm>
            <a:off x="3599922" y="2265530"/>
            <a:ext cx="2522400" cy="11010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8"/>
          <p:cNvCxnSpPr>
            <a:endCxn id="172" idx="2"/>
          </p:cNvCxnSpPr>
          <p:nvPr/>
        </p:nvCxnSpPr>
        <p:spPr>
          <a:xfrm>
            <a:off x="3352450" y="2657750"/>
            <a:ext cx="3762300" cy="724200"/>
          </a:xfrm>
          <a:prstGeom prst="straightConnector1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3" name="Google Shape;173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174" y="1304897"/>
            <a:ext cx="4342074" cy="26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7114750" y="3095600"/>
            <a:ext cx="606000" cy="5727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6033575" y="1886800"/>
            <a:ext cx="606000" cy="5727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1107951" y="2105382"/>
                <a:ext cx="6587167" cy="57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lvl="0" indent="0">
                  <a:buClr>
                    <a:srgbClr val="FFF2C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FFF2CC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FFF2CC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DD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F2CC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F2CC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F2CC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solidFill>
                                <a:srgbClr val="FFF2CC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i="1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𝜏</m:t>
                              </m:r>
                              <m:r>
                                <a:rPr lang="zh-TW" altLang="en-US" i="1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∈(0, </m:t>
                              </m:r>
                              <m:r>
                                <a:rPr lang="en-US" altLang="zh-TW" i="1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𝑇</m:t>
                              </m:r>
                              <m:r>
                                <a:rPr lang="en-US" altLang="zh-TW" i="1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solidFill>
                                    <a:srgbClr val="FFF2CC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rgbClr val="FFF2CC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zh-TW" altLang="en-US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𝜏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∈(0, 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𝑇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rgbClr val="FFF2CC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FFF2CC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𝑋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(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𝜏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solidFill>
                                            <a:srgbClr val="FFF2CC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rgbClr val="FFF2CC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FFF2CC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7951" y="2105382"/>
                <a:ext cx="6587167" cy="571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Preliminary</a:t>
            </a:r>
            <a:endParaRPr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Risk Constrain of Maximum Drawdown</a:t>
            </a:r>
            <a:endParaRPr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Calibri"/>
              <a:buChar char="●"/>
            </a:pPr>
            <a:r>
              <a:rPr lang="zh-TW" b="1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altLang="zh-TW" b="1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zh-TW" dirty="0" smtClean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Simulations</a:t>
            </a:r>
            <a:endParaRPr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Experiments on Real Finacial Underlying </a:t>
            </a:r>
            <a:b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(e.g. 0050.tw / 2330.tw / 6505.tw / 2317.tw)</a:t>
            </a:r>
            <a:endParaRPr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Algorithm: A Simple </a:t>
            </a:r>
            <a:r>
              <a:rPr lang="zh-TW" sz="3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altLang="zh-TW" sz="3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for (2,-1)</a:t>
            </a:r>
            <a:endParaRPr sz="3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5903650" y="1430650"/>
          <a:ext cx="2871700" cy="1581792"/>
        </p:xfrm>
        <a:graphic>
          <a:graphicData uri="http://schemas.openxmlformats.org/drawingml/2006/table">
            <a:tbl>
              <a:tblPr>
                <a:noFill/>
                <a:tableStyleId>{B9E62ADE-0F55-4CBB-8524-11BB63ABAD15}</a:tableStyleId>
              </a:tblPr>
              <a:tblGrid>
                <a:gridCol w="134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75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accent1"/>
                          </a:solidFill>
                        </a:rPr>
                        <a:t>return / wealth</a:t>
                      </a:r>
                      <a:endParaRPr sz="12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Experiment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Experiment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Experiment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-1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6" name="Google Shape;186;p30"/>
          <p:cNvGraphicFramePr/>
          <p:nvPr/>
        </p:nvGraphicFramePr>
        <p:xfrm>
          <a:off x="380950" y="1430660"/>
          <a:ext cx="4701450" cy="2599264"/>
        </p:xfrm>
        <a:graphic>
          <a:graphicData uri="http://schemas.openxmlformats.org/drawingml/2006/table">
            <a:tbl>
              <a:tblPr>
                <a:noFill/>
                <a:tableStyleId>{F1FEE3E9-8C9D-422C-834D-0EF4F43179CF}</a:tableStyleId>
              </a:tblPr>
              <a:tblGrid>
                <a:gridCol w="78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b="1">
                          <a:solidFill>
                            <a:srgbClr val="FF9900"/>
                          </a:solidFill>
                        </a:rPr>
                        <a:t>f=0.1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9900"/>
                          </a:solidFill>
                        </a:rPr>
                        <a:t>MDD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2CC"/>
                          </a:solidFill>
                        </a:rPr>
                        <a:t>1.2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1.08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4CCCC"/>
                          </a:solidFill>
                        </a:rPr>
                        <a:t>0.972</a:t>
                      </a:r>
                      <a:endParaRPr b="1">
                        <a:solidFill>
                          <a:srgbClr val="F4CC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1.1664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9900"/>
                          </a:solidFill>
                        </a:rPr>
                        <a:t>0.18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2CC"/>
                          </a:solidFill>
                        </a:rPr>
                        <a:t>1.44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4CCCC"/>
                          </a:solidFill>
                        </a:rPr>
                        <a:t>1.296</a:t>
                      </a:r>
                      <a:endParaRPr b="1">
                        <a:solidFill>
                          <a:srgbClr val="F4CC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1.5552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9900"/>
                          </a:solidFill>
                        </a:rPr>
                        <a:t>0.09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2CC"/>
                          </a:solidFill>
                        </a:rPr>
                        <a:t>1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0.9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0.81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0.729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4CCCC"/>
                          </a:solidFill>
                        </a:rPr>
                        <a:t>0.6561</a:t>
                      </a:r>
                      <a:endParaRPr b="1">
                        <a:solidFill>
                          <a:srgbClr val="F4CC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9900"/>
                          </a:solidFill>
                        </a:rPr>
                        <a:t>0.34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9900"/>
                          </a:solidFill>
                        </a:rPr>
                        <a:t>f=0.5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b="1">
                          <a:solidFill>
                            <a:srgbClr val="FF9900"/>
                          </a:solidFill>
                        </a:rPr>
                        <a:t>MDD</a:t>
                      </a:r>
                      <a:endParaRPr b="1"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2CC"/>
                          </a:solidFill>
                        </a:rPr>
                        <a:t>2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4CCCC"/>
                          </a:solidFill>
                        </a:rPr>
                        <a:t>0.5</a:t>
                      </a:r>
                      <a:endParaRPr b="1">
                        <a:solidFill>
                          <a:srgbClr val="F4CC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9900"/>
                          </a:solidFill>
                        </a:rPr>
                        <a:t>0.75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2CC"/>
                          </a:solidFill>
                        </a:rPr>
                        <a:t>4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4CCCC"/>
                          </a:solidFill>
                        </a:rPr>
                        <a:t>2</a:t>
                      </a:r>
                      <a:endParaRPr b="1">
                        <a:solidFill>
                          <a:srgbClr val="F4CC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9900"/>
                          </a:solidFill>
                        </a:rPr>
                        <a:t>0.5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2CC"/>
                          </a:solidFill>
                        </a:rPr>
                        <a:t>1</a:t>
                      </a:r>
                      <a:endParaRPr b="1">
                        <a:solidFill>
                          <a:srgbClr val="FFF2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0.5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0.25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0.125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4CCCC"/>
                          </a:solidFill>
                        </a:rPr>
                        <a:t>0.0625</a:t>
                      </a:r>
                      <a:endParaRPr b="1">
                        <a:solidFill>
                          <a:srgbClr val="F4CCCC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9900"/>
                          </a:solidFill>
                        </a:rPr>
                        <a:t>0.937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34F5C"/>
                      </a:solidFill>
                      <a:prstDash val="dash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7" name="Google Shape;187;p30"/>
          <p:cNvSpPr/>
          <p:nvPr/>
        </p:nvSpPr>
        <p:spPr>
          <a:xfrm>
            <a:off x="2821500" y="1592000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2821500" y="1943675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3590750" y="2215450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2821500" y="3039375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2821500" y="3383825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3590750" y="3678575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1227775" y="1630525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2024638" y="1943675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458550" y="2215450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1227775" y="3039375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2024638" y="3383825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58550" y="3678575"/>
            <a:ext cx="606000" cy="417600"/>
          </a:xfrm>
          <a:prstGeom prst="ellipse">
            <a:avLst/>
          </a:prstGeom>
          <a:noFill/>
          <a:ln w="2857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Algorithm (Cont.)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271500" y="4414125"/>
            <a:ext cx="86010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2000" y="1296275"/>
          <a:ext cx="8940000" cy="3571240"/>
        </p:xfrm>
        <a:graphic>
          <a:graphicData uri="http://schemas.openxmlformats.org/drawingml/2006/table">
            <a:tbl>
              <a:tblPr>
                <a:noFill/>
                <a:tableStyleId>{8C99900A-3EEB-4444-9C5F-6D0FE8373C73}</a:tableStyleId>
              </a:tblPr>
              <a:tblGrid>
                <a:gridCol w="55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endParaRPr b="1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Algorithm : f* = Algo_f* (n, alpha, beta, odds, win_rate, time_period)</a:t>
                      </a:r>
                      <a:endParaRPr b="1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Input: </a:t>
                      </a:r>
                      <a:r>
                        <a:rPr lang="zh-TW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n, alpha, beta, odds, win_rate, time_period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r>
                        <a:rPr lang="zh-TW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f*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Initialization</a:t>
                      </a:r>
                      <a:r>
                        <a:rPr lang="zh-TW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Experiment[] :=</a:t>
                      </a:r>
                      <a:r>
                        <a:rPr lang="zh-TW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 array which has length of n, and each element in this array is an array with length of ime_period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f_MDD_below_alpha[i] :=</a:t>
                      </a:r>
                      <a:r>
                        <a:rPr lang="zh-TW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 dictionary data structure which has keys and their corresponding value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results[]</a:t>
                      </a:r>
                      <a:r>
                        <a:rPr lang="zh-TW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:= keeps the result of each *f and its corresponding beta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rgbClr val="FFF2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i = 1 to n :</a:t>
                      </a:r>
                      <a:endParaRPr b="1">
                        <a:solidFill>
                          <a:srgbClr val="FFF2C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Based on outcomes defined by odds and its assumption [0.5, 0.5], create an </a:t>
                      </a:r>
                      <a:r>
                        <a:rPr lang="zh-TW" b="1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experiment path </a:t>
                      </a:r>
                      <a:r>
                        <a:rPr lang="zh-TW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with length of time_period, and add this path to the array Experiments[].</a:t>
                      </a:r>
                      <a:endParaRPr>
                        <a:solidFill>
                          <a:srgbClr val="FFE59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0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Calibri"/>
              <a:buChar char="●"/>
            </a:pPr>
            <a:r>
              <a:rPr lang="zh-TW" b="1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Preliminary</a:t>
            </a:r>
            <a:endParaRPr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Risk Constrain of Maximum Drawdown</a:t>
            </a:r>
            <a:endParaRPr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 smtClean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zh-TW" altLang="en-US" dirty="0" smtClean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dirty="0" smtClean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zh-TW" dirty="0" smtClean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Simulations</a:t>
            </a:r>
            <a:endParaRPr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Experiments on Real Finacial Underlying </a:t>
            </a:r>
            <a:b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(e.g. 0050.tw / 2330.tw / 6505.tw / 2317.tw)</a:t>
            </a:r>
            <a:endParaRPr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2"/>
          <p:cNvGraphicFramePr/>
          <p:nvPr/>
        </p:nvGraphicFramePr>
        <p:xfrm>
          <a:off x="302825" y="1017725"/>
          <a:ext cx="8538350" cy="4098625"/>
        </p:xfrm>
        <a:graphic>
          <a:graphicData uri="http://schemas.openxmlformats.org/drawingml/2006/table">
            <a:tbl>
              <a:tblPr>
                <a:noFill/>
                <a:tableStyleId>{8C99900A-3EEB-4444-9C5F-6D0FE8373C73}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rgbClr val="FFF2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</a:t>
                      </a:r>
                      <a:r>
                        <a:rPr lang="zh-TW">
                          <a:solidFill>
                            <a:srgbClr val="FFF2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 = 0.05 to 1.00 with steps of 0.05</a:t>
                      </a:r>
                      <a:r>
                        <a:rPr lang="zh-TW" b="1">
                          <a:solidFill>
                            <a:srgbClr val="FFF2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</a:t>
                      </a:r>
                      <a:endParaRPr b="1">
                        <a:solidFill>
                          <a:srgbClr val="FFF2C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</a:t>
                      </a:r>
                      <a:r>
                        <a:rPr lang="zh-TW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each experiment path in Experiments[]</a:t>
                      </a:r>
                      <a:r>
                        <a:rPr lang="zh-TW" b="1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</a:t>
                      </a:r>
                      <a:endParaRPr b="1">
                        <a:solidFill>
                          <a:srgbClr val="FFE59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rgbClr val="FFD9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Calculate the wealth value of each experiment path with corresponding f.</a:t>
                      </a:r>
                      <a:endParaRPr>
                        <a:solidFill>
                          <a:srgbClr val="FFD9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rgbClr val="FFD9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</a:t>
                      </a:r>
                      <a:r>
                        <a:rPr lang="zh-TW">
                          <a:solidFill>
                            <a:srgbClr val="FFD9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MDD(current experiment path) &lt; alpha </a:t>
                      </a:r>
                      <a:r>
                        <a:rPr lang="zh-TW" b="1">
                          <a:solidFill>
                            <a:srgbClr val="FFD9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then:</a:t>
                      </a:r>
                      <a:endParaRPr b="1">
                        <a:solidFill>
                          <a:srgbClr val="FFD9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716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1C23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f_MDD_below_alpha [f] = f_MDD_below_alpha [f] + 1              </a:t>
                      </a:r>
                      <a:endParaRPr>
                        <a:solidFill>
                          <a:srgbClr val="F1C23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1371600" lvl="0" indent="0" algn="l" rtl="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rgbClr val="F1C23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(keep a record of this f and experiment path)</a:t>
                      </a:r>
                      <a:endParaRPr>
                        <a:solidFill>
                          <a:srgbClr val="F1C23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rgbClr val="FFF2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</a:t>
                      </a:r>
                      <a:r>
                        <a:rPr lang="zh-TW">
                          <a:solidFill>
                            <a:srgbClr val="FFF2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each f in f_MDD_below_alpha</a:t>
                      </a:r>
                      <a:r>
                        <a:rPr lang="zh-TW" b="1">
                          <a:solidFill>
                            <a:srgbClr val="FFF2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:</a:t>
                      </a:r>
                      <a:endParaRPr b="1">
                        <a:solidFill>
                          <a:srgbClr val="FFF2C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We can calculate out the corresponding beta to this f with the formula : b = f_MDD_below_alpha[f] / n</a:t>
                      </a:r>
                      <a:endParaRPr b="1">
                        <a:solidFill>
                          <a:srgbClr val="FFE59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Keep a record of this b and f into results[]</a:t>
                      </a:r>
                      <a:endParaRPr>
                        <a:solidFill>
                          <a:srgbClr val="FFE59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</a:t>
                      </a:r>
                      <a:r>
                        <a:rPr lang="zh-TW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== beta </a:t>
                      </a:r>
                      <a:r>
                        <a:rPr lang="zh-TW" b="1">
                          <a:solidFill>
                            <a:srgbClr val="FFE5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then :</a:t>
                      </a:r>
                      <a:endParaRPr>
                        <a:solidFill>
                          <a:srgbClr val="FFE59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lang="zh-TW" b="1">
                          <a:solidFill>
                            <a:srgbClr val="FFD9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zh-TW">
                          <a:solidFill>
                            <a:srgbClr val="FFD96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</a:t>
                      </a:r>
                      <a:endParaRPr>
                        <a:solidFill>
                          <a:srgbClr val="FFD96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134F5C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Algorithm (Cont.)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271500" y="4414125"/>
            <a:ext cx="86010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Preliminary</a:t>
            </a:r>
            <a:endParaRPr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Risk Constrain of Maximum Drawdown</a:t>
            </a:r>
            <a:endParaRPr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 smtClean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altLang="zh-TW" dirty="0" smtClean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zh-TW" b="1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Simulations</a:t>
            </a:r>
            <a:endParaRPr b="1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Experiments on Real Finacial Underlying </a:t>
            </a:r>
            <a:b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(e.g. 0050.tw / 2330.tw / 6505.tw / 2317.tw)</a:t>
            </a:r>
            <a:endParaRPr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Simulation: alpha = 0.3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875" y="1017725"/>
            <a:ext cx="5968250" cy="2979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5" name="Google Shape;225;p34"/>
          <p:cNvSpPr txBox="1"/>
          <p:nvPr/>
        </p:nvSpPr>
        <p:spPr>
          <a:xfrm>
            <a:off x="2282524" y="3735704"/>
            <a:ext cx="419700" cy="11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</a:t>
            </a:r>
            <a:endParaRPr sz="1000"/>
          </a:p>
        </p:txBody>
      </p:sp>
      <p:sp>
        <p:nvSpPr>
          <p:cNvPr id="226" name="Google Shape;226;p34"/>
          <p:cNvSpPr txBox="1"/>
          <p:nvPr/>
        </p:nvSpPr>
        <p:spPr>
          <a:xfrm>
            <a:off x="3169593" y="3735704"/>
            <a:ext cx="419700" cy="11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0.2</a:t>
            </a:r>
            <a:endParaRPr sz="1000"/>
          </a:p>
        </p:txBody>
      </p:sp>
      <p:sp>
        <p:nvSpPr>
          <p:cNvPr id="227" name="Google Shape;227;p34"/>
          <p:cNvSpPr txBox="1"/>
          <p:nvPr/>
        </p:nvSpPr>
        <p:spPr>
          <a:xfrm>
            <a:off x="4056662" y="3735704"/>
            <a:ext cx="419700" cy="11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0.4</a:t>
            </a:r>
            <a:endParaRPr sz="1000"/>
          </a:p>
        </p:txBody>
      </p:sp>
      <p:sp>
        <p:nvSpPr>
          <p:cNvPr id="228" name="Google Shape;228;p34"/>
          <p:cNvSpPr txBox="1"/>
          <p:nvPr/>
        </p:nvSpPr>
        <p:spPr>
          <a:xfrm>
            <a:off x="5045567" y="3735704"/>
            <a:ext cx="419700" cy="11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0.6</a:t>
            </a:r>
            <a:endParaRPr sz="1000"/>
          </a:p>
        </p:txBody>
      </p:sp>
      <p:sp>
        <p:nvSpPr>
          <p:cNvPr id="229" name="Google Shape;229;p34"/>
          <p:cNvSpPr txBox="1"/>
          <p:nvPr/>
        </p:nvSpPr>
        <p:spPr>
          <a:xfrm>
            <a:off x="5915762" y="3735704"/>
            <a:ext cx="419700" cy="11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0.8</a:t>
            </a:r>
            <a:endParaRPr sz="1000"/>
          </a:p>
        </p:txBody>
      </p:sp>
      <p:sp>
        <p:nvSpPr>
          <p:cNvPr id="230" name="Google Shape;230;p34"/>
          <p:cNvSpPr txBox="1"/>
          <p:nvPr/>
        </p:nvSpPr>
        <p:spPr>
          <a:xfrm>
            <a:off x="6842380" y="3735704"/>
            <a:ext cx="419700" cy="11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1.0</a:t>
            </a:r>
            <a:endParaRPr sz="1000"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11700" y="4376025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When the alpha is fixed to 0.3, the curve shows us the negative correlationship of beta(Prob(MDD&lt;alpha)) and fraction. In other word, the possibility of suffering drawdown increases as we bet more in each play.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511" y="1017725"/>
            <a:ext cx="6176975" cy="346707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2135649" y="4203928"/>
            <a:ext cx="4308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</a:t>
            </a:r>
            <a:endParaRPr sz="1000"/>
          </a:p>
        </p:txBody>
      </p:sp>
      <p:sp>
        <p:nvSpPr>
          <p:cNvPr id="246" name="Google Shape;246;p36"/>
          <p:cNvSpPr txBox="1"/>
          <p:nvPr/>
        </p:nvSpPr>
        <p:spPr>
          <a:xfrm>
            <a:off x="3263016" y="4203928"/>
            <a:ext cx="4308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0.2</a:t>
            </a:r>
            <a:endParaRPr sz="1000"/>
          </a:p>
        </p:txBody>
      </p:sp>
      <p:sp>
        <p:nvSpPr>
          <p:cNvPr id="247" name="Google Shape;247;p36"/>
          <p:cNvSpPr txBox="1"/>
          <p:nvPr/>
        </p:nvSpPr>
        <p:spPr>
          <a:xfrm>
            <a:off x="4322550" y="4203924"/>
            <a:ext cx="668400" cy="28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0.4</a:t>
            </a:r>
            <a:endParaRPr sz="1000"/>
          </a:p>
        </p:txBody>
      </p:sp>
      <p:sp>
        <p:nvSpPr>
          <p:cNvPr id="248" name="Google Shape;248;p36"/>
          <p:cNvSpPr txBox="1"/>
          <p:nvPr/>
        </p:nvSpPr>
        <p:spPr>
          <a:xfrm>
            <a:off x="5619665" y="4203928"/>
            <a:ext cx="4308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0.6</a:t>
            </a:r>
            <a:endParaRPr sz="1000"/>
          </a:p>
        </p:txBody>
      </p:sp>
      <p:sp>
        <p:nvSpPr>
          <p:cNvPr id="249" name="Google Shape;249;p36"/>
          <p:cNvSpPr txBox="1"/>
          <p:nvPr/>
        </p:nvSpPr>
        <p:spPr>
          <a:xfrm>
            <a:off x="6208827" y="4203928"/>
            <a:ext cx="4308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0.7</a:t>
            </a:r>
            <a:endParaRPr sz="1000"/>
          </a:p>
        </p:txBody>
      </p:sp>
      <p:sp>
        <p:nvSpPr>
          <p:cNvPr id="250" name="Google Shape;250;p36"/>
          <p:cNvSpPr txBox="1"/>
          <p:nvPr/>
        </p:nvSpPr>
        <p:spPr>
          <a:xfrm>
            <a:off x="6797989" y="4203928"/>
            <a:ext cx="4308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0.8</a:t>
            </a:r>
            <a:endParaRPr sz="1000"/>
          </a:p>
        </p:txBody>
      </p:sp>
      <p:sp>
        <p:nvSpPr>
          <p:cNvPr id="251" name="Google Shape;251;p36"/>
          <p:cNvSpPr txBox="1"/>
          <p:nvPr/>
        </p:nvSpPr>
        <p:spPr>
          <a:xfrm>
            <a:off x="2699333" y="4203928"/>
            <a:ext cx="4308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0.1</a:t>
            </a:r>
            <a:endParaRPr sz="1000"/>
          </a:p>
        </p:txBody>
      </p:sp>
      <p:sp>
        <p:nvSpPr>
          <p:cNvPr id="252" name="Google Shape;252;p36"/>
          <p:cNvSpPr txBox="1"/>
          <p:nvPr/>
        </p:nvSpPr>
        <p:spPr>
          <a:xfrm>
            <a:off x="3852179" y="4203928"/>
            <a:ext cx="4308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0.3</a:t>
            </a:r>
            <a:endParaRPr sz="1000"/>
          </a:p>
        </p:txBody>
      </p:sp>
      <p:sp>
        <p:nvSpPr>
          <p:cNvPr id="253" name="Google Shape;253;p36"/>
          <p:cNvSpPr txBox="1"/>
          <p:nvPr/>
        </p:nvSpPr>
        <p:spPr>
          <a:xfrm>
            <a:off x="5030503" y="4203928"/>
            <a:ext cx="430800" cy="13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0.5</a:t>
            </a:r>
            <a:endParaRPr sz="1000"/>
          </a:p>
        </p:txBody>
      </p:sp>
      <p:sp>
        <p:nvSpPr>
          <p:cNvPr id="254" name="Google Shape;254;p36"/>
          <p:cNvSpPr txBox="1"/>
          <p:nvPr/>
        </p:nvSpPr>
        <p:spPr>
          <a:xfrm>
            <a:off x="2135649" y="3887974"/>
            <a:ext cx="737100" cy="2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alpha = 0.1</a:t>
            </a:r>
            <a:endParaRPr sz="1000"/>
          </a:p>
        </p:txBody>
      </p:sp>
      <p:sp>
        <p:nvSpPr>
          <p:cNvPr id="255" name="Google Shape;255;p36"/>
          <p:cNvSpPr txBox="1"/>
          <p:nvPr/>
        </p:nvSpPr>
        <p:spPr>
          <a:xfrm>
            <a:off x="5848077" y="3659850"/>
            <a:ext cx="980400" cy="22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alpha = 0.9</a:t>
            </a:r>
            <a:endParaRPr sz="1000"/>
          </a:p>
        </p:txBody>
      </p:sp>
      <p:cxnSp>
        <p:nvCxnSpPr>
          <p:cNvPr id="256" name="Google Shape;256;p36"/>
          <p:cNvCxnSpPr>
            <a:endCxn id="255" idx="1"/>
          </p:cNvCxnSpPr>
          <p:nvPr/>
        </p:nvCxnSpPr>
        <p:spPr>
          <a:xfrm>
            <a:off x="4867677" y="3117150"/>
            <a:ext cx="980400" cy="656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6"/>
          <p:cNvCxnSpPr>
            <a:endCxn id="254" idx="0"/>
          </p:cNvCxnSpPr>
          <p:nvPr/>
        </p:nvCxnSpPr>
        <p:spPr>
          <a:xfrm flipH="1">
            <a:off x="2504199" y="3563974"/>
            <a:ext cx="19200" cy="324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58" name="Google Shape;258;p36"/>
          <p:cNvSpPr txBox="1"/>
          <p:nvPr/>
        </p:nvSpPr>
        <p:spPr>
          <a:xfrm>
            <a:off x="6773924" y="4156563"/>
            <a:ext cx="889200" cy="28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0.8   fraction</a:t>
            </a:r>
            <a:endParaRPr sz="100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170825" y="4484725"/>
            <a:ext cx="88446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As the alpha decreases, the probability of suffering drawdown increases.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When we fixed the alpha to a level,  the higher the fraction, the lower the probability which MDD is below alpha.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3660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Simulation: </a:t>
            </a:r>
            <a:endParaRPr sz="2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fraction is fixed to 0.25</a:t>
            </a:r>
            <a:endParaRPr sz="24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42750" y="1763875"/>
            <a:ext cx="33039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This graph depicts that a higher MDD will result a lower final return.</a:t>
            </a:r>
            <a:b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Thus, if we can cap the MDD, then implicitly, we can enjoy higher final return.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400" y="38463"/>
            <a:ext cx="5149299" cy="506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Preliminary</a:t>
            </a:r>
            <a:endParaRPr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Risk Constrain of Maximum Drawdown</a:t>
            </a:r>
            <a:endParaRPr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alibri"/>
              <a:buChar char="●"/>
            </a:pPr>
            <a:r>
              <a:rPr lang="zh-TW" dirty="0" smtClean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r>
              <a:rPr lang="en-US" altLang="zh-TW" dirty="0" smtClean="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zh-TW" dirty="0" smtClean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Simulations</a:t>
            </a:r>
            <a:endParaRPr dirty="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Calibri"/>
              <a:buChar char="●"/>
            </a:pPr>
            <a:r>
              <a:rPr lang="zh-TW" b="1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Experiments on Real Finacial Underlying </a:t>
            </a:r>
            <a:br>
              <a:rPr lang="zh-TW" b="1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b="1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(e.g. 0050.tw / 2330.tw / 6505.tw / 2317.tw)</a:t>
            </a:r>
            <a:endParaRPr b="1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Backtest on 0050.tw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03" y="983131"/>
            <a:ext cx="5792950" cy="33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2129024" y="4112619"/>
            <a:ext cx="451500" cy="1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</a:t>
            </a:r>
            <a:endParaRPr sz="1000"/>
          </a:p>
        </p:txBody>
      </p:sp>
      <p:sp>
        <p:nvSpPr>
          <p:cNvPr id="273" name="Google Shape;273;p38"/>
          <p:cNvSpPr txBox="1"/>
          <p:nvPr/>
        </p:nvSpPr>
        <p:spPr>
          <a:xfrm>
            <a:off x="3021252" y="4112619"/>
            <a:ext cx="451500" cy="1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0.2</a:t>
            </a:r>
            <a:endParaRPr sz="1000"/>
          </a:p>
        </p:txBody>
      </p:sp>
      <p:sp>
        <p:nvSpPr>
          <p:cNvPr id="274" name="Google Shape;274;p38"/>
          <p:cNvSpPr txBox="1"/>
          <p:nvPr/>
        </p:nvSpPr>
        <p:spPr>
          <a:xfrm>
            <a:off x="3982112" y="4112619"/>
            <a:ext cx="451500" cy="1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0.4</a:t>
            </a:r>
            <a:endParaRPr sz="1000"/>
          </a:p>
        </p:txBody>
      </p:sp>
      <p:sp>
        <p:nvSpPr>
          <p:cNvPr id="275" name="Google Shape;275;p38"/>
          <p:cNvSpPr txBox="1"/>
          <p:nvPr/>
        </p:nvSpPr>
        <p:spPr>
          <a:xfrm>
            <a:off x="4942973" y="4112619"/>
            <a:ext cx="451500" cy="1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0.6</a:t>
            </a:r>
            <a:endParaRPr sz="1000"/>
          </a:p>
        </p:txBody>
      </p:sp>
      <p:sp>
        <p:nvSpPr>
          <p:cNvPr id="276" name="Google Shape;276;p38"/>
          <p:cNvSpPr txBox="1"/>
          <p:nvPr/>
        </p:nvSpPr>
        <p:spPr>
          <a:xfrm>
            <a:off x="5835200" y="4112619"/>
            <a:ext cx="451500" cy="1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0.8</a:t>
            </a:r>
            <a:endParaRPr sz="1000"/>
          </a:p>
        </p:txBody>
      </p:sp>
      <p:sp>
        <p:nvSpPr>
          <p:cNvPr id="277" name="Google Shape;277;p38"/>
          <p:cNvSpPr txBox="1"/>
          <p:nvPr/>
        </p:nvSpPr>
        <p:spPr>
          <a:xfrm>
            <a:off x="6727428" y="4112619"/>
            <a:ext cx="451500" cy="1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1.0</a:t>
            </a:r>
            <a:endParaRPr sz="1000"/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311700" y="4285525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Comparing to the previous slide, because there is less fluctuation of 0050.tw, all of the curves are closer to the up-right corner. Thus, when we apply the same level of fraction, the beta will be relatively larger than the beta of coin tossing.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3278600" y="3389250"/>
            <a:ext cx="1155000" cy="3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alpha = 0.1</a:t>
            </a:r>
            <a:endParaRPr sz="1000"/>
          </a:p>
        </p:txBody>
      </p:sp>
      <p:cxnSp>
        <p:nvCxnSpPr>
          <p:cNvPr id="280" name="Google Shape;280;p38"/>
          <p:cNvCxnSpPr>
            <a:endCxn id="279" idx="0"/>
          </p:cNvCxnSpPr>
          <p:nvPr/>
        </p:nvCxnSpPr>
        <p:spPr>
          <a:xfrm flipH="1">
            <a:off x="3856100" y="2836050"/>
            <a:ext cx="464400" cy="553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81" name="Google Shape;281;p38"/>
          <p:cNvSpPr txBox="1"/>
          <p:nvPr/>
        </p:nvSpPr>
        <p:spPr>
          <a:xfrm>
            <a:off x="5007450" y="2649100"/>
            <a:ext cx="1155000" cy="3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/>
              <a:t>alpha = 0.2</a:t>
            </a:r>
            <a:endParaRPr sz="1000" dirty="0"/>
          </a:p>
        </p:txBody>
      </p:sp>
      <p:cxnSp>
        <p:nvCxnSpPr>
          <p:cNvPr id="282" name="Google Shape;282;p38"/>
          <p:cNvCxnSpPr/>
          <p:nvPr/>
        </p:nvCxnSpPr>
        <p:spPr>
          <a:xfrm flipH="1">
            <a:off x="5488482" y="2194270"/>
            <a:ext cx="16200" cy="4758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83" name="Google Shape;283;p38"/>
          <p:cNvSpPr txBox="1"/>
          <p:nvPr/>
        </p:nvSpPr>
        <p:spPr>
          <a:xfrm>
            <a:off x="6096100" y="2092500"/>
            <a:ext cx="1155000" cy="3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alpha = 0.3</a:t>
            </a:r>
            <a:endParaRPr sz="1000"/>
          </a:p>
        </p:txBody>
      </p:sp>
      <p:cxnSp>
        <p:nvCxnSpPr>
          <p:cNvPr id="284" name="Google Shape;284;p38"/>
          <p:cNvCxnSpPr>
            <a:endCxn id="283" idx="0"/>
          </p:cNvCxnSpPr>
          <p:nvPr/>
        </p:nvCxnSpPr>
        <p:spPr>
          <a:xfrm>
            <a:off x="6432400" y="1830600"/>
            <a:ext cx="241200" cy="261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" name="橢圓 1"/>
          <p:cNvSpPr/>
          <p:nvPr/>
        </p:nvSpPr>
        <p:spPr>
          <a:xfrm>
            <a:off x="5482452" y="2114799"/>
            <a:ext cx="58476" cy="58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Backtest on 0050.tw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875" y="19663"/>
            <a:ext cx="5047437" cy="510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311700" y="1677575"/>
            <a:ext cx="3108000" cy="20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When we fixed the fraction to 62.4%, the simulation tell us that return will decrease as MDD increases.</a:t>
            </a:r>
            <a:b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The result is the same as the last slide.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Backtest on 0050.tw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25" y="445025"/>
            <a:ext cx="4570751" cy="45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359075" y="1515350"/>
            <a:ext cx="3202500" cy="25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When the alpha is fixed to 0.3, the curve shows us the negative correlationship of beta(Prob(MDD&lt;alpha)) and fraction. In other word, the possibility of suffering drawdown increases as we bet more in each play.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600" y="91100"/>
            <a:ext cx="4976726" cy="4976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>
            <a:spLocks noGrp="1"/>
          </p:cNvSpPr>
          <p:nvPr>
            <p:ph type="body" idx="1"/>
          </p:nvPr>
        </p:nvSpPr>
        <p:spPr>
          <a:xfrm>
            <a:off x="359075" y="1515350"/>
            <a:ext cx="3202500" cy="25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The MDD happens at the same date no matter what fraction is used. </a:t>
            </a:r>
            <a:b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Thus, the relationship of MDD and fraction looks like a nearly linear relationship.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4479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Backtest on 0050.tw:</a:t>
            </a:r>
            <a:endParaRPr sz="25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MDD and Fraction</a:t>
            </a:r>
            <a:endParaRPr sz="25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Coin </a:t>
            </a:r>
            <a:r>
              <a:rPr lang="zh-TW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Tossing</a:t>
            </a:r>
            <a:r>
              <a:rPr lang="en-US" altLang="zh-TW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(Head; Num.)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altLang="zh-TW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Odds</a:t>
            </a:r>
            <a:r>
              <a:rPr lang="zh-TW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(-1, 2) with Prob. (½, ½)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Horse racing (</a:t>
            </a:r>
            <a:r>
              <a:rPr lang="zh-TW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h1, h2</a:t>
            </a:r>
            <a:r>
              <a:rPr lang="zh-TW" sz="1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altLang="zh-TW" sz="1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zh-TW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zh-TW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Odds ( 2, 3, 6 ) with Prob. (½, ⅓, ⅙)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Kelly Criterion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invented by John Latty </a:t>
            </a:r>
            <a:r>
              <a:rPr lang="zh-TW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Lelly</a:t>
            </a:r>
            <a:r>
              <a:rPr lang="en-US" altLang="zh-TW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1965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zh-TW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optimal bidding fraction </a:t>
            </a:r>
            <a:r>
              <a:rPr lang="zh-TW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zh-TW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long run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Ralph Vince extend to </a:t>
            </a:r>
            <a:r>
              <a:rPr lang="en-US" altLang="zh-TW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multiple outcomes and markets: </a:t>
            </a:r>
            <a:r>
              <a:rPr lang="zh-TW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Levage </a:t>
            </a: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 Model.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Sport betting、Blackjack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zh-TW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Stock trading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>
            <a:spLocks noGrp="1"/>
          </p:cNvSpPr>
          <p:nvPr>
            <p:ph type="title"/>
          </p:nvPr>
        </p:nvSpPr>
        <p:spPr>
          <a:xfrm>
            <a:off x="311700" y="109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Backtest on 2330.tw (#1 market cap in TW)</a:t>
            </a: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63" y="682575"/>
            <a:ext cx="8343874" cy="42675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/>
        </p:nvSpPr>
        <p:spPr>
          <a:xfrm>
            <a:off x="2775850" y="3556825"/>
            <a:ext cx="1155000" cy="3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alpha = 0.1</a:t>
            </a:r>
            <a:endParaRPr sz="1000"/>
          </a:p>
        </p:txBody>
      </p:sp>
      <p:cxnSp>
        <p:nvCxnSpPr>
          <p:cNvPr id="313" name="Google Shape;313;p42"/>
          <p:cNvCxnSpPr>
            <a:endCxn id="312" idx="0"/>
          </p:cNvCxnSpPr>
          <p:nvPr/>
        </p:nvCxnSpPr>
        <p:spPr>
          <a:xfrm flipH="1">
            <a:off x="3353350" y="3003625"/>
            <a:ext cx="464400" cy="553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14" name="Google Shape;314;p42"/>
          <p:cNvSpPr txBox="1"/>
          <p:nvPr/>
        </p:nvSpPr>
        <p:spPr>
          <a:xfrm>
            <a:off x="4114225" y="2961550"/>
            <a:ext cx="1155000" cy="3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alpha = 0.2</a:t>
            </a:r>
            <a:endParaRPr sz="1000"/>
          </a:p>
        </p:txBody>
      </p:sp>
      <p:cxnSp>
        <p:nvCxnSpPr>
          <p:cNvPr id="315" name="Google Shape;315;p42"/>
          <p:cNvCxnSpPr>
            <a:endCxn id="314" idx="0"/>
          </p:cNvCxnSpPr>
          <p:nvPr/>
        </p:nvCxnSpPr>
        <p:spPr>
          <a:xfrm flipH="1">
            <a:off x="4691725" y="2408350"/>
            <a:ext cx="464400" cy="5532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16" name="Google Shape;316;p42"/>
          <p:cNvSpPr txBox="1"/>
          <p:nvPr/>
        </p:nvSpPr>
        <p:spPr>
          <a:xfrm>
            <a:off x="6200250" y="2618500"/>
            <a:ext cx="1155000" cy="3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alpha = 0.3</a:t>
            </a:r>
            <a:endParaRPr sz="1000"/>
          </a:p>
        </p:txBody>
      </p:sp>
      <p:cxnSp>
        <p:nvCxnSpPr>
          <p:cNvPr id="317" name="Google Shape;317;p42"/>
          <p:cNvCxnSpPr>
            <a:endCxn id="316" idx="0"/>
          </p:cNvCxnSpPr>
          <p:nvPr/>
        </p:nvCxnSpPr>
        <p:spPr>
          <a:xfrm>
            <a:off x="6767850" y="2204500"/>
            <a:ext cx="9900" cy="4140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18" name="Google Shape;318;p42"/>
          <p:cNvSpPr/>
          <p:nvPr/>
        </p:nvSpPr>
        <p:spPr>
          <a:xfrm>
            <a:off x="1654075" y="1344225"/>
            <a:ext cx="14232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Beta &gt; 80%</a:t>
            </a:r>
            <a:b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Alpha = 10%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1478050" y="3328525"/>
            <a:ext cx="969900" cy="11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1656825" y="1988625"/>
            <a:ext cx="1423200" cy="251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44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Backtest on 2330.tw:</a:t>
            </a:r>
            <a:endParaRPr sz="25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MDD and Fraction</a:t>
            </a:r>
            <a:endParaRPr sz="25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554" y="55200"/>
            <a:ext cx="5033075" cy="50330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3"/>
          <p:cNvSpPr/>
          <p:nvPr/>
        </p:nvSpPr>
        <p:spPr>
          <a:xfrm>
            <a:off x="4653000" y="456625"/>
            <a:ext cx="979200" cy="105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3"/>
          <p:cNvSpPr txBox="1">
            <a:spLocks noGrp="1"/>
          </p:cNvSpPr>
          <p:nvPr>
            <p:ph type="body" idx="1"/>
          </p:nvPr>
        </p:nvSpPr>
        <p:spPr>
          <a:xfrm>
            <a:off x="359074" y="1515350"/>
            <a:ext cx="3554389" cy="3358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6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According to the previous slide, if we want to achieve </a:t>
            </a:r>
            <a:endParaRPr lang="en-US" altLang="zh-TW" sz="1600" dirty="0" smtClean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rPr lang="en-US" altLang="zh-TW" sz="1600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zh-TW" sz="1600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Prob</a:t>
            </a:r>
            <a:r>
              <a:rPr lang="zh-TW" sz="16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(MDD &lt; 10%) </a:t>
            </a:r>
            <a:r>
              <a:rPr lang="en-US" altLang="zh-TW" sz="16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zh-TW" sz="1600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6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80%, </a:t>
            </a:r>
            <a:endParaRPr lang="en-US" altLang="zh-TW" sz="1600" dirty="0" smtClean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en-US" altLang="zh-TW" sz="1600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zh-TW" sz="1600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ur </a:t>
            </a:r>
            <a:r>
              <a:rPr lang="zh-TW" sz="16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fraction should be about below 22%.</a:t>
            </a:r>
            <a:br>
              <a:rPr lang="zh-TW" sz="16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6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The backtest of real trading data of 2330.tw shows that if we use the fraction below 22%, our MDD can be smaller than 10%.</a:t>
            </a:r>
            <a:endParaRPr sz="1600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Backtest on 6505.tw (#2 market cap in TW)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13" y="572700"/>
            <a:ext cx="8760374" cy="448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/>
          <p:nvPr/>
        </p:nvSpPr>
        <p:spPr>
          <a:xfrm>
            <a:off x="1598425" y="1266300"/>
            <a:ext cx="1251600" cy="64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Beta &gt; 80%</a:t>
            </a:r>
            <a:b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Alpha = 10%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4"/>
          <p:cNvSpPr/>
          <p:nvPr/>
        </p:nvSpPr>
        <p:spPr>
          <a:xfrm>
            <a:off x="1355600" y="3328425"/>
            <a:ext cx="969900" cy="11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598425" y="1908600"/>
            <a:ext cx="1251600" cy="259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44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Backtest on 6505.tw:</a:t>
            </a:r>
            <a:endParaRPr sz="25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MDD and Fraction</a:t>
            </a:r>
            <a:endParaRPr sz="25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625" y="175575"/>
            <a:ext cx="4792349" cy="47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>
            <a:spLocks noGrp="1"/>
          </p:cNvSpPr>
          <p:nvPr>
            <p:ph type="body" idx="1"/>
          </p:nvPr>
        </p:nvSpPr>
        <p:spPr>
          <a:xfrm>
            <a:off x="359074" y="1515350"/>
            <a:ext cx="3772503" cy="25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According to the previous slide, if we want to achieve </a:t>
            </a:r>
            <a:endParaRPr lang="en-US" altLang="zh-TW" sz="1400" dirty="0" smtClean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rPr lang="en-US" altLang="zh-TW" sz="14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1400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zh-TW" sz="1400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Prob</a:t>
            </a:r>
            <a:r>
              <a:rPr lang="zh-TW" sz="14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(MDD &lt; 10%) &gt; 80%, </a:t>
            </a:r>
            <a:endParaRPr lang="en-US" altLang="zh-TW" sz="1400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97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None/>
            </a:pPr>
            <a:r>
              <a:rPr lang="en-US" altLang="zh-TW" sz="1400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zh-TW" sz="1400" dirty="0" smtClean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zh-TW" sz="14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fraction should be about below 21%.</a:t>
            </a:r>
            <a:br>
              <a:rPr lang="zh-TW" sz="14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 dirty="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The backtest of real trading data of 6505.tw shows that if we use the fraction below 21%, our MDD can be smaller than 10%.</a:t>
            </a:r>
            <a:endParaRPr sz="1400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5"/>
          <p:cNvSpPr/>
          <p:nvPr/>
        </p:nvSpPr>
        <p:spPr>
          <a:xfrm>
            <a:off x="4686325" y="405650"/>
            <a:ext cx="968100" cy="11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>
            <a:spLocks noGrp="1"/>
          </p:cNvSpPr>
          <p:nvPr>
            <p:ph type="title"/>
          </p:nvPr>
        </p:nvSpPr>
        <p:spPr>
          <a:xfrm>
            <a:off x="311700" y="5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Backtest on 2317.tw (#3 market cap in TW)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75" y="628900"/>
            <a:ext cx="8651126" cy="442468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6"/>
          <p:cNvSpPr/>
          <p:nvPr/>
        </p:nvSpPr>
        <p:spPr>
          <a:xfrm>
            <a:off x="1276326" y="1344050"/>
            <a:ext cx="1088400" cy="5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Beta &gt; 80%</a:t>
            </a:r>
            <a:b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Alpha = 10%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1311150" y="3328500"/>
            <a:ext cx="969900" cy="11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1276325" y="1958150"/>
            <a:ext cx="1088400" cy="258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44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Backtest on 2317.tw:</a:t>
            </a:r>
            <a:endParaRPr sz="25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MDD and Fraction</a:t>
            </a:r>
            <a:endParaRPr sz="25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000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7"/>
          <p:cNvSpPr/>
          <p:nvPr/>
        </p:nvSpPr>
        <p:spPr>
          <a:xfrm>
            <a:off x="4385800" y="378600"/>
            <a:ext cx="662100" cy="85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7"/>
          <p:cNvSpPr txBox="1">
            <a:spLocks noGrp="1"/>
          </p:cNvSpPr>
          <p:nvPr>
            <p:ph type="body" idx="1"/>
          </p:nvPr>
        </p:nvSpPr>
        <p:spPr>
          <a:xfrm>
            <a:off x="359075" y="1515350"/>
            <a:ext cx="3202500" cy="25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According to the previous slide, if we want to achieve Prob(MDD &lt; 10%) &gt; 80%, then our fraction should be about below 17.5%.</a:t>
            </a:r>
            <a:b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400"/>
              <a:buFont typeface="Calibri"/>
              <a:buChar char="●"/>
            </a:pPr>
            <a:r>
              <a:rPr lang="zh-TW" sz="14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The backtest of real trading data of 2317.tw shows that if we use the fraction below 17.5%, our MDD can be smaller than 10%.</a:t>
            </a:r>
            <a:endParaRPr sz="140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Leverage Space Model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Paly 1 Game: (1+2f)</a:t>
            </a:r>
            <a:r>
              <a:rPr lang="en-US" altLang="zh-TW" baseline="30000" dirty="0" smtClean="0"/>
              <a:t>W</a:t>
            </a:r>
            <a:r>
              <a:rPr lang="en-US" altLang="zh-TW" dirty="0" smtClean="0"/>
              <a:t>(1-f)</a:t>
            </a:r>
            <a:r>
              <a:rPr lang="en-US" altLang="zh-TW" baseline="30000" dirty="0" smtClean="0"/>
              <a:t>L</a:t>
            </a:r>
          </a:p>
          <a:p>
            <a:pPr algn="l"/>
            <a:r>
              <a:rPr lang="en-US" altLang="zh-TW" dirty="0" smtClean="0"/>
              <a:t>Play 2 Games Simultaneously:</a:t>
            </a:r>
            <a:r>
              <a:rPr lang="zh-TW" altLang="en-US" dirty="0" smtClean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1+2f+2f)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W1</a:t>
            </a:r>
            <a:r>
              <a:rPr lang="en-US" altLang="zh-TW" b="1" dirty="0" smtClean="0">
                <a:solidFill>
                  <a:srgbClr val="FF0000"/>
                </a:solidFill>
              </a:rPr>
              <a:t>(1+2f-2f)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W2</a:t>
            </a:r>
            <a:r>
              <a:rPr lang="en-US" altLang="zh-TW" b="1" dirty="0" smtClean="0">
                <a:solidFill>
                  <a:srgbClr val="FF0000"/>
                </a:solidFill>
              </a:rPr>
              <a:t>(1-f+2f)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W3</a:t>
            </a:r>
            <a:r>
              <a:rPr lang="en-US" altLang="zh-TW" b="1" dirty="0" smtClean="0">
                <a:solidFill>
                  <a:srgbClr val="FF0000"/>
                </a:solidFill>
              </a:rPr>
              <a:t>(1-f-f)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W4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25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0" y="2165798"/>
            <a:ext cx="2807720" cy="2601464"/>
          </a:xfrm>
          <a:prstGeom prst="rect">
            <a:avLst/>
          </a:prstGeom>
        </p:spPr>
      </p:pic>
      <p:pic>
        <p:nvPicPr>
          <p:cNvPr id="7" name="內容版面配置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73" y="2233339"/>
            <a:ext cx="2601411" cy="243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353" y="2177242"/>
            <a:ext cx="2491028" cy="27033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8444" y="337433"/>
            <a:ext cx="2533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只玩</a:t>
            </a:r>
            <a:r>
              <a:rPr lang="en-US" altLang="zh-TW" sz="1800" b="1" kern="1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zh-TW" altLang="en-US" sz="1800" b="1" kern="1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場</a:t>
            </a:r>
            <a:r>
              <a:rPr lang="en-US" altLang="zh-TW" sz="1800" b="1" kern="1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40</a:t>
            </a:r>
            <a:r>
              <a:rPr lang="zh-TW" altLang="en-US" sz="1800" b="1" kern="1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局，</a:t>
            </a:r>
            <a:endParaRPr lang="en-US" altLang="zh-TW" sz="1800" b="1" kern="1200" dirty="0">
              <a:solidFill>
                <a:srgbClr val="00206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最佳下注比例</a:t>
            </a:r>
            <a:r>
              <a:rPr lang="en-US" altLang="zh-TW" sz="1800" b="1" kern="1200" dirty="0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25%</a:t>
            </a:r>
          </a:p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資金運用達</a:t>
            </a:r>
            <a:r>
              <a:rPr lang="en-US" altLang="zh-TW" sz="1800" b="1" kern="12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25%!</a:t>
            </a:r>
          </a:p>
          <a:p>
            <a:pPr defTabSz="685800">
              <a:buClrTx/>
              <a:defRPr/>
            </a:pPr>
            <a:endParaRPr lang="en-US" altLang="zh-TW" sz="1800" b="1" kern="12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報酬 </a:t>
            </a:r>
            <a:r>
              <a:rPr lang="en-US" altLang="zh-TW" sz="1800" b="1" kern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 </a:t>
            </a:r>
            <a:r>
              <a:rPr lang="en-US" altLang="zh-TW" sz="1800" b="1" kern="1200" dirty="0">
                <a:solidFill>
                  <a:prstClr val="black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10</a:t>
            </a:r>
            <a:endParaRPr lang="zh-TW" altLang="en-US" sz="1800" b="1" kern="1200" dirty="0">
              <a:solidFill>
                <a:prstClr val="black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99487" y="337433"/>
            <a:ext cx="2431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同時玩</a:t>
            </a:r>
            <a:r>
              <a:rPr lang="en-US" altLang="zh-TW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場，</a:t>
            </a:r>
            <a:endParaRPr lang="en-US" altLang="zh-TW" sz="18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每場各壓</a:t>
            </a:r>
            <a:r>
              <a:rPr lang="en-US" altLang="zh-TW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23%</a:t>
            </a:r>
            <a:r>
              <a:rPr lang="zh-TW" altLang="en-US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endParaRPr lang="en-US" altLang="zh-TW" sz="18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資金運用達</a:t>
            </a:r>
            <a:r>
              <a:rPr lang="en-US" altLang="zh-TW" sz="1800" b="1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46%!</a:t>
            </a:r>
            <a:br>
              <a:rPr lang="en-US" altLang="zh-TW" sz="1800" b="1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en-US" altLang="zh-TW" sz="18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685800">
              <a:buClrTx/>
              <a:defRPr/>
            </a:pPr>
            <a:r>
              <a:rPr lang="en-US" altLang="zh-TW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倍 </a:t>
            </a:r>
            <a:r>
              <a:rPr lang="en-US" altLang="zh-TW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 90</a:t>
            </a:r>
            <a:r>
              <a:rPr lang="zh-TW" altLang="en-US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倍</a:t>
            </a:r>
            <a:endParaRPr lang="en-US" altLang="zh-TW" sz="1800" b="1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報酬再多</a:t>
            </a:r>
            <a:r>
              <a:rPr lang="en-US" altLang="zh-TW" sz="18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sz="18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倍</a:t>
            </a:r>
            <a:r>
              <a:rPr lang="en-US" altLang="zh-TW" sz="18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</a:t>
            </a:r>
            <a:endParaRPr lang="zh-TW" altLang="en-US" sz="18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685800">
              <a:buClrTx/>
              <a:defRPr/>
            </a:pPr>
            <a:endParaRPr lang="zh-TW" altLang="en-US" sz="1800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02219" y="337433"/>
            <a:ext cx="2694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同時玩</a:t>
            </a:r>
            <a:r>
              <a:rPr lang="en-US" altLang="zh-TW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r>
              <a:rPr lang="zh-TW" altLang="en-US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場，</a:t>
            </a:r>
            <a:endParaRPr lang="en-US" altLang="zh-TW" sz="18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每場各壓</a:t>
            </a:r>
            <a:r>
              <a:rPr lang="en-US" altLang="zh-TW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21%</a:t>
            </a:r>
            <a:r>
              <a:rPr lang="zh-TW" altLang="en-US" sz="1800" b="1" kern="1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endParaRPr lang="en-US" altLang="zh-TW" sz="18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資金運用達</a:t>
            </a:r>
            <a:r>
              <a:rPr lang="en-US" altLang="zh-TW" sz="1800" b="1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63%!</a:t>
            </a:r>
            <a:br>
              <a:rPr lang="en-US" altLang="zh-TW" sz="1800" b="1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</a:br>
            <a:r>
              <a:rPr lang="en-US" altLang="zh-TW" sz="1800" b="1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/>
            </a:r>
            <a:br>
              <a:rPr lang="en-US" altLang="zh-TW" sz="1800" b="1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</a:br>
            <a:r>
              <a:rPr lang="en-US" altLang="zh-TW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</a:t>
            </a:r>
            <a:r>
              <a:rPr lang="zh-TW" altLang="en-US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倍 </a:t>
            </a:r>
            <a:r>
              <a:rPr lang="en-US" altLang="zh-TW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 90</a:t>
            </a:r>
            <a:r>
              <a:rPr lang="zh-TW" altLang="en-US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倍</a:t>
            </a:r>
            <a:r>
              <a:rPr lang="en-US" altLang="zh-TW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622</a:t>
            </a:r>
            <a:r>
              <a:rPr lang="zh-TW" altLang="en-US" sz="18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倍</a:t>
            </a:r>
            <a:endParaRPr lang="en-US" altLang="zh-TW" sz="18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defTabSz="685800">
              <a:buClrTx/>
              <a:defRPr/>
            </a:pPr>
            <a:r>
              <a:rPr lang="zh-TW" altLang="en-US" sz="18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報酬再多</a:t>
            </a:r>
            <a:r>
              <a:rPr lang="en-US" altLang="zh-TW" sz="18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62</a:t>
            </a:r>
            <a:r>
              <a:rPr lang="zh-TW" altLang="en-US" sz="18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倍</a:t>
            </a:r>
            <a:r>
              <a:rPr lang="en-US" altLang="zh-TW" sz="18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endParaRPr lang="zh-TW" altLang="en-US" sz="1800" b="1" kern="1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defTabSz="685800">
              <a:buClrTx/>
              <a:defRPr/>
            </a:pPr>
            <a:endParaRPr lang="zh-TW" altLang="en-US" sz="1800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DFBF04-BB63-450B-89A8-EE121B2B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D5FFAD73-DC4D-4E2D-87F3-410B2B49C60B}" type="datetime1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204412-A4DB-4DB1-9F12-3242ED8A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37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990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</a:rPr>
              <a:t>預測相關係數，發揮 </a:t>
            </a:r>
            <a:r>
              <a:rPr lang="en-US" altLang="zh-TW" b="1" dirty="0">
                <a:solidFill>
                  <a:srgbClr val="002060"/>
                </a:solidFill>
              </a:rPr>
              <a:t>“</a:t>
            </a:r>
            <a:r>
              <a:rPr lang="zh-TW" altLang="en-US" b="1" dirty="0">
                <a:solidFill>
                  <a:srgbClr val="C00000"/>
                </a:solidFill>
              </a:rPr>
              <a:t>槓桿空間模型</a:t>
            </a:r>
            <a:r>
              <a:rPr lang="en-US" altLang="zh-TW" b="1" dirty="0">
                <a:solidFill>
                  <a:srgbClr val="002060"/>
                </a:solidFill>
              </a:rPr>
              <a:t>”…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4" y="1127166"/>
            <a:ext cx="2347579" cy="1890000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10" y="3087591"/>
            <a:ext cx="2347579" cy="189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72" y="1127166"/>
            <a:ext cx="2347579" cy="189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72" y="1197591"/>
            <a:ext cx="2347579" cy="189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61" y="3087591"/>
            <a:ext cx="2347579" cy="1890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307102" y="2140412"/>
            <a:ext cx="1051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altLang="zh-TW" sz="3000" b="1" kern="12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0.7</a:t>
            </a:r>
            <a:endParaRPr lang="zh-TW" altLang="en-US" sz="3000" b="1" kern="1200" dirty="0">
              <a:solidFill>
                <a:srgbClr val="0070C0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006273" y="2221267"/>
            <a:ext cx="1051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altLang="zh-TW" sz="3000" b="1" kern="12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0.3</a:t>
            </a:r>
            <a:endParaRPr lang="zh-TW" altLang="en-US" sz="3000" b="1" kern="1200" dirty="0">
              <a:solidFill>
                <a:srgbClr val="0070C0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62082" y="2192381"/>
            <a:ext cx="1051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altLang="zh-TW" sz="3000" b="1" kern="12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lang="zh-TW" altLang="en-US" sz="3000" b="1" kern="1200" dirty="0">
              <a:solidFill>
                <a:srgbClr val="0070C0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205055" y="3529691"/>
            <a:ext cx="1051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altLang="zh-TW" sz="3000" b="1" kern="12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-0.7</a:t>
            </a:r>
            <a:endParaRPr lang="zh-TW" altLang="en-US" sz="3000" b="1" kern="1200" dirty="0">
              <a:solidFill>
                <a:srgbClr val="0070C0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181820" y="3461111"/>
            <a:ext cx="1051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US" altLang="zh-TW" sz="3000" b="1" kern="12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t>-0.3</a:t>
            </a:r>
            <a:endParaRPr lang="zh-TW" altLang="en-US" sz="3000" b="1" kern="1200" dirty="0">
              <a:solidFill>
                <a:srgbClr val="0070C0"/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E50037-9661-4CAB-8E00-638A51AB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9E8C6349-1E29-4F65-A08A-B4EFF82BB62B}" type="datetime1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1BDCE8-3EA3-4DAC-8646-A520997A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4E74F840-13EE-4B59-9FF4-B2625BF5A808}" type="slidenum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</a:pPr>
              <a:t>38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775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sz="3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en-US" altLang="zh-TW" sz="3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altLang="zh-TW" sz="3000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30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Google Shape;368;p4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7437" y="1831769"/>
                <a:ext cx="8039400" cy="776100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altLang="zh-TW" dirty="0" smtClean="0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 Finding biding fraction such that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Prob</m:t>
                    </m:r>
                    <m:r>
                      <a:rPr lang="en-US" altLang="zh-TW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. 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MDD</m:t>
                        </m:r>
                        <m:r>
                          <a:rPr lang="en-US" altLang="zh-TW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  <m:r>
                          <a:rPr lang="en-US" altLang="zh-TW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  <m:r>
                          <a:rPr lang="en-US" altLang="zh-TW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α</m:t>
                        </m:r>
                      </m:e>
                    </m:d>
                    <m:r>
                      <a:rPr lang="en-US" altLang="zh-TW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&lt;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β</m:t>
                    </m:r>
                    <m:r>
                      <a:rPr lang="en-US" altLang="zh-TW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altLang="zh-TW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where</m:t>
                    </m:r>
                    <m:r>
                      <a:rPr lang="en-US" altLang="zh-TW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α</m:t>
                    </m:r>
                    <m:r>
                      <a:rPr lang="en-US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β</m:t>
                    </m:r>
                    <m: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∈(</m:t>
                    </m:r>
                    <m: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0</m:t>
                    </m:r>
                    <m: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1</m:t>
                    </m:r>
                    <m:r>
                      <a:rPr lang="en-US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US" altLang="zh-TW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DD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𝜏</m:t>
                              </m:r>
                              <m:r>
                                <a:rPr lang="zh-TW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∈(</m:t>
                              </m:r>
                              <m:r>
                                <a:rPr lang="zh-TW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0</m:t>
                              </m:r>
                              <m:r>
                                <a:rPr lang="zh-TW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, 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𝑇</m:t>
                              </m:r>
                              <m: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zh-TW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𝜏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∈(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0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, 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𝑇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)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𝑋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(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𝜏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altLang="zh-TW" dirty="0" smtClean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Leverage Space Model for MDD Risk Constraint</a:t>
                </a:r>
                <a:endParaRPr lang="en-US" altLang="zh-TW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libri"/>
                  <a:cs typeface="Calibri"/>
                  <a:sym typeface="Calibri"/>
                </a:endParaRPr>
              </a:p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lang="en-US" altLang="zh-TW" dirty="0" smtClean="0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368" name="Google Shape;368;p4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7437" y="1831769"/>
                <a:ext cx="8039400" cy="776100"/>
              </a:xfrm>
              <a:prstGeom prst="rect">
                <a:avLst/>
              </a:prstGeom>
              <a:blipFill>
                <a:blip r:embed="rId3"/>
                <a:stretch>
                  <a:fillRect l="-607" b="-150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700" b="1" dirty="0" smtClean="0">
                <a:latin typeface="+mn-ea"/>
                <a:ea typeface="+mn-ea"/>
              </a:rPr>
              <a:t>Find</a:t>
            </a:r>
            <a:r>
              <a:rPr lang="zh-TW" altLang="en-US" sz="2700" b="1" dirty="0" smtClean="0">
                <a:latin typeface="+mn-ea"/>
                <a:ea typeface="+mn-ea"/>
              </a:rPr>
              <a:t> </a:t>
            </a:r>
            <a:r>
              <a:rPr lang="en-US" altLang="zh-TW" sz="2700" b="1" dirty="0">
                <a:latin typeface="+mn-ea"/>
                <a:ea typeface="+mn-ea"/>
              </a:rPr>
              <a:t>f </a:t>
            </a:r>
            <a:r>
              <a:rPr lang="en-US" altLang="zh-TW" sz="2700" b="1" dirty="0" smtClean="0">
                <a:latin typeface="+mn-ea"/>
                <a:ea typeface="+mn-ea"/>
              </a:rPr>
              <a:t>to maximize</a:t>
            </a:r>
            <a:r>
              <a:rPr lang="zh-TW" altLang="en-US" sz="2700" b="1" dirty="0" smtClean="0">
                <a:latin typeface="+mn-ea"/>
                <a:ea typeface="+mn-ea"/>
              </a:rPr>
              <a:t> </a:t>
            </a:r>
            <a:r>
              <a:rPr lang="en-US" altLang="zh-TW" sz="2700" b="1" dirty="0">
                <a:latin typeface="+mn-ea"/>
                <a:ea typeface="+mn-ea"/>
              </a:rPr>
              <a:t>A</a:t>
            </a:r>
            <a:r>
              <a:rPr lang="en-US" altLang="zh-TW" sz="2700" b="1" baseline="-25000" dirty="0">
                <a:latin typeface="+mn-ea"/>
                <a:ea typeface="+mn-ea"/>
              </a:rPr>
              <a:t>T</a:t>
            </a:r>
            <a:r>
              <a:rPr lang="en-US" altLang="zh-TW" sz="2700" b="1" dirty="0">
                <a:latin typeface="+mn-ea"/>
                <a:ea typeface="+mn-ea"/>
              </a:rPr>
              <a:t>=</a:t>
            </a:r>
            <a:r>
              <a:rPr lang="zh-TW" altLang="en-US" sz="2700" b="1" dirty="0">
                <a:latin typeface="+mn-ea"/>
                <a:ea typeface="+mn-ea"/>
              </a:rPr>
              <a:t> </a:t>
            </a:r>
            <a:r>
              <a:rPr lang="en-US" altLang="zh-TW" sz="2700" b="1" dirty="0">
                <a:latin typeface="+mn-ea"/>
                <a:ea typeface="+mn-ea"/>
              </a:rPr>
              <a:t>A</a:t>
            </a:r>
            <a:r>
              <a:rPr lang="en-US" altLang="zh-TW" sz="2700" b="1" baseline="-25000" dirty="0">
                <a:latin typeface="+mn-ea"/>
                <a:ea typeface="+mn-ea"/>
              </a:rPr>
              <a:t>1</a:t>
            </a:r>
            <a:r>
              <a:rPr lang="en-US" altLang="zh-TW" sz="2700" b="1" dirty="0">
                <a:latin typeface="+mn-ea"/>
                <a:ea typeface="+mn-ea"/>
              </a:rPr>
              <a:t>(1+bf)</a:t>
            </a:r>
            <a:r>
              <a:rPr lang="en-US" altLang="zh-TW" sz="2700" b="1" baseline="30000" dirty="0">
                <a:latin typeface="+mn-ea"/>
                <a:ea typeface="+mn-ea"/>
              </a:rPr>
              <a:t>W</a:t>
            </a:r>
            <a:r>
              <a:rPr lang="en-US" altLang="zh-TW" sz="2700" b="1" dirty="0">
                <a:latin typeface="+mn-ea"/>
                <a:ea typeface="+mn-ea"/>
              </a:rPr>
              <a:t>(1-f)</a:t>
            </a:r>
            <a:r>
              <a:rPr lang="en-US" altLang="zh-TW" sz="2700" b="1" baseline="30000" dirty="0">
                <a:latin typeface="+mn-ea"/>
                <a:ea typeface="+mn-ea"/>
              </a:rPr>
              <a:t>L </a:t>
            </a:r>
            <a:r>
              <a:rPr lang="en-US" altLang="zh-TW" sz="2700" b="1" dirty="0" smtClean="0">
                <a:latin typeface="+mn-ea"/>
              </a:rPr>
              <a:t> </a:t>
            </a:r>
            <a:r>
              <a:rPr lang="en-US" altLang="zh-TW" sz="2700" b="1" dirty="0">
                <a:latin typeface="+mn-ea"/>
                <a:ea typeface="+mn-ea"/>
              </a:rPr>
              <a:t>?</a:t>
            </a:r>
            <a:endParaRPr lang="zh-TW" altLang="en-US" sz="27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68016"/>
                <a:ext cx="7886700" cy="35219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sz="1800" dirty="0" smtClean="0">
                    <a:solidFill>
                      <a:srgbClr val="002060"/>
                    </a:solidFill>
                  </a:rPr>
                  <a:t>Rearranging: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TW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TW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func>
                      <m:funcPr>
                        <m:ctrlP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func>
                      <m:funcPr>
                        <m:ctrlP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sz="1800" dirty="0">
                  <a:solidFill>
                    <a:srgbClr val="002060"/>
                  </a:solidFill>
                </a:endParaRPr>
              </a:p>
              <a:p>
                <a:endParaRPr lang="en-US" altLang="zh-TW" sz="1800" b="1" dirty="0">
                  <a:solidFill>
                    <a:srgbClr val="002060"/>
                  </a:solidFill>
                </a:endParaRPr>
              </a:p>
              <a:p>
                <a:r>
                  <a:rPr lang="en-US" altLang="zh-TW" sz="1800" dirty="0">
                    <a:solidFill>
                      <a:srgbClr val="00206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1800" dirty="0">
                    <a:solidFill>
                      <a:srgbClr val="002060"/>
                    </a:solidFill>
                  </a:rPr>
                  <a:t>, we have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altLang="zh-TW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endParaRPr lang="en-US" altLang="zh-TW" sz="18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33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TW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altLang="zh-TW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altLang="zh-TW" b="1" dirty="0" smtClean="0">
                  <a:ea typeface="Calibri"/>
                  <a:cs typeface="Calibri"/>
                  <a:sym typeface="Calibri"/>
                </a:endParaRPr>
              </a:p>
              <a:p>
                <a:pPr marL="0" indent="0">
                  <a:buNone/>
                </a:pPr>
                <a:r>
                  <a:rPr lang="en-US" altLang="zh-TW" b="1" dirty="0" smtClean="0">
                    <a:ea typeface="Calibri"/>
                    <a:cs typeface="Calibri"/>
                    <a:sym typeface="Calibri"/>
                  </a:rPr>
                  <a:t>f</a:t>
                </a:r>
                <a:r>
                  <a:rPr lang="en-US" altLang="zh-TW" b="1" dirty="0">
                    <a:ea typeface="Calibri"/>
                    <a:cs typeface="Calibri"/>
                    <a:sym typeface="Calibri"/>
                  </a:rPr>
                  <a:t>*</a:t>
                </a:r>
                <a:r>
                  <a:rPr lang="en-US" altLang="zh-TW" dirty="0">
                    <a:ea typeface="Calibri"/>
                    <a:cs typeface="Calibri"/>
                    <a:sym typeface="Calibri"/>
                  </a:rPr>
                  <a:t>: the fraction of the current bankroll to </a:t>
                </a:r>
                <a:r>
                  <a:rPr lang="en-US" altLang="zh-TW" dirty="0" smtClean="0">
                    <a:ea typeface="Calibri"/>
                    <a:cs typeface="Calibri"/>
                    <a:sym typeface="Calibri"/>
                  </a:rPr>
                  <a:t>wager</a:t>
                </a:r>
              </a:p>
              <a:p>
                <a:pPr marL="0" indent="0">
                  <a:buNone/>
                </a:pPr>
                <a:r>
                  <a:rPr lang="en-US" altLang="zh-TW" b="1" dirty="0" smtClean="0"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altLang="zh-TW" dirty="0">
                    <a:ea typeface="Calibri"/>
                    <a:cs typeface="Calibri"/>
                    <a:sym typeface="Calibri"/>
                  </a:rPr>
                  <a:t>: the net odds received on the wager ("b to 1</a:t>
                </a:r>
                <a:r>
                  <a:rPr lang="en-US" altLang="zh-TW" dirty="0" smtClean="0">
                    <a:ea typeface="Calibri"/>
                    <a:cs typeface="Calibri"/>
                    <a:sym typeface="Calibri"/>
                  </a:rPr>
                  <a:t>")</a:t>
                </a:r>
              </a:p>
              <a:p>
                <a:pPr marL="0" indent="0">
                  <a:buNone/>
                </a:pPr>
                <a:r>
                  <a:rPr lang="en-US" altLang="zh-TW" b="1" dirty="0" smtClean="0">
                    <a:ea typeface="Calibri"/>
                    <a:cs typeface="Calibri"/>
                    <a:sym typeface="Calibri"/>
                  </a:rPr>
                  <a:t>p</a:t>
                </a:r>
                <a:r>
                  <a:rPr lang="en-US" altLang="zh-TW" dirty="0" smtClean="0">
                    <a:ea typeface="Calibri"/>
                    <a:cs typeface="Calibri"/>
                    <a:sym typeface="Calibri"/>
                  </a:rPr>
                  <a:t>: </a:t>
                </a:r>
                <a:r>
                  <a:rPr lang="en-US" altLang="zh-TW" dirty="0" smtClean="0">
                    <a:ea typeface="Calibri"/>
                    <a:cs typeface="Calibri"/>
                    <a:sym typeface="Calibri"/>
                  </a:rPr>
                  <a:t>Win rate</a:t>
                </a:r>
                <a:endParaRPr lang="en-US" altLang="zh-TW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zh-TW" alt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68016"/>
                <a:ext cx="7886700" cy="3521920"/>
              </a:xfrm>
              <a:blipFill>
                <a:blip r:embed="rId2"/>
                <a:stretch>
                  <a:fillRect l="-696" t="-519" b="-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  <a:defRPr/>
            </a:pPr>
            <a:fld id="{069F6457-169F-4D02-9DDE-8A90D60928E3}" type="datetime1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  <a:defRPr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973EB4FC-D365-4D38-B140-CAF8B7631043}" type="slidenum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  <a:defRPr/>
              </a:pPr>
              <a:t>4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597E4F-CA64-4C17-A613-B019912A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70" y="2262188"/>
            <a:ext cx="2699580" cy="26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94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Thank You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5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21" y="2255044"/>
            <a:ext cx="2895607" cy="297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47" y="2323438"/>
            <a:ext cx="2895608" cy="29700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  <a:latin typeface="+mn-lt"/>
              </a:rPr>
              <a:t>The Key point is </a:t>
            </a:r>
            <a:r>
              <a:rPr lang="en-US" altLang="zh-TW" sz="4950" b="1" dirty="0" smtClean="0">
                <a:solidFill>
                  <a:srgbClr val="C00000"/>
                </a:solidFill>
                <a:latin typeface="+mn-lt"/>
              </a:rPr>
              <a:t>Position Sizing</a:t>
            </a:r>
            <a:r>
              <a:rPr lang="en-US" altLang="zh-TW" sz="3600" b="1" dirty="0" smtClean="0">
                <a:solidFill>
                  <a:srgbClr val="002060"/>
                </a:solidFill>
                <a:latin typeface="+mn-lt"/>
              </a:rPr>
              <a:t>!</a:t>
            </a:r>
            <a:endParaRPr lang="zh-TW" altLang="en-US" sz="36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WinRate</a:t>
            </a:r>
            <a:r>
              <a:rPr lang="en-US" altLang="zh-TW" sz="2400" dirty="0" smtClean="0">
                <a:solidFill>
                  <a:srgbClr val="0070C0"/>
                </a:solidFill>
              </a:rPr>
              <a:t> 50%, Odds 2</a:t>
            </a:r>
            <a:endParaRPr lang="zh-TW" altLang="en-US" sz="24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98874" y="1719416"/>
            <a:ext cx="3868340" cy="2763441"/>
          </a:xfrm>
        </p:spPr>
        <p:txBody>
          <a:bodyPr>
            <a:normAutofit/>
          </a:bodyPr>
          <a:lstStyle/>
          <a:p>
            <a:r>
              <a:rPr lang="en-US" altLang="zh-TW" sz="2700" b="1" dirty="0" smtClean="0">
                <a:solidFill>
                  <a:srgbClr val="C00000"/>
                </a:solidFill>
              </a:rPr>
              <a:t>Bidding </a:t>
            </a:r>
            <a:r>
              <a:rPr lang="en-US" altLang="zh-TW" sz="4950" b="1" dirty="0" smtClean="0">
                <a:solidFill>
                  <a:srgbClr val="FF0000"/>
                </a:solidFill>
                <a:highlight>
                  <a:srgbClr val="00FFFF"/>
                </a:highlight>
              </a:rPr>
              <a:t>25</a:t>
            </a:r>
            <a:r>
              <a:rPr lang="en-US" altLang="zh-TW" sz="4950" b="1" dirty="0">
                <a:solidFill>
                  <a:srgbClr val="FF0000"/>
                </a:solidFill>
                <a:highlight>
                  <a:srgbClr val="00FFFF"/>
                </a:highlight>
              </a:rPr>
              <a:t>%</a:t>
            </a:r>
            <a:endParaRPr lang="zh-TW" altLang="en-US" sz="2700" b="1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>
                <a:solidFill>
                  <a:srgbClr val="0070C0"/>
                </a:solidFill>
              </a:rPr>
              <a:t>WinRate</a:t>
            </a:r>
            <a:r>
              <a:rPr lang="en-US" altLang="zh-TW" sz="2400" dirty="0" smtClean="0">
                <a:solidFill>
                  <a:srgbClr val="0070C0"/>
                </a:solidFill>
              </a:rPr>
              <a:t> 50%, Odds 3</a:t>
            </a:r>
            <a:endParaRPr lang="zh-TW" altLang="en-US" sz="2400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TW" sz="2700" b="1" dirty="0" smtClean="0">
                <a:solidFill>
                  <a:srgbClr val="7030A0"/>
                </a:solidFill>
              </a:rPr>
              <a:t>Bidding </a:t>
            </a:r>
            <a:r>
              <a:rPr lang="en-US" altLang="zh-TW" sz="4950" b="1" dirty="0" smtClean="0">
                <a:solidFill>
                  <a:srgbClr val="FFFF00"/>
                </a:solidFill>
                <a:highlight>
                  <a:srgbClr val="FF0000"/>
                </a:highlight>
              </a:rPr>
              <a:t>70</a:t>
            </a:r>
            <a:r>
              <a:rPr lang="en-US" altLang="zh-TW" sz="4950" b="1" dirty="0">
                <a:solidFill>
                  <a:srgbClr val="FFFF00"/>
                </a:solidFill>
                <a:highlight>
                  <a:srgbClr val="FF0000"/>
                </a:highlight>
              </a:rPr>
              <a:t>%</a:t>
            </a:r>
            <a:endParaRPr lang="zh-TW" altLang="en-US" sz="2700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4E74F840-13EE-4B59-9FF4-B2625BF5A808}" type="slidenum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>
                <a:buClrTx/>
                <a:defRPr/>
              </a:pPr>
              <a:t>5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789519" y="4070639"/>
            <a:ext cx="202277" cy="202277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zh-TW" altLang="en-US" sz="1350" kern="120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690164" y="2710216"/>
            <a:ext cx="202277" cy="202277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zh-TW" altLang="en-US" sz="1350" kern="120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2028646" y="2397290"/>
            <a:ext cx="1070732" cy="937088"/>
          </a:xfrm>
          <a:prstGeom prst="lef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US" altLang="zh-TW" sz="1800" b="1" kern="12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Profit</a:t>
            </a:r>
            <a:endParaRPr lang="zh-TW" altLang="en-US" sz="180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向左箭號 14"/>
          <p:cNvSpPr/>
          <p:nvPr/>
        </p:nvSpPr>
        <p:spPr>
          <a:xfrm>
            <a:off x="7135062" y="3699219"/>
            <a:ext cx="1070732" cy="937088"/>
          </a:xfrm>
          <a:prstGeom prst="lef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US" altLang="zh-TW" sz="2400" b="1" kern="12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endParaRPr lang="zh-TW" altLang="en-US" sz="240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83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9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153" y="267890"/>
            <a:ext cx="2803847" cy="243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2" y="267890"/>
            <a:ext cx="2803847" cy="243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73" y="267890"/>
            <a:ext cx="2803847" cy="243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32" y="2636043"/>
            <a:ext cx="2803847" cy="243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1153" y="2636043"/>
            <a:ext cx="2803847" cy="243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73" y="2636043"/>
            <a:ext cx="2803847" cy="2430000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4789B8-ED50-4901-87DC-31E6E90D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6B0EEB69-0800-4773-BE33-3131ADD23ED1}" type="datetime1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C47B02-F16F-49BE-8312-154B22F3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6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89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2060"/>
                </a:solidFill>
                <a:latin typeface="+mn-lt"/>
              </a:rPr>
              <a:t>Profit Quantification</a:t>
            </a:r>
            <a:endParaRPr lang="zh-TW" altLang="en-US" sz="3600" b="1" dirty="0">
              <a:solidFill>
                <a:srgbClr val="00206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/>
                  <a:t>R:</a:t>
                </a:r>
                <a:r>
                  <a:rPr lang="zh-TW" altLang="en-US" sz="2400" dirty="0"/>
                  <a:t> </a:t>
                </a:r>
                <a:r>
                  <a:rPr lang="en-US" altLang="zh-TW" sz="2400" dirty="0" smtClean="0"/>
                  <a:t>Outcome Proportion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P: </a:t>
                </a:r>
                <a:r>
                  <a:rPr lang="en-US" altLang="zh-TW" sz="2400" dirty="0" smtClean="0"/>
                  <a:t>Estimated Probability</a:t>
                </a:r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P(</a:t>
                </a:r>
                <a:r>
                  <a:rPr lang="en-US" altLang="zh-TW" sz="2400" i="1" dirty="0"/>
                  <a:t>b</a:t>
                </a:r>
                <a:r>
                  <a:rPr lang="en-US" altLang="zh-TW" sz="2400" dirty="0"/>
                  <a:t>): </a:t>
                </a:r>
                <a:r>
                  <a:rPr lang="en-US" altLang="zh-TW" sz="2400" dirty="0" smtClean="0"/>
                  <a:t>Probability correspond to Win Rate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405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zh-TW" altLang="zh-TW" sz="4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sz="405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m:rPr>
                              <m:sty m:val="p"/>
                            </m:rPr>
                            <a:rPr lang="en-US" altLang="zh-TW" sz="405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TW" sz="405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405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405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sz="4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405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zh-TW" altLang="zh-TW" sz="4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405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sz="405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m:rPr>
                              <m:sty m:val="p"/>
                            </m:rPr>
                            <a:rPr lang="en-US" altLang="zh-TW" sz="405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zh-TW" altLang="en-US" sz="405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圓角矩形圖說文字 6"/>
          <p:cNvSpPr/>
          <p:nvPr/>
        </p:nvSpPr>
        <p:spPr>
          <a:xfrm>
            <a:off x="2015032" y="3945113"/>
            <a:ext cx="1845024" cy="676951"/>
          </a:xfrm>
          <a:prstGeom prst="wedgeRoundRectCallout">
            <a:avLst>
              <a:gd name="adj1" fmla="val -2307"/>
              <a:gd name="adj2" fmla="val -8176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US" altLang="zh-TW" sz="2400" b="1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one knows</a:t>
            </a:r>
            <a:endParaRPr lang="zh-TW" altLang="en-US" sz="24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3896282" y="2635538"/>
            <a:ext cx="1518812" cy="557262"/>
          </a:xfrm>
          <a:prstGeom prst="wedgeRoundRectCallout">
            <a:avLst>
              <a:gd name="adj1" fmla="val -42830"/>
              <a:gd name="adj2" fmla="val 6321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US" altLang="zh-TW" sz="2400" b="1" kern="1200" dirty="0" smtClean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Odds</a:t>
            </a:r>
            <a:endParaRPr lang="zh-TW" altLang="en-US" sz="240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圖說文字 9"/>
          <p:cNvSpPr/>
          <p:nvPr/>
        </p:nvSpPr>
        <p:spPr>
          <a:xfrm>
            <a:off x="6665136" y="2617249"/>
            <a:ext cx="1568658" cy="575551"/>
          </a:xfrm>
          <a:prstGeom prst="wedgeRoundRectCallout">
            <a:avLst>
              <a:gd name="adj1" fmla="val -42830"/>
              <a:gd name="adj2" fmla="val 632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US" altLang="zh-TW" sz="2400" b="1" kern="12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</a:t>
            </a:r>
            <a:endParaRPr lang="zh-TW" altLang="en-US" sz="2400" b="1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5257962" y="3945113"/>
            <a:ext cx="1845024" cy="676951"/>
          </a:xfrm>
          <a:prstGeom prst="wedgeRoundRectCallout">
            <a:avLst>
              <a:gd name="adj1" fmla="val -1180"/>
              <a:gd name="adj2" fmla="val -8330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US" altLang="zh-TW" sz="2400" b="1" kern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one knows</a:t>
            </a:r>
            <a:endParaRPr lang="zh-TW" altLang="en-US" sz="2400" b="1" kern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7A62DB5-566D-4192-872F-A265A51B3060}" type="datetime1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微軟正黑體" panose="020B0604030504040204" pitchFamily="34" charset="-120"/>
                <a:cs typeface="+mn-cs"/>
              </a:rPr>
              <a:pPr defTabSz="685800">
                <a:buClrTx/>
                <a:defRPr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D3651-F179-4F9B-AEA8-3E308BF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73EB4FC-D365-4D38-B140-CAF8B7631043}" type="slidenum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</a:pPr>
              <a:t>7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41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96" y="148495"/>
            <a:ext cx="2645444" cy="243000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  <a:defRPr/>
            </a:pPr>
            <a:fld id="{13144F89-F65F-4B13-9E95-F34550B5524A}" type="datetime1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  <a:defRPr/>
              </a:pPr>
              <a:t>2019/6/22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66" y="148495"/>
            <a:ext cx="2645444" cy="2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636" y="148495"/>
            <a:ext cx="2645444" cy="243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96" y="2491796"/>
            <a:ext cx="2645444" cy="243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766" y="2491796"/>
            <a:ext cx="2645444" cy="243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636" y="2491796"/>
            <a:ext cx="2645444" cy="243000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973EB4FC-D365-4D38-B140-CAF8B7631043}" type="slidenum">
              <a:rPr lang="zh-TW" alt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微軟正黑體"/>
                <a:cs typeface="+mn-cs"/>
              </a:rPr>
              <a:pPr defTabSz="685800">
                <a:buClrTx/>
                <a:defRPr/>
              </a:pPr>
              <a:t>8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85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dirty="0" smtClean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Risk Constraint Kelly Gambling</a:t>
            </a:r>
            <a:endParaRPr sz="30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24375"/>
                <a:ext cx="8520600" cy="34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>
                  <a:buClr>
                    <a:srgbClr val="FFFFFF"/>
                  </a:buClr>
                  <a:buFont typeface="Calibri"/>
                  <a:buChar char="●"/>
                </a:pPr>
                <a:r>
                  <a:rPr lang="zh-TW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From </a:t>
                </a:r>
                <a:r>
                  <a:rPr lang="zh-TW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perspective of probability, </a:t>
                </a:r>
                <a:r>
                  <a:rPr lang="zh-TW" altLang="zh-TW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 Busseti, EK Ryu, S Boyd</a:t>
                </a:r>
                <a:r>
                  <a:rPr lang="zh-TW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zh-TW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capture the risk by the following formula</a:t>
                </a:r>
                <a:r>
                  <a:rPr lang="zh-TW" dirty="0" smtClea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lang="en-US" altLang="zh-TW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buClr>
                    <a:srgbClr val="FFFFFF"/>
                  </a:buClr>
                  <a:buFont typeface="Calibri"/>
                  <a:buChar char="●"/>
                </a:pPr>
                <a:endParaRPr lang="en-US" altLang="zh-TW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>
                  <a:buClr>
                    <a:srgbClr val="FFFFFF"/>
                  </a:buClr>
                  <a:buFont typeface="Calibri"/>
                  <a:buChar char="●"/>
                </a:pPr>
                <a:r>
                  <a:rPr lang="en-US" altLang="zh-TW" dirty="0" smtClean="0">
                    <a:solidFill>
                      <a:srgbClr val="FFFFFF"/>
                    </a:solidFill>
                    <a:ea typeface="Calibri"/>
                    <a:cs typeface="Calibri"/>
                    <a:sym typeface="Calibri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Prob</m:t>
                    </m:r>
                    <m:r>
                      <a:rPr lang="en-US" altLang="zh-TW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. 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𝑚𝑖𝑛</m:t>
                            </m:r>
                          </m:sup>
                        </m:sSup>
                        <m:r>
                          <a:rPr lang="en-US" altLang="zh-TW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α</m:t>
                        </m:r>
                      </m:e>
                    </m:d>
                    <m:r>
                      <a:rPr lang="en-US" altLang="zh-TW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&lt;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β</m:t>
                    </m:r>
                    <m:r>
                      <a:rPr lang="en-US" altLang="zh-TW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α</m:t>
                    </m:r>
                    <m:r>
                      <a:rPr lang="en-US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β</m:t>
                    </m:r>
                    <m: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∈(</m:t>
                    </m:r>
                    <m:r>
                      <a:rPr lang="el-GR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0</m:t>
                    </m:r>
                    <m:r>
                      <a:rPr lang="en-US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1</m:t>
                    </m:r>
                    <m:r>
                      <a:rPr lang="en-US" altLang="zh-TW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lvl="0">
                  <a:buClr>
                    <a:srgbClr val="FFFFFF"/>
                  </a:buClr>
                  <a:buFont typeface="Calibri"/>
                  <a:buChar char="●"/>
                </a:pPr>
                <a:endParaRPr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14400" lvl="1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Char char="○"/>
                </a:pPr>
                <a:r>
                  <a:rPr lang="zh-TW" sz="1800" dirty="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alpha:</a:t>
                </a:r>
                <a:r>
                  <a:rPr lang="zh-TW"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a given target minimum wealth</a:t>
                </a:r>
                <a:endParaRPr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14400" lvl="1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Char char="○"/>
                </a:pPr>
                <a:r>
                  <a:rPr lang="zh-TW" sz="1800" dirty="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beta:</a:t>
                </a:r>
                <a:r>
                  <a:rPr lang="zh-TW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upper bound of probability</a:t>
                </a:r>
                <a:endParaRPr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14400" lvl="1" indent="-3429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Char char="○"/>
                </a:pPr>
                <a:r>
                  <a:rPr lang="zh-TW" sz="1800" dirty="0" smtClean="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r>
                  <a:rPr lang="zh-TW" sz="1800" baseline="30000" dirty="0" smtClean="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min</a:t>
                </a:r>
                <a:r>
                  <a:rPr lang="zh-TW" sz="1800" dirty="0" smtClean="0">
                    <a:solidFill>
                      <a:srgbClr val="FF99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zh-TW" sz="1800" dirty="0" smtClean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zh-TW"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minimum reltive wealth (initial wealth = 1)</a:t>
                </a:r>
                <a:endParaRPr sz="180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93" name="Google Shape;93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24375"/>
                <a:ext cx="8520600" cy="3444300"/>
              </a:xfrm>
              <a:prstGeom prst="rect">
                <a:avLst/>
              </a:prstGeom>
              <a:blipFill>
                <a:blip r:embed="rId3"/>
                <a:stretch>
                  <a:fillRect r="-8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Google Shape;94;p19"/>
          <p:cNvSpPr txBox="1"/>
          <p:nvPr/>
        </p:nvSpPr>
        <p:spPr>
          <a:xfrm>
            <a:off x="271500" y="4414125"/>
            <a:ext cx="86010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[1] Risk-Constrained Kelly Gambling: E Busseti, EK Ryu, S Boyd - arXiv preprint arXiv:1603.06183, 2016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0070C0"/>
          </a:solidFill>
          <a:headEnd type="none" w="med" len="med"/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0070C0"/>
          </a:solidFill>
          <a:headEnd type="none" w="med" len="med"/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0070C0"/>
          </a:solidFill>
          <a:headEnd type="none" w="med" len="med"/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1652</Words>
  <Application>Microsoft Office PowerPoint</Application>
  <PresentationFormat>如螢幕大小 (16:9)</PresentationFormat>
  <Paragraphs>340</Paragraphs>
  <Slides>40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40</vt:i4>
      </vt:variant>
    </vt:vector>
  </HeadingPairs>
  <TitlesOfParts>
    <vt:vector size="55" baseType="lpstr">
      <vt:lpstr>微軟正黑體</vt:lpstr>
      <vt:lpstr>新細明體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Simple Light</vt:lpstr>
      <vt:lpstr>5_Office 佈景主題</vt:lpstr>
      <vt:lpstr>15_Office 佈景主題</vt:lpstr>
      <vt:lpstr>3_Office 佈景主題</vt:lpstr>
      <vt:lpstr>4_Office 佈景主題</vt:lpstr>
      <vt:lpstr>6_Office 佈景主題</vt:lpstr>
      <vt:lpstr>Adjusting Drawdown Risk and Return Based on Bidding Fraction</vt:lpstr>
      <vt:lpstr>Table of Contents</vt:lpstr>
      <vt:lpstr>Introduction</vt:lpstr>
      <vt:lpstr>Find f to maximize AT= A1(1+bf)W(1-f)L  ?</vt:lpstr>
      <vt:lpstr>The Key point is Position Sizing!</vt:lpstr>
      <vt:lpstr>PowerPoint 簡報</vt:lpstr>
      <vt:lpstr>Profit Quantification</vt:lpstr>
      <vt:lpstr>PowerPoint 簡報</vt:lpstr>
      <vt:lpstr>Risk Constraint Kelly Gambling</vt:lpstr>
      <vt:lpstr>Risk Constraint Kelly Gambling (Cont.)</vt:lpstr>
      <vt:lpstr>Risk Constraint Kelly Gambling (Cont.)</vt:lpstr>
      <vt:lpstr>Risk Constraint Kelly Gambling (Cont.)</vt:lpstr>
      <vt:lpstr>Risk Constraint Kelly Gambling (Cont.)</vt:lpstr>
      <vt:lpstr>Table of Contents</vt:lpstr>
      <vt:lpstr>What We Aim to Solve?</vt:lpstr>
      <vt:lpstr>Risk Constrain of Maximum Drawdown (Cont.)</vt:lpstr>
      <vt:lpstr>Table of Contents</vt:lpstr>
      <vt:lpstr>Algorithm: A Simple Example for (2,-1)</vt:lpstr>
      <vt:lpstr>Algorithm (Cont.) </vt:lpstr>
      <vt:lpstr>Algorithm (Cont.)</vt:lpstr>
      <vt:lpstr>Table of Contents</vt:lpstr>
      <vt:lpstr>Simulation: alpha = 0.3</vt:lpstr>
      <vt:lpstr>Simulation</vt:lpstr>
      <vt:lpstr>Simulation:  fraction is fixed to 0.25</vt:lpstr>
      <vt:lpstr>Table of Contents</vt:lpstr>
      <vt:lpstr>Backtest on 0050.tw</vt:lpstr>
      <vt:lpstr>Backtest on 0050.tw</vt:lpstr>
      <vt:lpstr>Backtest on 0050.tw</vt:lpstr>
      <vt:lpstr>Backtest on 0050.tw: MDD and Fraction</vt:lpstr>
      <vt:lpstr>Backtest on 2330.tw (#1 market cap in TW)</vt:lpstr>
      <vt:lpstr>Backtest on 2330.tw: MDD and Fraction</vt:lpstr>
      <vt:lpstr>Backtest on 6505.tw (#2 market cap in TW) </vt:lpstr>
      <vt:lpstr>Backtest on 6505.tw: MDD and Fraction</vt:lpstr>
      <vt:lpstr>Backtest on 2317.tw (#3 market cap in TW) </vt:lpstr>
      <vt:lpstr>Backtest on 2317.tw: MDD and Fraction</vt:lpstr>
      <vt:lpstr>Leverage Space Model</vt:lpstr>
      <vt:lpstr>PowerPoint 簡報</vt:lpstr>
      <vt:lpstr>預測相關係數，發揮 “槓桿空間模型”…</vt:lpstr>
      <vt:lpstr>Conclusion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Adjusting Drawdown Risk and Return Based on Bidding Fraction</dc:title>
  <cp:lastModifiedBy>MuEn Wu</cp:lastModifiedBy>
  <cp:revision>21</cp:revision>
  <dcterms:modified xsi:type="dcterms:W3CDTF">2019-06-22T02:03:10Z</dcterms:modified>
</cp:coreProperties>
</file>