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0DB3485-11EA-418E-8E44-C858FCFFCFDA}"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CFCC8E-EEEB-41DD-8695-F28CBE8AEB75}"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8E46964-1636-4305-9202-41F3A6A0AEFD}" type="slidenum">
              <a:t>&lt;#&gt;</a:t>
            </a:fld>
          </a:p>
        </p:txBody>
      </p:sp>
      <p:sp>
        <p:nvSpPr>
          <p:cNvPr id="9" name="PlaceHolder 8"/>
          <p:cNvSpPr>
            <a:spLocks noGrp="1"/>
          </p:cNvSpPr>
          <p:nvPr>
            <p:ph type="dt" idx="3"/>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F8C73DC-D4D5-411B-8891-5CD8D5978A12}" type="slidenum">
              <a:t>&lt;#&gt;</a:t>
            </a:fld>
          </a:p>
        </p:txBody>
      </p:sp>
      <p:sp>
        <p:nvSpPr>
          <p:cNvPr id="11" name="PlaceHolder 10"/>
          <p:cNvSpPr>
            <a:spLocks noGrp="1"/>
          </p:cNvSpPr>
          <p:nvPr>
            <p:ph type="dt" idx="3"/>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2B07D5A-A79C-4138-975E-93FF77B1E006}"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7"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10B0E4D-465B-4CD0-BA6A-9642E2E2BE12}"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69EDD40-7DD9-4512-B1EC-1B8C3108D851}" type="slidenum">
              <a:t>&lt;#&gt;</a:t>
            </a:fld>
          </a:p>
        </p:txBody>
      </p:sp>
      <p:sp>
        <p:nvSpPr>
          <p:cNvPr id="6" name="PlaceHolder 5"/>
          <p:cNvSpPr>
            <a:spLocks noGrp="1"/>
          </p:cNvSpPr>
          <p:nvPr>
            <p:ph type="dt" idx="6"/>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5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6E43C5A-6593-4A6C-B192-4833E1DC2852}"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E1509A3-A544-4478-B5FC-3FEEF19DB521}"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1FB6CFA-C7B1-44CC-9818-5062D29E57F8}" type="slidenum">
              <a:t>&lt;#&gt;</a:t>
            </a:fld>
          </a:p>
        </p:txBody>
      </p:sp>
      <p:sp>
        <p:nvSpPr>
          <p:cNvPr id="5" name="PlaceHolder 4"/>
          <p:cNvSpPr>
            <a:spLocks noGrp="1"/>
          </p:cNvSpPr>
          <p:nvPr>
            <p:ph type="dt" idx="6"/>
          </p:nvPr>
        </p:nvSpPr>
        <p:spPr/>
        <p:txBody>
          <a:bodyPr/>
          <a:p>
            <a:r>
              <a:rPr lang="fr-F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5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16141B2-8F89-4C41-9D21-1E9C9D8E7636}"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00C339B-924D-4A70-9FDF-8C65A64B9287}"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6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2"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B105589-86ED-46D4-AECD-FE3CBC29E12A}"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6"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F984E42-1696-4685-98E5-6DD6A7B7AF98}" type="slidenum">
              <a:t>&lt;#&gt;</a:t>
            </a:fld>
          </a:p>
        </p:txBody>
      </p:sp>
      <p:sp>
        <p:nvSpPr>
          <p:cNvPr id="8" name="PlaceHolder 7"/>
          <p:cNvSpPr>
            <a:spLocks noGrp="1"/>
          </p:cNvSpPr>
          <p:nvPr>
            <p:ph type="dt" idx="6"/>
          </p:nvPr>
        </p:nvSpPr>
        <p:spPr/>
        <p:txBody>
          <a:bodyPr/>
          <a:p>
            <a:r>
              <a:rPr lang="fr-F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8"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9"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9372F3F-F825-45F1-B660-5BBF94127FA0}" type="slidenum">
              <a:t>&lt;#&gt;</a:t>
            </a:fld>
          </a:p>
        </p:txBody>
      </p:sp>
      <p:sp>
        <p:nvSpPr>
          <p:cNvPr id="7" name="PlaceHolder 6"/>
          <p:cNvSpPr>
            <a:spLocks noGrp="1"/>
          </p:cNvSpPr>
          <p:nvPr>
            <p:ph type="dt" idx="6"/>
          </p:nvPr>
        </p:nvSpPr>
        <p:spPr/>
        <p:txBody>
          <a:bodyPr/>
          <a:p>
            <a:r>
              <a:rPr lang="fr-F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CE60970-F9AE-4496-8B56-AA01D5C80C07}" type="slidenum">
              <a:t>&lt;#&gt;</a:t>
            </a:fld>
          </a:p>
        </p:txBody>
      </p:sp>
      <p:sp>
        <p:nvSpPr>
          <p:cNvPr id="9" name="PlaceHolder 8"/>
          <p:cNvSpPr>
            <a:spLocks noGrp="1"/>
          </p:cNvSpPr>
          <p:nvPr>
            <p:ph type="dt" idx="6"/>
          </p:nvPr>
        </p:nvSpPr>
        <p:spPr/>
        <p:txBody>
          <a:bodyPr/>
          <a:p>
            <a:r>
              <a:rPr lang="fr-F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6"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8"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79"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80"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81"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4769384-90E7-41EE-B51B-07FD59FBEAB9}" type="slidenum">
              <a:t>&lt;#&gt;</a:t>
            </a:fld>
          </a:p>
        </p:txBody>
      </p:sp>
      <p:sp>
        <p:nvSpPr>
          <p:cNvPr id="11" name="PlaceHolder 10"/>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7AFCBDE-411E-41B1-B5BD-4C48C8C4F0B5}"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A078CD7-7865-4373-9B99-C401F17A0A0F}" type="slidenum">
              <a:t>&lt;#&gt;</a:t>
            </a:fld>
          </a:p>
        </p:txBody>
      </p:sp>
      <p:sp>
        <p:nvSpPr>
          <p:cNvPr id="7" name="PlaceHolder 6"/>
          <p:cNvSpPr>
            <a:spLocks noGrp="1"/>
          </p:cNvSpPr>
          <p:nvPr>
            <p:ph type="dt" idx="3"/>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3B2F307-7160-4AC3-9B93-D6D23E0B8BBB}"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5EFFDB-A2C5-4360-A6F8-99DD68A7FA87}" type="slidenum">
              <a:t>&lt;#&gt;</a:t>
            </a:fld>
          </a:p>
        </p:txBody>
      </p:sp>
      <p:sp>
        <p:nvSpPr>
          <p:cNvPr id="5" name="PlaceHolder 4"/>
          <p:cNvSpPr>
            <a:spLocks noGrp="1"/>
          </p:cNvSpPr>
          <p:nvPr>
            <p:ph type="dt" idx="3"/>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DCB5E6-6355-4A57-A912-DF1E9F8602B7}"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fr-FR" sz="3200" spc="-1" strike="noStrike">
              <a:latin typeface="Arial"/>
            </a:endParaRPr>
          </a:p>
        </p:txBody>
      </p:sp>
      <p:sp>
        <p:nvSpPr>
          <p:cNvPr id="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0CC115-8AD0-4138-9657-94FA4FDF4CD3}" type="slidenum">
              <a:t>&lt;#&gt;</a:t>
            </a:fld>
          </a:p>
        </p:txBody>
      </p:sp>
      <p:sp>
        <p:nvSpPr>
          <p:cNvPr id="8" name="PlaceHolder 7"/>
          <p:cNvSpPr>
            <a:spLocks noGrp="1"/>
          </p:cNvSpPr>
          <p:nvPr>
            <p:ph type="dt" idx="3"/>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52E7759-FAF6-4CA4-8CD8-58F030316F45}" type="slidenum">
              <a:t>&lt;#&gt;</a:t>
            </a:fld>
          </a:p>
        </p:txBody>
      </p:sp>
      <p:sp>
        <p:nvSpPr>
          <p:cNvPr id="8" name="PlaceHolder 7"/>
          <p:cNvSpPr>
            <a:spLocks noGrp="1"/>
          </p:cNvSpPr>
          <p:nvPr>
            <p:ph type="dt" idx="3"/>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fr-FR" sz="1400" spc="-1" strike="noStrike">
                <a:latin typeface="Times New Roman"/>
              </a:defRPr>
            </a:lvl1pPr>
          </a:lstStyle>
          <a:p>
            <a:pPr algn="ctr">
              <a:lnSpc>
                <a:spcPct val="100000"/>
              </a:lnSpc>
              <a:buNone/>
            </a:pPr>
            <a:r>
              <a:rPr b="0" lang="fr-FR" sz="1400" spc="-1" strike="noStrike">
                <a:latin typeface="Times New Roman"/>
              </a:rPr>
              <a:t>&lt;pied de page&gt;</a:t>
            </a:r>
            <a:endParaRPr b="0" lang="fr-FR" sz="1400" spc="-1" strike="noStrike">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fr-FR" sz="1400" spc="-1" strike="noStrike">
                <a:latin typeface="Times New Roman"/>
              </a:defRPr>
            </a:lvl1pPr>
          </a:lstStyle>
          <a:p>
            <a:pPr algn="r">
              <a:lnSpc>
                <a:spcPct val="100000"/>
              </a:lnSpc>
              <a:buNone/>
            </a:pPr>
            <a:fld id="{0B98EB09-279A-46CC-9EC8-3BEAE1F00433}" type="slidenum">
              <a:rPr b="0" lang="fr-FR" sz="1400" spc="-1" strike="noStrike">
                <a:latin typeface="Times New Roman"/>
              </a:rPr>
              <a:t>&lt;numéro&gt;</a:t>
            </a:fld>
            <a:endParaRPr b="0" lang="fr-FR" sz="1400" spc="-1" strike="noStrike">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fr-FR" sz="1800" spc="-1" strike="noStrike">
                <a:latin typeface="Arial"/>
              </a:rPr>
              <a:t>Cliquez pour éditer le format du texte-titre</a:t>
            </a:r>
            <a:endParaRPr b="0" lang="fr-FR" sz="1800" spc="-1" strike="noStrike">
              <a:latin typeface="Arial"/>
            </a:endParaRPr>
          </a:p>
        </p:txBody>
      </p:sp>
      <p:sp>
        <p:nvSpPr>
          <p:cNvPr id="42"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latin typeface="Arial"/>
              </a:rPr>
              <a:t>Cliquez pour éditer le format du plan de texte</a:t>
            </a:r>
            <a:endParaRPr b="0" lang="fr-FR" sz="1800" spc="-1" strike="noStrike">
              <a:latin typeface="Arial"/>
            </a:endParaRPr>
          </a:p>
          <a:p>
            <a:pPr lvl="1" marL="864000" indent="-324000">
              <a:spcBef>
                <a:spcPts val="1134"/>
              </a:spcBef>
              <a:buClr>
                <a:srgbClr val="000000"/>
              </a:buClr>
              <a:buSzPct val="75000"/>
              <a:buFont typeface="Symbol" charset="2"/>
              <a:buChar char=""/>
            </a:pPr>
            <a:r>
              <a:rPr b="0" lang="fr-FR" sz="1800" spc="-1" strike="noStrike">
                <a:latin typeface="Arial"/>
              </a:rPr>
              <a:t>Second niveau de plan</a:t>
            </a:r>
            <a:endParaRPr b="0" lang="fr-FR" sz="1800" spc="-1" strike="noStrike">
              <a:latin typeface="Arial"/>
            </a:endParaRPr>
          </a:p>
          <a:p>
            <a:pPr lvl="2" marL="1296000" indent="-288000">
              <a:spcBef>
                <a:spcPts val="850"/>
              </a:spcBef>
              <a:buClr>
                <a:srgbClr val="000000"/>
              </a:buClr>
              <a:buSzPct val="45000"/>
              <a:buFont typeface="Wingdings" charset="2"/>
              <a:buChar char=""/>
            </a:pPr>
            <a:r>
              <a:rPr b="0" lang="fr-FR" sz="1800" spc="-1" strike="noStrike">
                <a:latin typeface="Arial"/>
              </a:rPr>
              <a:t>Troisième niveau de plan</a:t>
            </a:r>
            <a:endParaRPr b="0" lang="fr-FR" sz="1800" spc="-1" strike="noStrike">
              <a:latin typeface="Arial"/>
            </a:endParaRPr>
          </a:p>
          <a:p>
            <a:pPr lvl="3" marL="1728000" indent="-216000">
              <a:spcBef>
                <a:spcPts val="567"/>
              </a:spcBef>
              <a:buClr>
                <a:srgbClr val="000000"/>
              </a:buClr>
              <a:buSzPct val="75000"/>
              <a:buFont typeface="Symbol" charset="2"/>
              <a:buChar char=""/>
            </a:pPr>
            <a:r>
              <a:rPr b="0" lang="fr-FR" sz="1800" spc="-1" strike="noStrike">
                <a:latin typeface="Arial"/>
              </a:rPr>
              <a:t>Quatrième niveau de plan</a:t>
            </a:r>
            <a:endParaRPr b="0" lang="fr-FR" sz="1800" spc="-1" strike="noStrike">
              <a:latin typeface="Arial"/>
            </a:endParaRPr>
          </a:p>
          <a:p>
            <a:pPr lvl="4" marL="2160000" indent="-216000">
              <a:spcBef>
                <a:spcPts val="283"/>
              </a:spcBef>
              <a:buClr>
                <a:srgbClr val="000000"/>
              </a:buClr>
              <a:buSzPct val="45000"/>
              <a:buFont typeface="Wingdings" charset="2"/>
              <a:buChar char=""/>
            </a:pPr>
            <a:r>
              <a:rPr b="0" lang="fr-FR" sz="1800" spc="-1" strike="noStrike">
                <a:latin typeface="Arial"/>
              </a:rPr>
              <a:t>Cinquième niveau de plan</a:t>
            </a:r>
            <a:endParaRPr b="0" lang="fr-FR" sz="1800" spc="-1" strike="noStrike">
              <a:latin typeface="Arial"/>
            </a:endParaRPr>
          </a:p>
          <a:p>
            <a:pPr lvl="5" marL="2592000" indent="-216000">
              <a:spcBef>
                <a:spcPts val="283"/>
              </a:spcBef>
              <a:buClr>
                <a:srgbClr val="000000"/>
              </a:buClr>
              <a:buSzPct val="45000"/>
              <a:buFont typeface="Wingdings" charset="2"/>
              <a:buChar char=""/>
            </a:pPr>
            <a:r>
              <a:rPr b="0" lang="fr-FR" sz="1800" spc="-1" strike="noStrike">
                <a:latin typeface="Arial"/>
              </a:rPr>
              <a:t>Sixième niveau de plan</a:t>
            </a:r>
            <a:endParaRPr b="0" lang="fr-FR" sz="1800" spc="-1" strike="noStrike">
              <a:latin typeface="Arial"/>
            </a:endParaRPr>
          </a:p>
          <a:p>
            <a:pPr lvl="6" marL="3024000" indent="-216000">
              <a:spcBef>
                <a:spcPts val="283"/>
              </a:spcBef>
              <a:buClr>
                <a:srgbClr val="000000"/>
              </a:buClr>
              <a:buSzPct val="45000"/>
              <a:buFont typeface="Wingdings" charset="2"/>
              <a:buChar char=""/>
            </a:pPr>
            <a:r>
              <a:rPr b="0" lang="fr-FR" sz="1800" spc="-1" strike="noStrike">
                <a:latin typeface="Arial"/>
              </a:rPr>
              <a:t>Septième niveau de plan</a:t>
            </a:r>
            <a:endParaRPr b="0" lang="fr-FR" sz="1800" spc="-1" strike="noStrike">
              <a:latin typeface="Arial"/>
            </a:endParaRPr>
          </a:p>
        </p:txBody>
      </p:sp>
      <p:sp>
        <p:nvSpPr>
          <p:cNvPr id="43" name="PlaceHolder 3"/>
          <p:cNvSpPr>
            <a:spLocks noGrp="1"/>
          </p:cNvSpPr>
          <p:nvPr>
            <p:ph type="ftr" idx="4"/>
          </p:nvPr>
        </p:nvSpPr>
        <p:spPr>
          <a:xfrm>
            <a:off x="3447360" y="5165280"/>
            <a:ext cx="3194640" cy="390240"/>
          </a:xfrm>
          <a:prstGeom prst="rect">
            <a:avLst/>
          </a:prstGeom>
          <a:noFill/>
          <a:ln w="0">
            <a:noFill/>
          </a:ln>
        </p:spPr>
        <p:txBody>
          <a:bodyPr lIns="0" rIns="0" tIns="0" bIns="0" anchor="t">
            <a:noAutofit/>
          </a:bodyPr>
          <a:lstStyle>
            <a:lvl1pPr algn="ctr">
              <a:lnSpc>
                <a:spcPct val="100000"/>
              </a:lnSpc>
              <a:buNone/>
              <a:defRPr b="0" lang="fr-FR" sz="1400" spc="-1" strike="noStrike">
                <a:latin typeface="Times New Roman"/>
              </a:defRPr>
            </a:lvl1pPr>
          </a:lstStyle>
          <a:p>
            <a:pPr algn="ctr">
              <a:lnSpc>
                <a:spcPct val="100000"/>
              </a:lnSpc>
              <a:buNone/>
            </a:pPr>
            <a:r>
              <a:rPr b="0" lang="fr-FR" sz="1400" spc="-1" strike="noStrike">
                <a:latin typeface="Times New Roman"/>
              </a:rPr>
              <a:t>&lt;pied de page&gt;</a:t>
            </a:r>
            <a:endParaRPr b="0" lang="fr-FR" sz="1400" spc="-1" strike="noStrike">
              <a:latin typeface="Times New Roman"/>
            </a:endParaRPr>
          </a:p>
        </p:txBody>
      </p:sp>
      <p:sp>
        <p:nvSpPr>
          <p:cNvPr id="44" name="PlaceHolder 4"/>
          <p:cNvSpPr>
            <a:spLocks noGrp="1"/>
          </p:cNvSpPr>
          <p:nvPr>
            <p:ph type="sldNum" idx="5"/>
          </p:nvPr>
        </p:nvSpPr>
        <p:spPr>
          <a:xfrm>
            <a:off x="7227360" y="5165280"/>
            <a:ext cx="2347920" cy="390240"/>
          </a:xfrm>
          <a:prstGeom prst="rect">
            <a:avLst/>
          </a:prstGeom>
          <a:noFill/>
          <a:ln w="0">
            <a:noFill/>
          </a:ln>
        </p:spPr>
        <p:txBody>
          <a:bodyPr lIns="0" rIns="0" tIns="0" bIns="0" anchor="t">
            <a:noAutofit/>
          </a:bodyPr>
          <a:lstStyle>
            <a:lvl1pPr algn="r">
              <a:lnSpc>
                <a:spcPct val="100000"/>
              </a:lnSpc>
              <a:buNone/>
              <a:defRPr b="0" lang="fr-FR" sz="1400" spc="-1" strike="noStrike">
                <a:latin typeface="Times New Roman"/>
              </a:defRPr>
            </a:lvl1pPr>
          </a:lstStyle>
          <a:p>
            <a:pPr algn="r">
              <a:lnSpc>
                <a:spcPct val="100000"/>
              </a:lnSpc>
              <a:buNone/>
            </a:pPr>
            <a:fld id="{45C33597-AA10-4823-9994-FAA41341BC88}" type="slidenum">
              <a:rPr b="0" lang="fr-FR" sz="1400" spc="-1" strike="noStrike">
                <a:latin typeface="Times New Roman"/>
              </a:rPr>
              <a:t>&lt;numéro&gt;</a:t>
            </a:fld>
            <a:endParaRPr b="0" lang="fr-FR" sz="1400" spc="-1" strike="noStrike">
              <a:latin typeface="Times New Roman"/>
            </a:endParaRPr>
          </a:p>
        </p:txBody>
      </p:sp>
      <p:sp>
        <p:nvSpPr>
          <p:cNvPr id="45" name="PlaceHolder 5"/>
          <p:cNvSpPr>
            <a:spLocks noGrp="1"/>
          </p:cNvSpPr>
          <p:nvPr>
            <p:ph type="dt" idx="6"/>
          </p:nvPr>
        </p:nvSpPr>
        <p:spPr>
          <a:xfrm>
            <a:off x="504000" y="5165280"/>
            <a:ext cx="2347920" cy="390240"/>
          </a:xfrm>
          <a:prstGeom prst="rect">
            <a:avLst/>
          </a:prstGeom>
          <a:noFill/>
          <a:ln w="0">
            <a:noFill/>
          </a:ln>
        </p:spPr>
        <p:txBody>
          <a:bodyPr lIns="0" rIns="0" tIns="0" bIns="0" anchor="t">
            <a:noAutofit/>
          </a:bodyPr>
          <a:lstStyle>
            <a:lvl1pPr>
              <a:defRPr b="0" lang="fr-FR" sz="1400" spc="-1" strike="noStrike">
                <a:latin typeface="Times New Roman"/>
              </a:defRPr>
            </a:lvl1pPr>
          </a:lstStyle>
          <a:p>
            <a:r>
              <a:rPr b="0" lang="fr-FR" sz="1400" spc="-1" strike="noStrike">
                <a:latin typeface="Times New Roman"/>
              </a:rPr>
              <a:t>&lt;date/heure&gt;</a:t>
            </a:r>
            <a:endParaRPr b="0" lang="fr-F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3728880" y="3924000"/>
            <a:ext cx="329076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ff0000"/>
                </a:solidFill>
                <a:latin typeface="Arial"/>
              </a:rPr>
              <a:t>If you have a lot of data points </a:t>
            </a:r>
            <a:endParaRPr b="0" lang="fr-FR" sz="1800" spc="-1" strike="noStrike">
              <a:latin typeface="Arial"/>
            </a:endParaRPr>
          </a:p>
          <a:p>
            <a:pPr>
              <a:lnSpc>
                <a:spcPct val="100000"/>
              </a:lnSpc>
              <a:buNone/>
            </a:pPr>
            <a:r>
              <a:rPr b="0" lang="fr-FR" sz="1800" spc="-1" strike="noStrike">
                <a:solidFill>
                  <a:srgbClr val="ff0000"/>
                </a:solidFill>
                <a:latin typeface="Arial"/>
              </a:rPr>
              <a:t>in the same spot, the outputs </a:t>
            </a:r>
            <a:endParaRPr b="0" lang="fr-FR" sz="1800" spc="-1" strike="noStrike">
              <a:latin typeface="Arial"/>
            </a:endParaRPr>
          </a:p>
          <a:p>
            <a:pPr>
              <a:lnSpc>
                <a:spcPct val="100000"/>
              </a:lnSpc>
              <a:buNone/>
            </a:pPr>
            <a:r>
              <a:rPr b="0" lang="fr-FR" sz="1800" spc="-1" strike="noStrike">
                <a:solidFill>
                  <a:srgbClr val="ff0000"/>
                </a:solidFill>
                <a:latin typeface="Arial"/>
              </a:rPr>
              <a:t>will be biased to one class</a:t>
            </a:r>
            <a:endParaRPr b="0" lang="fr-FR" sz="1800" spc="-1" strike="noStrike">
              <a:latin typeface="Arial"/>
            </a:endParaRPr>
          </a:p>
        </p:txBody>
      </p:sp>
      <p:sp>
        <p:nvSpPr>
          <p:cNvPr id="83" name=""/>
          <p:cNvSpPr/>
          <p:nvPr/>
        </p:nvSpPr>
        <p:spPr>
          <a:xfrm>
            <a:off x="4680000" y="106200"/>
            <a:ext cx="5250960" cy="367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ea typeface="Roboto"/>
              </a:rPr>
              <a:t>- All of the data plotted together (this is called feature space) can be thought of as a node (root node)</a:t>
            </a:r>
            <a:endParaRPr b="0" lang="fr-FR" sz="1800" spc="-1" strike="noStrike">
              <a:latin typeface="Arial"/>
            </a:endParaRPr>
          </a:p>
          <a:p>
            <a:pPr>
              <a:lnSpc>
                <a:spcPct val="100000"/>
              </a:lnSpc>
              <a:buNone/>
            </a:pPr>
            <a:r>
              <a:rPr b="0" lang="fr-FR" sz="1800" spc="-1" strike="noStrike">
                <a:latin typeface="Arial"/>
                <a:ea typeface="Roboto"/>
              </a:rPr>
              <a:t>- Plot all the data (this is called feature space) and use some decision criteria to divde the data based on a cost function (each divided area is called a subspace)</a:t>
            </a:r>
            <a:endParaRPr b="0" lang="fr-FR" sz="1800" spc="-1" strike="noStrike">
              <a:latin typeface="Arial"/>
            </a:endParaRPr>
          </a:p>
          <a:p>
            <a:pPr>
              <a:lnSpc>
                <a:spcPct val="100000"/>
              </a:lnSpc>
              <a:buNone/>
            </a:pPr>
            <a:r>
              <a:rPr b="0" lang="fr-FR" sz="1800" spc="-1" strike="noStrike">
                <a:latin typeface="Arial"/>
                <a:ea typeface="Roboto"/>
              </a:rPr>
              <a:t>- Each new node decision criteria depends on the root node </a:t>
            </a:r>
            <a:endParaRPr b="0" lang="fr-FR" sz="1800" spc="-1" strike="noStrike">
              <a:latin typeface="Arial"/>
            </a:endParaRPr>
          </a:p>
          <a:p>
            <a:pPr>
              <a:lnSpc>
                <a:spcPct val="100000"/>
              </a:lnSpc>
              <a:buNone/>
            </a:pPr>
            <a:r>
              <a:rPr b="0" lang="fr-FR" sz="1800" spc="-1" strike="noStrike">
                <a:latin typeface="Arial"/>
                <a:ea typeface="Roboto"/>
              </a:rPr>
              <a:t>- One keeps dividing the subpace until the criteria to divide gives a result that is not similar to the root node result </a:t>
            </a:r>
            <a:endParaRPr b="0" lang="fr-FR" sz="1800" spc="-1" strike="noStrike">
              <a:latin typeface="Arial"/>
            </a:endParaRPr>
          </a:p>
          <a:p>
            <a:pPr>
              <a:lnSpc>
                <a:spcPct val="100000"/>
              </a:lnSpc>
              <a:buNone/>
            </a:pPr>
            <a:r>
              <a:rPr b="0" lang="fr-FR" sz="1800" spc="-1" strike="noStrike">
                <a:latin typeface="Arial"/>
                <a:ea typeface="Roboto"/>
              </a:rPr>
              <a:t>- A prediction is decided by the bottom nodes (called terminal nodes)</a:t>
            </a:r>
            <a:endParaRPr b="0" lang="fr-FR" sz="1800" spc="-1" strike="noStrike">
              <a:latin typeface="Arial"/>
            </a:endParaRPr>
          </a:p>
        </p:txBody>
      </p:sp>
      <p:sp>
        <p:nvSpPr>
          <p:cNvPr id="84" name=""/>
          <p:cNvSpPr/>
          <p:nvPr/>
        </p:nvSpPr>
        <p:spPr>
          <a:xfrm>
            <a:off x="7560000" y="3709800"/>
            <a:ext cx="25196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ea typeface="Roboto"/>
              </a:rPr>
              <a:t>Depending on x1, x2 one can be in class 0 or class 1 (x# is the number of features)</a:t>
            </a:r>
            <a:endParaRPr b="0" lang="fr-FR" sz="1800" spc="-1" strike="noStrike">
              <a:latin typeface="Arial"/>
            </a:endParaRPr>
          </a:p>
        </p:txBody>
      </p:sp>
      <p:pic>
        <p:nvPicPr>
          <p:cNvPr id="85" name="" descr=""/>
          <p:cNvPicPr/>
          <p:nvPr/>
        </p:nvPicPr>
        <p:blipFill>
          <a:blip r:embed="rId1"/>
          <a:stretch/>
        </p:blipFill>
        <p:spPr>
          <a:xfrm>
            <a:off x="180000" y="576000"/>
            <a:ext cx="4039200" cy="3059640"/>
          </a:xfrm>
          <a:prstGeom prst="rect">
            <a:avLst/>
          </a:prstGeom>
          <a:ln w="0">
            <a:noFill/>
          </a:ln>
        </p:spPr>
      </p:pic>
      <p:pic>
        <p:nvPicPr>
          <p:cNvPr id="86" name="" descr=""/>
          <p:cNvPicPr/>
          <p:nvPr/>
        </p:nvPicPr>
        <p:blipFill>
          <a:blip r:embed="rId2"/>
          <a:stretch/>
        </p:blipFill>
        <p:spPr>
          <a:xfrm>
            <a:off x="714240" y="3647160"/>
            <a:ext cx="2399760" cy="1856520"/>
          </a:xfrm>
          <a:prstGeom prst="rect">
            <a:avLst/>
          </a:prstGeom>
          <a:ln w="0">
            <a:noFill/>
          </a:ln>
        </p:spPr>
      </p:pic>
      <p:sp>
        <p:nvSpPr>
          <p:cNvPr id="87" name=""/>
          <p:cNvSpPr/>
          <p:nvPr/>
        </p:nvSpPr>
        <p:spPr>
          <a:xfrm>
            <a:off x="2340000" y="2664000"/>
            <a:ext cx="179640" cy="179640"/>
          </a:xfrm>
          <a:prstGeom prst="ellipse">
            <a:avLst/>
          </a:prstGeom>
          <a:solidFill>
            <a:srgbClr val="000000"/>
          </a:solidFill>
          <a:ln w="0">
            <a:solidFill>
              <a:srgbClr val="000000"/>
            </a:solidFill>
          </a:ln>
        </p:spPr>
        <p:style>
          <a:lnRef idx="0"/>
          <a:fillRef idx="0"/>
          <a:effectRef idx="0"/>
          <a:fontRef idx="minor"/>
        </p:style>
      </p:sp>
      <p:sp>
        <p:nvSpPr>
          <p:cNvPr id="88" name=""/>
          <p:cNvSpPr/>
          <p:nvPr/>
        </p:nvSpPr>
        <p:spPr>
          <a:xfrm flipH="1" flipV="1">
            <a:off x="2520000" y="2844000"/>
            <a:ext cx="1260000" cy="1260000"/>
          </a:xfrm>
          <a:prstGeom prst="line">
            <a:avLst/>
          </a:prstGeom>
          <a:ln w="0">
            <a:solidFill>
              <a:srgbClr val="000000"/>
            </a:solidFill>
            <a:tailEnd len="med" type="triangle" w="med"/>
          </a:ln>
        </p:spPr>
        <p:style>
          <a:lnRef idx="0"/>
          <a:fillRef idx="0"/>
          <a:effectRef idx="0"/>
          <a:fontRef idx="minor"/>
        </p:style>
      </p:sp>
      <p:sp>
        <p:nvSpPr>
          <p:cNvPr id="89" name=""/>
          <p:cNvSpPr/>
          <p:nvPr/>
        </p:nvSpPr>
        <p:spPr>
          <a:xfrm>
            <a:off x="2537640" y="4824000"/>
            <a:ext cx="5922000" cy="89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In our case this happened, but there were just as many predictions for the other class so our metrics comparing TP to FP did not say it was biased to one class</a:t>
            </a:r>
            <a:endParaRPr b="0" lang="fr-FR" sz="1800" spc="-1" strike="noStrike">
              <a:latin typeface="Arial"/>
            </a:endParaRPr>
          </a:p>
        </p:txBody>
      </p:sp>
      <p:sp>
        <p:nvSpPr>
          <p:cNvPr id="90" name=""/>
          <p:cNvSpPr/>
          <p:nvPr/>
        </p:nvSpPr>
        <p:spPr>
          <a:xfrm>
            <a:off x="210960" y="180000"/>
            <a:ext cx="4360680" cy="44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500" spc="-1" strike="noStrike">
                <a:latin typeface="Arial"/>
              </a:rPr>
              <a:t>Decision Tree Representation</a:t>
            </a:r>
            <a:endParaRPr b="0" lang="fr-FR" sz="2500" spc="-1" strike="noStrike">
              <a:latin typeface="Arial"/>
            </a:endParaRPr>
          </a:p>
        </p:txBody>
      </p:sp>
      <p:sp>
        <p:nvSpPr>
          <p:cNvPr id="91" name=""/>
          <p:cNvSpPr/>
          <p:nvPr/>
        </p:nvSpPr>
        <p:spPr>
          <a:xfrm>
            <a:off x="540360" y="3960360"/>
            <a:ext cx="890640" cy="346320"/>
          </a:xfrm>
          <a:prstGeom prst="rect">
            <a:avLst/>
          </a:prstGeom>
          <a:solidFill>
            <a:srgbClr val="ffffff">
              <a:alpha val="50000"/>
            </a:srgbClr>
          </a:soli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2a6099"/>
                </a:solidFill>
                <a:latin typeface="Arial"/>
              </a:rPr>
              <a:t>class 0</a:t>
            </a:r>
            <a:endParaRPr b="0" lang="fr-FR" sz="1800" spc="-1" strike="noStrike">
              <a:latin typeface="Arial"/>
            </a:endParaRPr>
          </a:p>
        </p:txBody>
      </p:sp>
      <p:sp>
        <p:nvSpPr>
          <p:cNvPr id="92" name=""/>
          <p:cNvSpPr/>
          <p:nvPr/>
        </p:nvSpPr>
        <p:spPr>
          <a:xfrm>
            <a:off x="2709360" y="3960360"/>
            <a:ext cx="890640" cy="346320"/>
          </a:xfrm>
          <a:prstGeom prst="rect">
            <a:avLst/>
          </a:prstGeom>
          <a:gradFill rotWithShape="0">
            <a:gsLst>
              <a:gs pos="0">
                <a:srgbClr val="ffffff"/>
              </a:gs>
              <a:gs pos="100000">
                <a:srgbClr val="ffffff">
                  <a:alpha val="0"/>
                </a:srgbClr>
              </a:gs>
            </a:gsLst>
            <a:lin ang="5400000"/>
          </a:gra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class 1</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9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Decision tree is to make the subspaces as homogeneous as possible</a:t>
            </a:r>
            <a:endParaRPr b="0" lang="fr-FR" sz="3200" spc="-1" strike="noStrike">
              <a:latin typeface="Arial"/>
            </a:endParaRPr>
          </a:p>
          <a:p>
            <a:pPr marL="432000" indent="-324000">
              <a:spcBef>
                <a:spcPts val="1417"/>
              </a:spcBef>
              <a:buClr>
                <a:srgbClr val="000000"/>
              </a:buClr>
              <a:buSzPct val="45000"/>
              <a:buFont typeface="Wingdings" charset="2"/>
              <a:buChar char=""/>
            </a:pPr>
            <a:r>
              <a:rPr b="0" lang="fr-FR" sz="3200" spc="-1" strike="noStrike">
                <a:latin typeface="Arial"/>
              </a:rPr>
              <a:t>https://www.kdnuggets.com/2020/01/decision-tree-algorithm-explained.html</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
          <p:cNvSpPr/>
          <p:nvPr/>
        </p:nvSpPr>
        <p:spPr>
          <a:xfrm>
            <a:off x="360000" y="3420000"/>
            <a:ext cx="647964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With a NN, we multiply each feature (x) by</a:t>
            </a:r>
            <a:endParaRPr b="0" lang="fr-FR" sz="1800" spc="-1" strike="noStrike">
              <a:latin typeface="Arial"/>
            </a:endParaRPr>
          </a:p>
          <a:p>
            <a:pPr>
              <a:lnSpc>
                <a:spcPct val="100000"/>
              </a:lnSpc>
              <a:buNone/>
            </a:pPr>
            <a:r>
              <a:rPr b="0" lang="fr-FR" sz="1800" spc="-1" strike="noStrike">
                <a:latin typeface="Arial"/>
              </a:rPr>
              <a:t>A weigth (w) and then shift (b) and stretch (function sigma) the value. </a:t>
            </a:r>
            <a:endParaRPr b="0" lang="fr-FR" sz="1800" spc="-1" strike="noStrike">
              <a:latin typeface="Arial"/>
            </a:endParaRPr>
          </a:p>
          <a:p>
            <a:pPr>
              <a:lnSpc>
                <a:spcPct val="100000"/>
              </a:lnSpc>
              <a:buNone/>
            </a:pPr>
            <a:endParaRPr b="0" lang="fr-FR" sz="1800" spc="-1" strike="noStrike">
              <a:latin typeface="Arial"/>
            </a:endParaRPr>
          </a:p>
          <a:p>
            <a:pPr>
              <a:lnSpc>
                <a:spcPct val="100000"/>
              </a:lnSpc>
              <a:buNone/>
            </a:pPr>
            <a:r>
              <a:rPr b="0" lang="fr-FR" sz="1800" spc="-1" strike="noStrike">
                <a:latin typeface="Arial"/>
              </a:rPr>
              <a:t>The last node is a probablistic function that calculates the probablity for one class, the largest probablitly is the output class y_hat</a:t>
            </a:r>
            <a:endParaRPr b="0" lang="fr-FR" sz="1800" spc="-1" strike="noStrike">
              <a:latin typeface="Arial"/>
            </a:endParaRPr>
          </a:p>
        </p:txBody>
      </p:sp>
      <p:pic>
        <p:nvPicPr>
          <p:cNvPr id="96" name="" descr=""/>
          <p:cNvPicPr/>
          <p:nvPr/>
        </p:nvPicPr>
        <p:blipFill>
          <a:blip r:embed="rId1"/>
          <a:srcRect l="0" t="0" r="0" b="40339"/>
          <a:stretch/>
        </p:blipFill>
        <p:spPr>
          <a:xfrm>
            <a:off x="575640" y="180000"/>
            <a:ext cx="9153000" cy="3059640"/>
          </a:xfrm>
          <a:prstGeom prst="rect">
            <a:avLst/>
          </a:prstGeom>
          <a:ln w="0">
            <a:noFill/>
          </a:ln>
        </p:spPr>
      </p:pic>
      <p:sp>
        <p:nvSpPr>
          <p:cNvPr id="97" name=""/>
          <p:cNvSpPr/>
          <p:nvPr/>
        </p:nvSpPr>
        <p:spPr>
          <a:xfrm>
            <a:off x="6892920" y="3780000"/>
            <a:ext cx="32252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Constant/categorical features </a:t>
            </a:r>
            <a:endParaRPr b="0" lang="fr-FR" sz="1800" spc="-1" strike="noStrike">
              <a:latin typeface="Arial"/>
            </a:endParaRPr>
          </a:p>
          <a:p>
            <a:pPr>
              <a:lnSpc>
                <a:spcPct val="100000"/>
              </a:lnSpc>
              <a:buNone/>
            </a:pPr>
            <a:r>
              <a:rPr b="0" lang="fr-FR" sz="1800" spc="-1" strike="noStrike">
                <a:latin typeface="Arial"/>
              </a:rPr>
              <a:t>are weighted and </a:t>
            </a:r>
            <a:endParaRPr b="0" lang="fr-FR" sz="1800" spc="-1" strike="noStrike">
              <a:latin typeface="Arial"/>
            </a:endParaRPr>
          </a:p>
          <a:p>
            <a:pPr>
              <a:lnSpc>
                <a:spcPct val="100000"/>
              </a:lnSpc>
              <a:buNone/>
            </a:pPr>
            <a:r>
              <a:rPr b="0" lang="fr-FR" sz="1800" spc="-1" strike="noStrike">
                <a:latin typeface="Arial"/>
              </a:rPr>
              <a:t>averaged with the other</a:t>
            </a:r>
            <a:endParaRPr b="0" lang="fr-FR" sz="1800" spc="-1" strike="noStrike">
              <a:latin typeface="Arial"/>
            </a:endParaRPr>
          </a:p>
          <a:p>
            <a:pPr>
              <a:lnSpc>
                <a:spcPct val="100000"/>
              </a:lnSpc>
              <a:buNone/>
            </a:pPr>
            <a:r>
              <a:rPr b="0" lang="fr-FR" sz="1800" spc="-1" strike="noStrike">
                <a:latin typeface="Arial"/>
              </a:rPr>
              <a:t>features, </a:t>
            </a:r>
            <a:r>
              <a:rPr b="0" lang="fr-FR" sz="1800" spc="-1" strike="noStrike">
                <a:solidFill>
                  <a:srgbClr val="ff0000"/>
                </a:solidFill>
                <a:latin typeface="Arial"/>
              </a:rPr>
              <a:t>no biases</a:t>
            </a:r>
            <a:endParaRPr b="0" lang="fr-FR" sz="1800" spc="-1" strike="noStrike">
              <a:latin typeface="Arial"/>
            </a:endParaRPr>
          </a:p>
          <a:p>
            <a:pPr>
              <a:lnSpc>
                <a:spcPct val="100000"/>
              </a:lnSpc>
              <a:buNone/>
            </a:pPr>
            <a:r>
              <a:rPr b="0" lang="fr-FR" sz="1800" spc="-1" strike="noStrike">
                <a:solidFill>
                  <a:srgbClr val="ff0000"/>
                </a:solidFill>
                <a:latin typeface="Arial"/>
                <a:ea typeface="Roboto"/>
              </a:rPr>
              <a:t>occur for constant/categorical </a:t>
            </a:r>
            <a:endParaRPr b="0" lang="fr-FR" sz="1800" spc="-1" strike="noStrike">
              <a:latin typeface="Arial"/>
            </a:endParaRPr>
          </a:p>
          <a:p>
            <a:pPr>
              <a:lnSpc>
                <a:spcPct val="100000"/>
              </a:lnSpc>
              <a:buNone/>
            </a:pPr>
            <a:r>
              <a:rPr b="0" lang="fr-FR" sz="1800" spc="-1" strike="noStrike">
                <a:solidFill>
                  <a:srgbClr val="ff0000"/>
                </a:solidFill>
                <a:latin typeface="Arial"/>
                <a:ea typeface="Roboto"/>
              </a:rPr>
              <a:t>features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fr-FR" sz="4400" spc="-1" strike="noStrike">
                <a:latin typeface="Arial"/>
              </a:rPr>
              <a:t>SVM Representation</a:t>
            </a:r>
            <a:endParaRPr b="0" lang="fr-FR" sz="4400" spc="-1" strike="noStrike">
              <a:latin typeface="Arial"/>
            </a:endParaRPr>
          </a:p>
        </p:txBody>
      </p:sp>
      <p:pic>
        <p:nvPicPr>
          <p:cNvPr id="99" name="" descr=""/>
          <p:cNvPicPr/>
          <p:nvPr/>
        </p:nvPicPr>
        <p:blipFill>
          <a:blip r:embed="rId1"/>
          <a:stretch/>
        </p:blipFill>
        <p:spPr>
          <a:xfrm>
            <a:off x="1080000" y="1440000"/>
            <a:ext cx="4361760" cy="3276000"/>
          </a:xfrm>
          <a:prstGeom prst="rect">
            <a:avLst/>
          </a:prstGeom>
          <a:ln w="0">
            <a:noFill/>
          </a:ln>
        </p:spPr>
      </p:pic>
      <p:sp>
        <p:nvSpPr>
          <p:cNvPr id="100" name=""/>
          <p:cNvSpPr/>
          <p:nvPr/>
        </p:nvSpPr>
        <p:spPr>
          <a:xfrm>
            <a:off x="900000" y="1260000"/>
            <a:ext cx="360" cy="3600000"/>
          </a:xfrm>
          <a:prstGeom prst="line">
            <a:avLst/>
          </a:prstGeom>
          <a:ln w="0">
            <a:solidFill>
              <a:srgbClr val="3465a4"/>
            </a:solidFill>
          </a:ln>
        </p:spPr>
        <p:style>
          <a:lnRef idx="0"/>
          <a:fillRef idx="0"/>
          <a:effectRef idx="0"/>
          <a:fontRef idx="minor"/>
        </p:style>
      </p:sp>
      <p:sp>
        <p:nvSpPr>
          <p:cNvPr id="101" name=""/>
          <p:cNvSpPr/>
          <p:nvPr/>
        </p:nvSpPr>
        <p:spPr>
          <a:xfrm>
            <a:off x="360000" y="3240000"/>
            <a:ext cx="4212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x1</a:t>
            </a:r>
            <a:endParaRPr b="0" lang="fr-FR" sz="1800" spc="-1" strike="noStrike">
              <a:latin typeface="Arial"/>
            </a:endParaRPr>
          </a:p>
        </p:txBody>
      </p:sp>
      <p:sp>
        <p:nvSpPr>
          <p:cNvPr id="102" name=""/>
          <p:cNvSpPr/>
          <p:nvPr/>
        </p:nvSpPr>
        <p:spPr>
          <a:xfrm>
            <a:off x="3178440" y="5040000"/>
            <a:ext cx="4212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x2</a:t>
            </a:r>
            <a:endParaRPr b="0" lang="fr-FR" sz="1800" spc="-1" strike="noStrike">
              <a:latin typeface="Arial"/>
            </a:endParaRPr>
          </a:p>
        </p:txBody>
      </p:sp>
      <p:sp>
        <p:nvSpPr>
          <p:cNvPr id="103" name=""/>
          <p:cNvSpPr/>
          <p:nvPr/>
        </p:nvSpPr>
        <p:spPr>
          <a:xfrm>
            <a:off x="900000" y="4860000"/>
            <a:ext cx="4680000" cy="360"/>
          </a:xfrm>
          <a:prstGeom prst="line">
            <a:avLst/>
          </a:prstGeom>
          <a:ln w="0">
            <a:solidFill>
              <a:srgbClr val="3465a4"/>
            </a:solidFill>
          </a:ln>
        </p:spPr>
        <p:style>
          <a:lnRef idx="0"/>
          <a:fillRef idx="0"/>
          <a:effectRef idx="0"/>
          <a:fontRef idx="minor"/>
        </p:style>
      </p:sp>
      <p:sp>
        <p:nvSpPr>
          <p:cNvPr id="104" name=""/>
          <p:cNvSpPr/>
          <p:nvPr/>
        </p:nvSpPr>
        <p:spPr>
          <a:xfrm>
            <a:off x="6300000" y="1800000"/>
            <a:ext cx="3796920" cy="1881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 Plot all the data (this is called </a:t>
            </a:r>
            <a:endParaRPr b="0" lang="fr-FR" sz="1800" spc="-1" strike="noStrike">
              <a:latin typeface="Arial"/>
            </a:endParaRPr>
          </a:p>
          <a:p>
            <a:pPr>
              <a:lnSpc>
                <a:spcPct val="100000"/>
              </a:lnSpc>
              <a:buNone/>
            </a:pPr>
            <a:r>
              <a:rPr b="0" lang="fr-FR" sz="1800" spc="-1" strike="noStrike">
                <a:latin typeface="Arial"/>
              </a:rPr>
              <a:t>feature space)</a:t>
            </a:r>
            <a:endParaRPr b="0" lang="fr-FR" sz="1800" spc="-1" strike="noStrike">
              <a:latin typeface="Arial"/>
            </a:endParaRPr>
          </a:p>
          <a:p>
            <a:pPr>
              <a:lnSpc>
                <a:spcPct val="100000"/>
              </a:lnSpc>
              <a:buNone/>
            </a:pPr>
            <a:r>
              <a:rPr b="0" lang="fr-FR" sz="1800" spc="-1" strike="noStrike">
                <a:latin typeface="Arial"/>
              </a:rPr>
              <a:t>- try to find a line that separates</a:t>
            </a:r>
            <a:endParaRPr b="0" lang="fr-FR" sz="1800" spc="-1" strike="noStrike">
              <a:latin typeface="Arial"/>
            </a:endParaRPr>
          </a:p>
          <a:p>
            <a:pPr>
              <a:lnSpc>
                <a:spcPct val="100000"/>
              </a:lnSpc>
              <a:buNone/>
            </a:pPr>
            <a:r>
              <a:rPr b="0" lang="fr-FR" sz="1800" spc="-1" strike="noStrike">
                <a:latin typeface="Arial"/>
              </a:rPr>
              <a:t>the data into the number of classes,</a:t>
            </a:r>
            <a:endParaRPr b="0" lang="fr-FR" sz="1800" spc="-1" strike="noStrike">
              <a:latin typeface="Arial"/>
            </a:endParaRPr>
          </a:p>
          <a:p>
            <a:pPr>
              <a:lnSpc>
                <a:spcPct val="100000"/>
              </a:lnSpc>
              <a:buNone/>
            </a:pPr>
            <a:r>
              <a:rPr b="0" lang="fr-FR" sz="1800" spc="-1" strike="noStrike">
                <a:latin typeface="Arial"/>
              </a:rPr>
              <a:t>where the distance from the </a:t>
            </a:r>
            <a:endParaRPr b="0" lang="fr-FR" sz="1800" spc="-1" strike="noStrike">
              <a:latin typeface="Arial"/>
            </a:endParaRPr>
          </a:p>
          <a:p>
            <a:pPr>
              <a:lnSpc>
                <a:spcPct val="100000"/>
              </a:lnSpc>
              <a:buNone/>
            </a:pPr>
            <a:r>
              <a:rPr b="0" lang="fr-FR" sz="1800" spc="-1" strike="noStrike">
                <a:latin typeface="Arial"/>
              </a:rPr>
              <a:t>bisector line and the data points</a:t>
            </a:r>
            <a:endParaRPr b="0" lang="fr-FR" sz="1800" spc="-1" strike="noStrike">
              <a:latin typeface="Arial"/>
            </a:endParaRPr>
          </a:p>
          <a:p>
            <a:pPr>
              <a:lnSpc>
                <a:spcPct val="100000"/>
              </a:lnSpc>
              <a:buNone/>
            </a:pPr>
            <a:r>
              <a:rPr b="0" lang="fr-FR" sz="1800" spc="-1" strike="noStrike">
                <a:latin typeface="Arial"/>
              </a:rPr>
              <a:t>In each group are maximized</a:t>
            </a:r>
            <a:endParaRPr b="0" lang="fr-FR" sz="1800" spc="-1" strike="noStrike">
              <a:latin typeface="Arial"/>
            </a:endParaRPr>
          </a:p>
        </p:txBody>
      </p:sp>
      <p:sp>
        <p:nvSpPr>
          <p:cNvPr id="105" name=""/>
          <p:cNvSpPr/>
          <p:nvPr/>
        </p:nvSpPr>
        <p:spPr>
          <a:xfrm>
            <a:off x="6840000" y="4500000"/>
            <a:ext cx="309744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solidFill>
                  <a:srgbClr val="ff0000"/>
                </a:solidFill>
                <a:latin typeface="Arial"/>
              </a:rPr>
              <a:t>no biases occur for </a:t>
            </a:r>
            <a:endParaRPr b="0" lang="fr-FR" sz="1800" spc="-1" strike="noStrike">
              <a:latin typeface="Arial"/>
            </a:endParaRPr>
          </a:p>
          <a:p>
            <a:pPr>
              <a:lnSpc>
                <a:spcPct val="100000"/>
              </a:lnSpc>
              <a:buNone/>
            </a:pPr>
            <a:r>
              <a:rPr b="0" lang="fr-FR" sz="1800" spc="-1" strike="noStrike">
                <a:solidFill>
                  <a:srgbClr val="ff0000"/>
                </a:solidFill>
                <a:latin typeface="Arial"/>
              </a:rPr>
              <a:t>constant/categorical features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rcRect l="0" t="20373" r="0" b="0"/>
          <a:stretch/>
        </p:blipFill>
        <p:spPr>
          <a:xfrm>
            <a:off x="1260360" y="2124000"/>
            <a:ext cx="7919280" cy="3419640"/>
          </a:xfrm>
          <a:prstGeom prst="rect">
            <a:avLst/>
          </a:prstGeom>
          <a:ln w="0">
            <a:noFill/>
          </a:ln>
        </p:spPr>
      </p:pic>
      <p:sp>
        <p:nvSpPr>
          <p:cNvPr id="107" name=""/>
          <p:cNvSpPr/>
          <p:nvPr/>
        </p:nvSpPr>
        <p:spPr>
          <a:xfrm>
            <a:off x="1440000" y="4464000"/>
            <a:ext cx="1619640" cy="6019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Feature1=</a:t>
            </a:r>
            <a:endParaRPr b="0" lang="fr-FR" sz="1800" spc="-1" strike="noStrike">
              <a:latin typeface="Arial"/>
            </a:endParaRPr>
          </a:p>
          <a:p>
            <a:pPr>
              <a:lnSpc>
                <a:spcPct val="100000"/>
              </a:lnSpc>
              <a:buNone/>
            </a:pPr>
            <a:r>
              <a:rPr b="0" lang="fr-FR" sz="1800" spc="-1" strike="noStrike">
                <a:latin typeface="Arial"/>
              </a:rPr>
              <a:t>position</a:t>
            </a:r>
            <a:endParaRPr b="0" lang="fr-FR" sz="1800" spc="-1" strike="noStrike">
              <a:latin typeface="Arial"/>
            </a:endParaRPr>
          </a:p>
        </p:txBody>
      </p:sp>
      <p:sp>
        <p:nvSpPr>
          <p:cNvPr id="108" name=""/>
          <p:cNvSpPr/>
          <p:nvPr/>
        </p:nvSpPr>
        <p:spPr>
          <a:xfrm>
            <a:off x="1440000" y="4464360"/>
            <a:ext cx="1619640" cy="6019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Feature1=</a:t>
            </a:r>
            <a:endParaRPr b="0" lang="fr-FR" sz="1800" spc="-1" strike="noStrike">
              <a:latin typeface="Arial"/>
            </a:endParaRPr>
          </a:p>
          <a:p>
            <a:pPr>
              <a:lnSpc>
                <a:spcPct val="100000"/>
              </a:lnSpc>
              <a:buNone/>
            </a:pPr>
            <a:r>
              <a:rPr b="0" lang="fr-FR" sz="1800" spc="-1" strike="noStrike">
                <a:latin typeface="Arial"/>
              </a:rPr>
              <a:t>position</a:t>
            </a:r>
            <a:endParaRPr b="0" lang="fr-FR" sz="1800" spc="-1" strike="noStrike">
              <a:latin typeface="Arial"/>
            </a:endParaRPr>
          </a:p>
        </p:txBody>
      </p:sp>
      <p:sp>
        <p:nvSpPr>
          <p:cNvPr id="109" name=""/>
          <p:cNvSpPr/>
          <p:nvPr/>
        </p:nvSpPr>
        <p:spPr>
          <a:xfrm>
            <a:off x="1440000" y="4464360"/>
            <a:ext cx="1619640" cy="6019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Feature1=</a:t>
            </a:r>
            <a:endParaRPr b="0" lang="fr-FR" sz="1800" spc="-1" strike="noStrike">
              <a:latin typeface="Arial"/>
            </a:endParaRPr>
          </a:p>
          <a:p>
            <a:pPr>
              <a:lnSpc>
                <a:spcPct val="100000"/>
              </a:lnSpc>
              <a:buNone/>
            </a:pPr>
            <a:r>
              <a:rPr b="0" lang="fr-FR" sz="1800" spc="-1" strike="noStrike">
                <a:latin typeface="Arial"/>
              </a:rPr>
              <a:t>position</a:t>
            </a:r>
            <a:endParaRPr b="0" lang="fr-FR" sz="1800" spc="-1" strike="noStrike">
              <a:latin typeface="Arial"/>
            </a:endParaRPr>
          </a:p>
        </p:txBody>
      </p:sp>
      <p:sp>
        <p:nvSpPr>
          <p:cNvPr id="110" name=""/>
          <p:cNvSpPr/>
          <p:nvPr/>
        </p:nvSpPr>
        <p:spPr>
          <a:xfrm>
            <a:off x="1260360" y="4464360"/>
            <a:ext cx="1799280" cy="10792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x&lt;t&gt;=all features for the 1st sample</a:t>
            </a:r>
            <a:endParaRPr b="0" lang="fr-FR" sz="1800" spc="-1" strike="noStrike">
              <a:latin typeface="Arial"/>
            </a:endParaRPr>
          </a:p>
        </p:txBody>
      </p:sp>
      <p:pic>
        <p:nvPicPr>
          <p:cNvPr id="111" name="" descr=""/>
          <p:cNvPicPr/>
          <p:nvPr/>
        </p:nvPicPr>
        <p:blipFill>
          <a:blip r:embed="rId2"/>
          <a:srcRect l="0" t="7514" r="0" b="0"/>
          <a:stretch/>
        </p:blipFill>
        <p:spPr>
          <a:xfrm>
            <a:off x="6480000" y="0"/>
            <a:ext cx="3599640" cy="2212560"/>
          </a:xfrm>
          <a:prstGeom prst="rect">
            <a:avLst/>
          </a:prstGeom>
          <a:ln w="0">
            <a:solidFill>
              <a:srgbClr val="3465a4"/>
            </a:solidFill>
          </a:ln>
        </p:spPr>
      </p:pic>
      <p:sp>
        <p:nvSpPr>
          <p:cNvPr id="112" name=""/>
          <p:cNvSpPr/>
          <p:nvPr/>
        </p:nvSpPr>
        <p:spPr>
          <a:xfrm>
            <a:off x="360000" y="180000"/>
            <a:ext cx="3268080" cy="443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2500" spc="-1" strike="noStrike">
                <a:latin typeface="Arial"/>
              </a:rPr>
              <a:t>LSTM Representation</a:t>
            </a:r>
            <a:endParaRPr b="0" lang="fr-FR" sz="2500" spc="-1" strike="noStrike">
              <a:latin typeface="Arial"/>
            </a:endParaRPr>
          </a:p>
        </p:txBody>
      </p:sp>
      <p:sp>
        <p:nvSpPr>
          <p:cNvPr id="113" name=""/>
          <p:cNvSpPr/>
          <p:nvPr/>
        </p:nvSpPr>
        <p:spPr>
          <a:xfrm>
            <a:off x="763560" y="685800"/>
            <a:ext cx="530568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800" spc="-1" strike="noStrike">
                <a:latin typeface="Arial"/>
              </a:rPr>
              <a:t>- We feed all features in for each sample/trial</a:t>
            </a:r>
            <a:endParaRPr b="0" lang="fr-FR" sz="1800" spc="-1" strike="noStrike">
              <a:latin typeface="Arial"/>
            </a:endParaRPr>
          </a:p>
          <a:p>
            <a:pPr>
              <a:lnSpc>
                <a:spcPct val="100000"/>
              </a:lnSpc>
              <a:buNone/>
            </a:pPr>
            <a:r>
              <a:rPr b="0" lang="fr-FR" sz="1800" spc="-1" strike="noStrike">
                <a:latin typeface="Arial"/>
              </a:rPr>
              <a:t>and obtain one prediction y_# for that sample/trial</a:t>
            </a:r>
            <a:endParaRPr b="0" lang="fr-FR" sz="1800" spc="-1" strike="noStrike">
              <a:latin typeface="Arial"/>
            </a:endParaRPr>
          </a:p>
          <a:p>
            <a:pPr>
              <a:lnSpc>
                <a:spcPct val="100000"/>
              </a:lnSpc>
              <a:buNone/>
            </a:pPr>
            <a:r>
              <a:rPr b="0" lang="fr-FR" sz="1800" spc="-1" strike="noStrike">
                <a:latin typeface="Arial"/>
              </a:rPr>
              <a:t>- If we fold each sample smaller than a trial, we </a:t>
            </a:r>
            <a:endParaRPr b="0" lang="fr-FR" sz="1800" spc="-1" strike="noStrike">
              <a:latin typeface="Arial"/>
            </a:endParaRPr>
          </a:p>
          <a:p>
            <a:pPr>
              <a:lnSpc>
                <a:spcPct val="100000"/>
              </a:lnSpc>
              <a:buNone/>
            </a:pPr>
            <a:r>
              <a:rPr b="0" lang="fr-FR" sz="1800" spc="-1" strike="noStrike">
                <a:latin typeface="Arial"/>
              </a:rPr>
              <a:t>can measure human response delay</a:t>
            </a:r>
            <a:endParaRPr b="0" lang="fr-FR" sz="1800" spc="-1" strike="noStrike">
              <a:latin typeface="Arial"/>
            </a:endParaRPr>
          </a:p>
          <a:p>
            <a:pPr>
              <a:lnSpc>
                <a:spcPct val="100000"/>
              </a:lnSpc>
              <a:buNone/>
            </a:pPr>
            <a:r>
              <a:rPr b="0" lang="fr-FR" sz="1800" spc="-1" strike="noStrike">
                <a:latin typeface="Arial"/>
              </a:rPr>
              <a:t>- Each LSTM cell is calculating the transformations</a:t>
            </a:r>
            <a:endParaRPr b="0" lang="fr-FR" sz="1800" spc="-1" strike="noStrike">
              <a:latin typeface="Arial"/>
            </a:endParaRPr>
          </a:p>
          <a:p>
            <a:pPr>
              <a:lnSpc>
                <a:spcPct val="100000"/>
              </a:lnSpc>
              <a:buNone/>
            </a:pPr>
            <a:r>
              <a:rPr b="0" lang="fr-FR" sz="1800" spc="-1" strike="noStrike">
                <a:latin typeface="Arial"/>
              </a:rPr>
              <a:t>shown in the top right corner</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lnSpc>
                <a:spcPct val="100000"/>
              </a:lnSpc>
              <a:buNone/>
            </a:pPr>
            <a:r>
              <a:rPr b="0" lang="fr-FR" sz="4400" spc="-1" strike="noStrike">
                <a:latin typeface="Arial"/>
              </a:rPr>
              <a:t>Options</a:t>
            </a:r>
            <a:endParaRPr b="0" lang="fr-FR" sz="4400" spc="-1" strike="noStrike">
              <a:latin typeface="Arial"/>
            </a:endParaRPr>
          </a:p>
        </p:txBody>
      </p:sp>
      <p:sp>
        <p:nvSpPr>
          <p:cNvPr id="115" name="PlaceHolder 2"/>
          <p:cNvSpPr>
            <a:spLocks noGrp="1"/>
          </p:cNvSpPr>
          <p:nvPr>
            <p:ph/>
          </p:nvPr>
        </p:nvSpPr>
        <p:spPr>
          <a:xfrm>
            <a:off x="468360" y="1326600"/>
            <a:ext cx="9071280" cy="3287880"/>
          </a:xfrm>
          <a:prstGeom prst="rect">
            <a:avLst/>
          </a:prstGeom>
          <a:noFill/>
          <a:ln w="0">
            <a:noFill/>
          </a:ln>
        </p:spPr>
        <p:txBody>
          <a:bodyPr lIns="0" rIns="0" tIns="0" bIns="0" anchor="t">
            <a:normAutofit fontScale="57000"/>
          </a:bodyPr>
          <a:p>
            <a:pPr marL="432000" indent="-324000">
              <a:lnSpc>
                <a:spcPct val="100000"/>
              </a:lnSpc>
              <a:spcBef>
                <a:spcPts val="1417"/>
              </a:spcBef>
              <a:buClr>
                <a:srgbClr val="000000"/>
              </a:buClr>
              <a:buSzPct val="45000"/>
              <a:buFont typeface="Wingdings" charset="2"/>
              <a:buChar char=""/>
            </a:pPr>
            <a:r>
              <a:rPr b="0" lang="fr-FR" sz="3200" spc="-1" strike="noStrike">
                <a:latin typeface="Arial"/>
              </a:rPr>
              <a:t>Option 1 : remove Decision tree and do LSTM, leave SD classification </a:t>
            </a:r>
            <a:endParaRPr b="0" lang="fr-FR" sz="3200" spc="-1" strike="noStrike">
              <a:latin typeface="Arial"/>
            </a:endParaRPr>
          </a:p>
          <a:p>
            <a:pPr lvl="1" marL="864000" indent="-324000">
              <a:lnSpc>
                <a:spcPct val="100000"/>
              </a:lnSpc>
              <a:spcBef>
                <a:spcPts val="1134"/>
              </a:spcBef>
              <a:buClr>
                <a:srgbClr val="000000"/>
              </a:buClr>
              <a:buSzPct val="75000"/>
              <a:buFont typeface="Symbol"/>
              <a:buChar char=""/>
            </a:pPr>
            <a:r>
              <a:rPr b="0" lang="fr-FR" sz="2800" spc="-1" strike="noStrike">
                <a:latin typeface="Arial"/>
              </a:rPr>
              <a:t>Computer problems were the problem with this option</a:t>
            </a:r>
            <a:endParaRPr b="0" lang="fr-FR" sz="2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fr-FR" sz="2400" spc="-1" strike="noStrike">
                <a:latin typeface="Arial"/>
              </a:rPr>
              <a:t>1 month to run 1000+ runs</a:t>
            </a:r>
            <a:endParaRPr b="0" lang="fr-FR" sz="2400" spc="-1" strike="noStrike">
              <a:latin typeface="Arial"/>
            </a:endParaRPr>
          </a:p>
          <a:p>
            <a:pPr marL="432000" indent="-324000">
              <a:lnSpc>
                <a:spcPct val="100000"/>
              </a:lnSpc>
              <a:spcBef>
                <a:spcPts val="1417"/>
              </a:spcBef>
              <a:buClr>
                <a:srgbClr val="000000"/>
              </a:buClr>
              <a:buSzPct val="45000"/>
              <a:buFont typeface="Wingdings" charset="2"/>
              <a:buChar char=""/>
            </a:pPr>
            <a:r>
              <a:rPr b="1" lang="fr-FR" sz="3200" spc="-1" strike="noStrike">
                <a:latin typeface="Arial"/>
              </a:rPr>
              <a:t>Option 2 : redo Decision tree with correct data, and do LSTM, leave SD classification</a:t>
            </a:r>
            <a:endParaRPr b="0" lang="fr-FR" sz="3200" spc="-1" strike="noStrike">
              <a:latin typeface="Arial"/>
            </a:endParaRPr>
          </a:p>
          <a:p>
            <a:pPr lvl="1" marL="864000" indent="-324000">
              <a:lnSpc>
                <a:spcPct val="100000"/>
              </a:lnSpc>
              <a:spcBef>
                <a:spcPts val="1134"/>
              </a:spcBef>
              <a:buClr>
                <a:srgbClr val="000000"/>
              </a:buClr>
              <a:buSzPct val="75000"/>
              <a:buFont typeface="Symbol"/>
              <a:buChar char=""/>
            </a:pPr>
            <a:r>
              <a:rPr b="1" lang="fr-FR" sz="2800" spc="-1" strike="noStrike">
                <a:latin typeface="Arial"/>
              </a:rPr>
              <a:t> </a:t>
            </a:r>
            <a:r>
              <a:rPr b="1" lang="fr-FR" sz="2800" spc="-1" strike="noStrike">
                <a:latin typeface="Arial"/>
              </a:rPr>
              <a:t>He returns the first week of July, try to have most of the results by then</a:t>
            </a:r>
            <a:endParaRPr b="0" lang="fr-FR" sz="2800" spc="-1" strike="noStrike">
              <a:latin typeface="Arial"/>
            </a:endParaRPr>
          </a:p>
          <a:p>
            <a:pPr marL="432000" indent="-324000">
              <a:lnSpc>
                <a:spcPct val="100000"/>
              </a:lnSpc>
              <a:spcBef>
                <a:spcPts val="1417"/>
              </a:spcBef>
              <a:buClr>
                <a:srgbClr val="000000"/>
              </a:buClr>
              <a:buSzPct val="45000"/>
              <a:buFont typeface="Wingdings" charset="2"/>
              <a:buChar char=""/>
            </a:pPr>
            <a:r>
              <a:rPr b="0" lang="fr-FR" sz="3200" spc="-1" strike="noStrike">
                <a:latin typeface="Arial"/>
              </a:rPr>
              <a:t>Option 3 : remove Decision tree, leave SD classification</a:t>
            </a:r>
            <a:endParaRPr b="0" lang="fr-FR" sz="3200" spc="-1" strike="noStrike">
              <a:latin typeface="Arial"/>
            </a:endParaRPr>
          </a:p>
          <a:p>
            <a:pPr lvl="1" marL="864000" indent="-324000">
              <a:lnSpc>
                <a:spcPct val="100000"/>
              </a:lnSpc>
              <a:spcBef>
                <a:spcPts val="1134"/>
              </a:spcBef>
              <a:buClr>
                <a:srgbClr val="000000"/>
              </a:buClr>
              <a:buSzPct val="75000"/>
              <a:buFont typeface="Symbol"/>
              <a:buChar char=""/>
            </a:pPr>
            <a:r>
              <a:rPr b="0" lang="fr-FR" sz="2800" spc="-1" strike="noStrike">
                <a:latin typeface="Arial"/>
              </a:rPr>
              <a:t>Fastest : replot existing results and do writing</a:t>
            </a:r>
            <a:endParaRPr b="0" lang="fr-FR" sz="2800" spc="-1" strike="noStrike">
              <a:latin typeface="Arial"/>
            </a:endParaRPr>
          </a:p>
          <a:p>
            <a:pPr marL="432000" indent="-324000">
              <a:lnSpc>
                <a:spcPct val="100000"/>
              </a:lnSpc>
              <a:spcBef>
                <a:spcPts val="1417"/>
              </a:spcBef>
              <a:buClr>
                <a:srgbClr val="000000"/>
              </a:buClr>
              <a:buSzPct val="45000"/>
              <a:buFont typeface="Wingdings" charset="2"/>
              <a:buChar char=""/>
            </a:pPr>
            <a:r>
              <a:rPr b="0" lang="fr-FR" sz="3200" spc="-1" strike="noStrike">
                <a:latin typeface="Arial"/>
              </a:rPr>
              <a:t>Option 4 : Remove SD classification and try to publish</a:t>
            </a:r>
            <a:endParaRPr b="0" lang="fr-FR" sz="3200" spc="-1" strike="noStrike">
              <a:latin typeface="Arial"/>
            </a:endParaRPr>
          </a:p>
          <a:p>
            <a:pPr lvl="1" marL="864000" indent="-324000">
              <a:lnSpc>
                <a:spcPct val="100000"/>
              </a:lnSpc>
              <a:spcBef>
                <a:spcPts val="1134"/>
              </a:spcBef>
              <a:buClr>
                <a:srgbClr val="000000"/>
              </a:buClr>
              <a:buSzPct val="75000"/>
              <a:buFont typeface="Symbol"/>
              <a:buChar char=""/>
            </a:pPr>
            <a:r>
              <a:rPr b="0" lang="fr-FR" sz="2800" spc="-1" strike="noStrike">
                <a:latin typeface="Arial"/>
              </a:rPr>
              <a:t>He thinks that the work won’t be publishable </a:t>
            </a:r>
            <a:endParaRPr b="0" lang="fr-FR" sz="2800" spc="-1" strike="noStrike">
              <a:latin typeface="Arial"/>
            </a:endParaRPr>
          </a:p>
          <a:p>
            <a:pPr>
              <a:lnSpc>
                <a:spcPct val="100000"/>
              </a:lnSpc>
              <a:spcBef>
                <a:spcPts val="1417"/>
              </a:spcBef>
              <a:buNone/>
            </a:pPr>
            <a:endParaRPr b="0" lang="fr-FR"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TotalTime>
  <Application>LibreOffice/7.3.3.2$Linux_X86_64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2022-06-20T10:02:54Z</dcterms:created>
  <dc:creator/>
  <dc:description/>
  <dc:language>fr-FR</dc:language>
  <cp:lastModifiedBy/>
  <dcterms:modified xsi:type="dcterms:W3CDTF">2022-06-20T15:15:16Z</dcterms:modified>
  <cp:revision>14</cp:revision>
  <dc:subject/>
  <dc:title/>
</cp:coreProperties>
</file>

<file path=docProps/custom.xml><?xml version="1.0" encoding="utf-8"?>
<Properties xmlns="http://schemas.openxmlformats.org/officeDocument/2006/custom-properties" xmlns:vt="http://schemas.openxmlformats.org/officeDocument/2006/docPropsVTypes"/>
</file>