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8" r:id="rId6"/>
    <p:sldId id="265" r:id="rId7"/>
    <p:sldId id="266" r:id="rId8"/>
    <p:sldId id="267" r:id="rId9"/>
    <p:sldId id="257" r:id="rId10"/>
    <p:sldId id="263"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CE1C37-701D-4AB0-8D23-3096673F2253}" v="12" dt="2022-12-02T16:45:38.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7" d="100"/>
          <a:sy n="57" d="100"/>
        </p:scale>
        <p:origin x="71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0F8120-5547-4A68-A2D2-5F1A430411E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32585BA-EE70-499C-A009-050FF02CF6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86C7BE3-A078-450E-8E17-39D5CE009328}"/>
              </a:ext>
            </a:extLst>
          </p:cNvPr>
          <p:cNvSpPr>
            <a:spLocks noGrp="1"/>
          </p:cNvSpPr>
          <p:nvPr>
            <p:ph type="dt" sz="half" idx="10"/>
          </p:nvPr>
        </p:nvSpPr>
        <p:spPr/>
        <p:txBody>
          <a:bodyPr/>
          <a:lstStyle/>
          <a:p>
            <a:fld id="{F472E03B-1F3E-46BC-9BA7-1BBB271B0253}" type="datetimeFigureOut">
              <a:rPr lang="fr-FR" smtClean="0"/>
              <a:t>02/12/2022</a:t>
            </a:fld>
            <a:endParaRPr lang="fr-FR"/>
          </a:p>
        </p:txBody>
      </p:sp>
      <p:sp>
        <p:nvSpPr>
          <p:cNvPr id="5" name="Espace réservé du pied de page 4">
            <a:extLst>
              <a:ext uri="{FF2B5EF4-FFF2-40B4-BE49-F238E27FC236}">
                <a16:creationId xmlns:a16="http://schemas.microsoft.com/office/drawing/2014/main" id="{160204DC-B18A-4CEA-B30D-3BE4AA9728C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D774ABA-4198-4393-A672-4ABAC263D8CE}"/>
              </a:ext>
            </a:extLst>
          </p:cNvPr>
          <p:cNvSpPr>
            <a:spLocks noGrp="1"/>
          </p:cNvSpPr>
          <p:nvPr>
            <p:ph type="sldNum" sz="quarter" idx="12"/>
          </p:nvPr>
        </p:nvSpPr>
        <p:spPr/>
        <p:txBody>
          <a:bodyPr/>
          <a:lstStyle/>
          <a:p>
            <a:fld id="{FD0D7B71-E0A4-4251-86D0-C5F1C5FE8DB7}" type="slidenum">
              <a:rPr lang="fr-FR" smtClean="0"/>
              <a:t>‹N°›</a:t>
            </a:fld>
            <a:endParaRPr lang="fr-FR"/>
          </a:p>
        </p:txBody>
      </p:sp>
    </p:spTree>
    <p:extLst>
      <p:ext uri="{BB962C8B-B14F-4D97-AF65-F5344CB8AC3E}">
        <p14:creationId xmlns:p14="http://schemas.microsoft.com/office/powerpoint/2010/main" val="3379061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0A8414-6693-4BC9-A033-87AD336548B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3B9AB3C-BF28-45B0-9F79-0ED83101E67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616B2D1-672E-43AE-84C5-8A8D0560E46C}"/>
              </a:ext>
            </a:extLst>
          </p:cNvPr>
          <p:cNvSpPr>
            <a:spLocks noGrp="1"/>
          </p:cNvSpPr>
          <p:nvPr>
            <p:ph type="dt" sz="half" idx="10"/>
          </p:nvPr>
        </p:nvSpPr>
        <p:spPr/>
        <p:txBody>
          <a:bodyPr/>
          <a:lstStyle/>
          <a:p>
            <a:fld id="{F472E03B-1F3E-46BC-9BA7-1BBB271B0253}" type="datetimeFigureOut">
              <a:rPr lang="fr-FR" smtClean="0"/>
              <a:t>02/12/2022</a:t>
            </a:fld>
            <a:endParaRPr lang="fr-FR"/>
          </a:p>
        </p:txBody>
      </p:sp>
      <p:sp>
        <p:nvSpPr>
          <p:cNvPr id="5" name="Espace réservé du pied de page 4">
            <a:extLst>
              <a:ext uri="{FF2B5EF4-FFF2-40B4-BE49-F238E27FC236}">
                <a16:creationId xmlns:a16="http://schemas.microsoft.com/office/drawing/2014/main" id="{16985C3C-5115-43BB-B23B-BDA3875B454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9F20717-2FA6-4B4A-9C7A-D31C664C2CCF}"/>
              </a:ext>
            </a:extLst>
          </p:cNvPr>
          <p:cNvSpPr>
            <a:spLocks noGrp="1"/>
          </p:cNvSpPr>
          <p:nvPr>
            <p:ph type="sldNum" sz="quarter" idx="12"/>
          </p:nvPr>
        </p:nvSpPr>
        <p:spPr/>
        <p:txBody>
          <a:bodyPr/>
          <a:lstStyle/>
          <a:p>
            <a:fld id="{FD0D7B71-E0A4-4251-86D0-C5F1C5FE8DB7}" type="slidenum">
              <a:rPr lang="fr-FR" smtClean="0"/>
              <a:t>‹N°›</a:t>
            </a:fld>
            <a:endParaRPr lang="fr-FR"/>
          </a:p>
        </p:txBody>
      </p:sp>
    </p:spTree>
    <p:extLst>
      <p:ext uri="{BB962C8B-B14F-4D97-AF65-F5344CB8AC3E}">
        <p14:creationId xmlns:p14="http://schemas.microsoft.com/office/powerpoint/2010/main" val="3511409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479F62C-F274-4CB9-93BB-9FB2FDE1B8F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E2D6223-D0DE-42D6-A4E7-36B50ED6FC2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F3EB74F-8B65-409A-8631-A707544A3B03}"/>
              </a:ext>
            </a:extLst>
          </p:cNvPr>
          <p:cNvSpPr>
            <a:spLocks noGrp="1"/>
          </p:cNvSpPr>
          <p:nvPr>
            <p:ph type="dt" sz="half" idx="10"/>
          </p:nvPr>
        </p:nvSpPr>
        <p:spPr/>
        <p:txBody>
          <a:bodyPr/>
          <a:lstStyle/>
          <a:p>
            <a:fld id="{F472E03B-1F3E-46BC-9BA7-1BBB271B0253}" type="datetimeFigureOut">
              <a:rPr lang="fr-FR" smtClean="0"/>
              <a:t>02/12/2022</a:t>
            </a:fld>
            <a:endParaRPr lang="fr-FR"/>
          </a:p>
        </p:txBody>
      </p:sp>
      <p:sp>
        <p:nvSpPr>
          <p:cNvPr id="5" name="Espace réservé du pied de page 4">
            <a:extLst>
              <a:ext uri="{FF2B5EF4-FFF2-40B4-BE49-F238E27FC236}">
                <a16:creationId xmlns:a16="http://schemas.microsoft.com/office/drawing/2014/main" id="{FBCF509E-9FCB-46D9-B0FE-A9432E6DE1E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98811CE-0823-4691-BFE4-CF015785BD5C}"/>
              </a:ext>
            </a:extLst>
          </p:cNvPr>
          <p:cNvSpPr>
            <a:spLocks noGrp="1"/>
          </p:cNvSpPr>
          <p:nvPr>
            <p:ph type="sldNum" sz="quarter" idx="12"/>
          </p:nvPr>
        </p:nvSpPr>
        <p:spPr/>
        <p:txBody>
          <a:bodyPr/>
          <a:lstStyle/>
          <a:p>
            <a:fld id="{FD0D7B71-E0A4-4251-86D0-C5F1C5FE8DB7}" type="slidenum">
              <a:rPr lang="fr-FR" smtClean="0"/>
              <a:t>‹N°›</a:t>
            </a:fld>
            <a:endParaRPr lang="fr-FR"/>
          </a:p>
        </p:txBody>
      </p:sp>
    </p:spTree>
    <p:extLst>
      <p:ext uri="{BB962C8B-B14F-4D97-AF65-F5344CB8AC3E}">
        <p14:creationId xmlns:p14="http://schemas.microsoft.com/office/powerpoint/2010/main" val="3773019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85A660-D202-4C49-9541-6264D666D4B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6F6CCFF-5F90-4675-A98D-B1D746FE131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1C10C93-E074-4962-BF3E-5FBB7902406F}"/>
              </a:ext>
            </a:extLst>
          </p:cNvPr>
          <p:cNvSpPr>
            <a:spLocks noGrp="1"/>
          </p:cNvSpPr>
          <p:nvPr>
            <p:ph type="dt" sz="half" idx="10"/>
          </p:nvPr>
        </p:nvSpPr>
        <p:spPr/>
        <p:txBody>
          <a:bodyPr/>
          <a:lstStyle/>
          <a:p>
            <a:fld id="{F472E03B-1F3E-46BC-9BA7-1BBB271B0253}" type="datetimeFigureOut">
              <a:rPr lang="fr-FR" smtClean="0"/>
              <a:t>02/12/2022</a:t>
            </a:fld>
            <a:endParaRPr lang="fr-FR"/>
          </a:p>
        </p:txBody>
      </p:sp>
      <p:sp>
        <p:nvSpPr>
          <p:cNvPr id="5" name="Espace réservé du pied de page 4">
            <a:extLst>
              <a:ext uri="{FF2B5EF4-FFF2-40B4-BE49-F238E27FC236}">
                <a16:creationId xmlns:a16="http://schemas.microsoft.com/office/drawing/2014/main" id="{64E5BCDC-DC7F-4E25-8318-08C076BB7FD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4687B54-8106-41D1-8717-65001A83535A}"/>
              </a:ext>
            </a:extLst>
          </p:cNvPr>
          <p:cNvSpPr>
            <a:spLocks noGrp="1"/>
          </p:cNvSpPr>
          <p:nvPr>
            <p:ph type="sldNum" sz="quarter" idx="12"/>
          </p:nvPr>
        </p:nvSpPr>
        <p:spPr/>
        <p:txBody>
          <a:bodyPr/>
          <a:lstStyle/>
          <a:p>
            <a:fld id="{FD0D7B71-E0A4-4251-86D0-C5F1C5FE8DB7}" type="slidenum">
              <a:rPr lang="fr-FR" smtClean="0"/>
              <a:t>‹N°›</a:t>
            </a:fld>
            <a:endParaRPr lang="fr-FR"/>
          </a:p>
        </p:txBody>
      </p:sp>
    </p:spTree>
    <p:extLst>
      <p:ext uri="{BB962C8B-B14F-4D97-AF65-F5344CB8AC3E}">
        <p14:creationId xmlns:p14="http://schemas.microsoft.com/office/powerpoint/2010/main" val="4129836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2956A5-65FD-4FB6-8911-9B9CE87B5E0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8EBFF47-F703-44EC-BCD7-51BFC39045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D9BB37E-EE2B-43EC-A10F-A7E36D48B5CC}"/>
              </a:ext>
            </a:extLst>
          </p:cNvPr>
          <p:cNvSpPr>
            <a:spLocks noGrp="1"/>
          </p:cNvSpPr>
          <p:nvPr>
            <p:ph type="dt" sz="half" idx="10"/>
          </p:nvPr>
        </p:nvSpPr>
        <p:spPr/>
        <p:txBody>
          <a:bodyPr/>
          <a:lstStyle/>
          <a:p>
            <a:fld id="{F472E03B-1F3E-46BC-9BA7-1BBB271B0253}" type="datetimeFigureOut">
              <a:rPr lang="fr-FR" smtClean="0"/>
              <a:t>02/12/2022</a:t>
            </a:fld>
            <a:endParaRPr lang="fr-FR"/>
          </a:p>
        </p:txBody>
      </p:sp>
      <p:sp>
        <p:nvSpPr>
          <p:cNvPr id="5" name="Espace réservé du pied de page 4">
            <a:extLst>
              <a:ext uri="{FF2B5EF4-FFF2-40B4-BE49-F238E27FC236}">
                <a16:creationId xmlns:a16="http://schemas.microsoft.com/office/drawing/2014/main" id="{B38A475C-A70C-4326-A3E3-CAB89F28940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063E404-4EF0-487E-9BFA-1839161F4672}"/>
              </a:ext>
            </a:extLst>
          </p:cNvPr>
          <p:cNvSpPr>
            <a:spLocks noGrp="1"/>
          </p:cNvSpPr>
          <p:nvPr>
            <p:ph type="sldNum" sz="quarter" idx="12"/>
          </p:nvPr>
        </p:nvSpPr>
        <p:spPr/>
        <p:txBody>
          <a:bodyPr/>
          <a:lstStyle/>
          <a:p>
            <a:fld id="{FD0D7B71-E0A4-4251-86D0-C5F1C5FE8DB7}" type="slidenum">
              <a:rPr lang="fr-FR" smtClean="0"/>
              <a:t>‹N°›</a:t>
            </a:fld>
            <a:endParaRPr lang="fr-FR"/>
          </a:p>
        </p:txBody>
      </p:sp>
    </p:spTree>
    <p:extLst>
      <p:ext uri="{BB962C8B-B14F-4D97-AF65-F5344CB8AC3E}">
        <p14:creationId xmlns:p14="http://schemas.microsoft.com/office/powerpoint/2010/main" val="1713154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B51E27-D3FD-411E-8539-4E9149DF0CB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FE7D5BA-ABEA-4DDA-B3E6-BD049E37352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38FE95F-E2C0-445F-8B0A-F419411258F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5DB19B6-47DC-42E8-8864-18F681B25B0F}"/>
              </a:ext>
            </a:extLst>
          </p:cNvPr>
          <p:cNvSpPr>
            <a:spLocks noGrp="1"/>
          </p:cNvSpPr>
          <p:nvPr>
            <p:ph type="dt" sz="half" idx="10"/>
          </p:nvPr>
        </p:nvSpPr>
        <p:spPr/>
        <p:txBody>
          <a:bodyPr/>
          <a:lstStyle/>
          <a:p>
            <a:fld id="{F472E03B-1F3E-46BC-9BA7-1BBB271B0253}" type="datetimeFigureOut">
              <a:rPr lang="fr-FR" smtClean="0"/>
              <a:t>02/12/2022</a:t>
            </a:fld>
            <a:endParaRPr lang="fr-FR"/>
          </a:p>
        </p:txBody>
      </p:sp>
      <p:sp>
        <p:nvSpPr>
          <p:cNvPr id="6" name="Espace réservé du pied de page 5">
            <a:extLst>
              <a:ext uri="{FF2B5EF4-FFF2-40B4-BE49-F238E27FC236}">
                <a16:creationId xmlns:a16="http://schemas.microsoft.com/office/drawing/2014/main" id="{CA78D59F-F7CA-45D3-A819-1B0746DB0EC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BDD299F-06BA-4688-AECF-AE5491E890E0}"/>
              </a:ext>
            </a:extLst>
          </p:cNvPr>
          <p:cNvSpPr>
            <a:spLocks noGrp="1"/>
          </p:cNvSpPr>
          <p:nvPr>
            <p:ph type="sldNum" sz="quarter" idx="12"/>
          </p:nvPr>
        </p:nvSpPr>
        <p:spPr/>
        <p:txBody>
          <a:bodyPr/>
          <a:lstStyle/>
          <a:p>
            <a:fld id="{FD0D7B71-E0A4-4251-86D0-C5F1C5FE8DB7}" type="slidenum">
              <a:rPr lang="fr-FR" smtClean="0"/>
              <a:t>‹N°›</a:t>
            </a:fld>
            <a:endParaRPr lang="fr-FR"/>
          </a:p>
        </p:txBody>
      </p:sp>
    </p:spTree>
    <p:extLst>
      <p:ext uri="{BB962C8B-B14F-4D97-AF65-F5344CB8AC3E}">
        <p14:creationId xmlns:p14="http://schemas.microsoft.com/office/powerpoint/2010/main" val="49508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055D41-1D53-40C3-B11C-E3888D6E5AE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2C03005-310E-4318-9235-6594FE545F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A3E9592-EB36-4846-89B4-D605C6DA336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FF219B5-5AD8-4C2B-8575-009395F6DD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6B6C117-A319-4718-ACAB-93A45510FDE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C95503A-BE2C-469A-8E2B-2152795728AC}"/>
              </a:ext>
            </a:extLst>
          </p:cNvPr>
          <p:cNvSpPr>
            <a:spLocks noGrp="1"/>
          </p:cNvSpPr>
          <p:nvPr>
            <p:ph type="dt" sz="half" idx="10"/>
          </p:nvPr>
        </p:nvSpPr>
        <p:spPr/>
        <p:txBody>
          <a:bodyPr/>
          <a:lstStyle/>
          <a:p>
            <a:fld id="{F472E03B-1F3E-46BC-9BA7-1BBB271B0253}" type="datetimeFigureOut">
              <a:rPr lang="fr-FR" smtClean="0"/>
              <a:t>02/12/2022</a:t>
            </a:fld>
            <a:endParaRPr lang="fr-FR"/>
          </a:p>
        </p:txBody>
      </p:sp>
      <p:sp>
        <p:nvSpPr>
          <p:cNvPr id="8" name="Espace réservé du pied de page 7">
            <a:extLst>
              <a:ext uri="{FF2B5EF4-FFF2-40B4-BE49-F238E27FC236}">
                <a16:creationId xmlns:a16="http://schemas.microsoft.com/office/drawing/2014/main" id="{F06DB5E5-F984-4EC3-AE70-66784BF75F0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5EAF7F9-1193-40BF-A108-BC0405F30C86}"/>
              </a:ext>
            </a:extLst>
          </p:cNvPr>
          <p:cNvSpPr>
            <a:spLocks noGrp="1"/>
          </p:cNvSpPr>
          <p:nvPr>
            <p:ph type="sldNum" sz="quarter" idx="12"/>
          </p:nvPr>
        </p:nvSpPr>
        <p:spPr/>
        <p:txBody>
          <a:bodyPr/>
          <a:lstStyle/>
          <a:p>
            <a:fld id="{FD0D7B71-E0A4-4251-86D0-C5F1C5FE8DB7}" type="slidenum">
              <a:rPr lang="fr-FR" smtClean="0"/>
              <a:t>‹N°›</a:t>
            </a:fld>
            <a:endParaRPr lang="fr-FR"/>
          </a:p>
        </p:txBody>
      </p:sp>
    </p:spTree>
    <p:extLst>
      <p:ext uri="{BB962C8B-B14F-4D97-AF65-F5344CB8AC3E}">
        <p14:creationId xmlns:p14="http://schemas.microsoft.com/office/powerpoint/2010/main" val="4058419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A2AC16-0F8A-4034-9A2B-88316BA76A5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8956492-2F88-4A39-98C2-75C83692B8ED}"/>
              </a:ext>
            </a:extLst>
          </p:cNvPr>
          <p:cNvSpPr>
            <a:spLocks noGrp="1"/>
          </p:cNvSpPr>
          <p:nvPr>
            <p:ph type="dt" sz="half" idx="10"/>
          </p:nvPr>
        </p:nvSpPr>
        <p:spPr/>
        <p:txBody>
          <a:bodyPr/>
          <a:lstStyle/>
          <a:p>
            <a:fld id="{F472E03B-1F3E-46BC-9BA7-1BBB271B0253}" type="datetimeFigureOut">
              <a:rPr lang="fr-FR" smtClean="0"/>
              <a:t>02/12/2022</a:t>
            </a:fld>
            <a:endParaRPr lang="fr-FR"/>
          </a:p>
        </p:txBody>
      </p:sp>
      <p:sp>
        <p:nvSpPr>
          <p:cNvPr id="4" name="Espace réservé du pied de page 3">
            <a:extLst>
              <a:ext uri="{FF2B5EF4-FFF2-40B4-BE49-F238E27FC236}">
                <a16:creationId xmlns:a16="http://schemas.microsoft.com/office/drawing/2014/main" id="{8768772B-8A95-444C-A702-A7D1D60DB7F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51815C2-8340-4716-9385-6B68E3A9084F}"/>
              </a:ext>
            </a:extLst>
          </p:cNvPr>
          <p:cNvSpPr>
            <a:spLocks noGrp="1"/>
          </p:cNvSpPr>
          <p:nvPr>
            <p:ph type="sldNum" sz="quarter" idx="12"/>
          </p:nvPr>
        </p:nvSpPr>
        <p:spPr/>
        <p:txBody>
          <a:bodyPr/>
          <a:lstStyle/>
          <a:p>
            <a:fld id="{FD0D7B71-E0A4-4251-86D0-C5F1C5FE8DB7}" type="slidenum">
              <a:rPr lang="fr-FR" smtClean="0"/>
              <a:t>‹N°›</a:t>
            </a:fld>
            <a:endParaRPr lang="fr-FR"/>
          </a:p>
        </p:txBody>
      </p:sp>
    </p:spTree>
    <p:extLst>
      <p:ext uri="{BB962C8B-B14F-4D97-AF65-F5344CB8AC3E}">
        <p14:creationId xmlns:p14="http://schemas.microsoft.com/office/powerpoint/2010/main" val="226821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1216A0F-AE1A-45E9-9565-8855AA230525}"/>
              </a:ext>
            </a:extLst>
          </p:cNvPr>
          <p:cNvSpPr>
            <a:spLocks noGrp="1"/>
          </p:cNvSpPr>
          <p:nvPr>
            <p:ph type="dt" sz="half" idx="10"/>
          </p:nvPr>
        </p:nvSpPr>
        <p:spPr/>
        <p:txBody>
          <a:bodyPr/>
          <a:lstStyle/>
          <a:p>
            <a:fld id="{F472E03B-1F3E-46BC-9BA7-1BBB271B0253}" type="datetimeFigureOut">
              <a:rPr lang="fr-FR" smtClean="0"/>
              <a:t>02/12/2022</a:t>
            </a:fld>
            <a:endParaRPr lang="fr-FR"/>
          </a:p>
        </p:txBody>
      </p:sp>
      <p:sp>
        <p:nvSpPr>
          <p:cNvPr id="3" name="Espace réservé du pied de page 2">
            <a:extLst>
              <a:ext uri="{FF2B5EF4-FFF2-40B4-BE49-F238E27FC236}">
                <a16:creationId xmlns:a16="http://schemas.microsoft.com/office/drawing/2014/main" id="{BCCEE14A-7AA5-446D-8DE3-57B3A7299D0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C7F958-18EE-441A-9263-1651E41A001C}"/>
              </a:ext>
            </a:extLst>
          </p:cNvPr>
          <p:cNvSpPr>
            <a:spLocks noGrp="1"/>
          </p:cNvSpPr>
          <p:nvPr>
            <p:ph type="sldNum" sz="quarter" idx="12"/>
          </p:nvPr>
        </p:nvSpPr>
        <p:spPr/>
        <p:txBody>
          <a:bodyPr/>
          <a:lstStyle/>
          <a:p>
            <a:fld id="{FD0D7B71-E0A4-4251-86D0-C5F1C5FE8DB7}" type="slidenum">
              <a:rPr lang="fr-FR" smtClean="0"/>
              <a:t>‹N°›</a:t>
            </a:fld>
            <a:endParaRPr lang="fr-FR"/>
          </a:p>
        </p:txBody>
      </p:sp>
    </p:spTree>
    <p:extLst>
      <p:ext uri="{BB962C8B-B14F-4D97-AF65-F5344CB8AC3E}">
        <p14:creationId xmlns:p14="http://schemas.microsoft.com/office/powerpoint/2010/main" val="3724973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6BD046-A981-43DE-8AAE-67CEFBDCEE9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BA3AEF2-053B-412E-8EFA-E0FA34F30B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7C606D6-7DA6-4BEA-81B7-5899DF859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9F5AA2E-CDE0-4933-B8B9-3DC1503A6F98}"/>
              </a:ext>
            </a:extLst>
          </p:cNvPr>
          <p:cNvSpPr>
            <a:spLocks noGrp="1"/>
          </p:cNvSpPr>
          <p:nvPr>
            <p:ph type="dt" sz="half" idx="10"/>
          </p:nvPr>
        </p:nvSpPr>
        <p:spPr/>
        <p:txBody>
          <a:bodyPr/>
          <a:lstStyle/>
          <a:p>
            <a:fld id="{F472E03B-1F3E-46BC-9BA7-1BBB271B0253}" type="datetimeFigureOut">
              <a:rPr lang="fr-FR" smtClean="0"/>
              <a:t>02/12/2022</a:t>
            </a:fld>
            <a:endParaRPr lang="fr-FR"/>
          </a:p>
        </p:txBody>
      </p:sp>
      <p:sp>
        <p:nvSpPr>
          <p:cNvPr id="6" name="Espace réservé du pied de page 5">
            <a:extLst>
              <a:ext uri="{FF2B5EF4-FFF2-40B4-BE49-F238E27FC236}">
                <a16:creationId xmlns:a16="http://schemas.microsoft.com/office/drawing/2014/main" id="{5B460C26-3BA2-4259-8E3F-E699990B9FE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C3F0EC-91C7-487E-9EF8-4EAB941948CB}"/>
              </a:ext>
            </a:extLst>
          </p:cNvPr>
          <p:cNvSpPr>
            <a:spLocks noGrp="1"/>
          </p:cNvSpPr>
          <p:nvPr>
            <p:ph type="sldNum" sz="quarter" idx="12"/>
          </p:nvPr>
        </p:nvSpPr>
        <p:spPr/>
        <p:txBody>
          <a:bodyPr/>
          <a:lstStyle/>
          <a:p>
            <a:fld id="{FD0D7B71-E0A4-4251-86D0-C5F1C5FE8DB7}" type="slidenum">
              <a:rPr lang="fr-FR" smtClean="0"/>
              <a:t>‹N°›</a:t>
            </a:fld>
            <a:endParaRPr lang="fr-FR"/>
          </a:p>
        </p:txBody>
      </p:sp>
    </p:spTree>
    <p:extLst>
      <p:ext uri="{BB962C8B-B14F-4D97-AF65-F5344CB8AC3E}">
        <p14:creationId xmlns:p14="http://schemas.microsoft.com/office/powerpoint/2010/main" val="2345891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BC2874-78E6-4D20-9EAE-313A058843B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6C30606-B75D-4874-95FA-0ED8FCFC1C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3555E5D-BE55-4752-AE2E-C66B3FCCCA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8A8EBE9-F088-4992-8F5C-744D2B557B4E}"/>
              </a:ext>
            </a:extLst>
          </p:cNvPr>
          <p:cNvSpPr>
            <a:spLocks noGrp="1"/>
          </p:cNvSpPr>
          <p:nvPr>
            <p:ph type="dt" sz="half" idx="10"/>
          </p:nvPr>
        </p:nvSpPr>
        <p:spPr/>
        <p:txBody>
          <a:bodyPr/>
          <a:lstStyle/>
          <a:p>
            <a:fld id="{F472E03B-1F3E-46BC-9BA7-1BBB271B0253}" type="datetimeFigureOut">
              <a:rPr lang="fr-FR" smtClean="0"/>
              <a:t>02/12/2022</a:t>
            </a:fld>
            <a:endParaRPr lang="fr-FR"/>
          </a:p>
        </p:txBody>
      </p:sp>
      <p:sp>
        <p:nvSpPr>
          <p:cNvPr id="6" name="Espace réservé du pied de page 5">
            <a:extLst>
              <a:ext uri="{FF2B5EF4-FFF2-40B4-BE49-F238E27FC236}">
                <a16:creationId xmlns:a16="http://schemas.microsoft.com/office/drawing/2014/main" id="{D3174E2A-109F-4F03-9034-6EF2F499400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AC5353B-B2EF-4206-9F4E-98DEE42F6414}"/>
              </a:ext>
            </a:extLst>
          </p:cNvPr>
          <p:cNvSpPr>
            <a:spLocks noGrp="1"/>
          </p:cNvSpPr>
          <p:nvPr>
            <p:ph type="sldNum" sz="quarter" idx="12"/>
          </p:nvPr>
        </p:nvSpPr>
        <p:spPr/>
        <p:txBody>
          <a:bodyPr/>
          <a:lstStyle/>
          <a:p>
            <a:fld id="{FD0D7B71-E0A4-4251-86D0-C5F1C5FE8DB7}" type="slidenum">
              <a:rPr lang="fr-FR" smtClean="0"/>
              <a:t>‹N°›</a:t>
            </a:fld>
            <a:endParaRPr lang="fr-FR"/>
          </a:p>
        </p:txBody>
      </p:sp>
    </p:spTree>
    <p:extLst>
      <p:ext uri="{BB962C8B-B14F-4D97-AF65-F5344CB8AC3E}">
        <p14:creationId xmlns:p14="http://schemas.microsoft.com/office/powerpoint/2010/main" val="1342809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F9D0986-139F-4CD2-AE11-494DB97F8A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F524F2E-36B1-4880-ADD4-CA578D158F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231F50D-2825-4A86-BD7B-4736AF86CB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2E03B-1F3E-46BC-9BA7-1BBB271B0253}" type="datetimeFigureOut">
              <a:rPr lang="fr-FR" smtClean="0"/>
              <a:t>02/12/2022</a:t>
            </a:fld>
            <a:endParaRPr lang="fr-FR"/>
          </a:p>
        </p:txBody>
      </p:sp>
      <p:sp>
        <p:nvSpPr>
          <p:cNvPr id="5" name="Espace réservé du pied de page 4">
            <a:extLst>
              <a:ext uri="{FF2B5EF4-FFF2-40B4-BE49-F238E27FC236}">
                <a16:creationId xmlns:a16="http://schemas.microsoft.com/office/drawing/2014/main" id="{623FF1F7-37C5-4614-AD1C-6BD5E4867A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A80943F-A387-4A82-9E05-FF7F2DD0B6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0D7B71-E0A4-4251-86D0-C5F1C5FE8DB7}" type="slidenum">
              <a:rPr lang="fr-FR" smtClean="0"/>
              <a:t>‹N°›</a:t>
            </a:fld>
            <a:endParaRPr lang="fr-FR"/>
          </a:p>
        </p:txBody>
      </p:sp>
    </p:spTree>
    <p:extLst>
      <p:ext uri="{BB962C8B-B14F-4D97-AF65-F5344CB8AC3E}">
        <p14:creationId xmlns:p14="http://schemas.microsoft.com/office/powerpoint/2010/main" val="2328617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coursera.org/learn/unsupervised-learning-recommenders-reinforcement-learn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3A19B5-F462-435A-8E6B-C35FA6AF043F}"/>
              </a:ext>
            </a:extLst>
          </p:cNvPr>
          <p:cNvSpPr>
            <a:spLocks noGrp="1"/>
          </p:cNvSpPr>
          <p:nvPr>
            <p:ph type="ctrTitle"/>
          </p:nvPr>
        </p:nvSpPr>
        <p:spPr/>
        <p:txBody>
          <a:bodyPr>
            <a:normAutofit/>
          </a:bodyPr>
          <a:lstStyle/>
          <a:p>
            <a:r>
              <a:rPr lang="fr-FR" dirty="0"/>
              <a:t>Résumé des articles et code, Proposition de projet court</a:t>
            </a:r>
          </a:p>
        </p:txBody>
      </p:sp>
      <p:sp>
        <p:nvSpPr>
          <p:cNvPr id="3" name="Sous-titre 2">
            <a:extLst>
              <a:ext uri="{FF2B5EF4-FFF2-40B4-BE49-F238E27FC236}">
                <a16:creationId xmlns:a16="http://schemas.microsoft.com/office/drawing/2014/main" id="{710A3DF2-2958-4A00-B0BC-DEE50B729E6C}"/>
              </a:ext>
            </a:extLst>
          </p:cNvPr>
          <p:cNvSpPr>
            <a:spLocks noGrp="1"/>
          </p:cNvSpPr>
          <p:nvPr>
            <p:ph type="subTitle" idx="1"/>
          </p:nvPr>
        </p:nvSpPr>
        <p:spPr/>
        <p:txBody>
          <a:bodyPr/>
          <a:lstStyle/>
          <a:p>
            <a:r>
              <a:rPr lang="fr-FR" dirty="0"/>
              <a:t>Jamilah FOUCHER </a:t>
            </a:r>
          </a:p>
          <a:p>
            <a:endParaRPr lang="fr-FR" dirty="0"/>
          </a:p>
          <a:p>
            <a:r>
              <a:rPr lang="fr-FR" dirty="0"/>
              <a:t>02/12/2022</a:t>
            </a:r>
          </a:p>
        </p:txBody>
      </p:sp>
    </p:spTree>
    <p:extLst>
      <p:ext uri="{BB962C8B-B14F-4D97-AF65-F5344CB8AC3E}">
        <p14:creationId xmlns:p14="http://schemas.microsoft.com/office/powerpoint/2010/main" val="341679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381A9B-1106-47BB-B281-4CD55469C5A2}"/>
              </a:ext>
            </a:extLst>
          </p:cNvPr>
          <p:cNvSpPr>
            <a:spLocks noGrp="1"/>
          </p:cNvSpPr>
          <p:nvPr>
            <p:ph type="title"/>
          </p:nvPr>
        </p:nvSpPr>
        <p:spPr/>
        <p:txBody>
          <a:bodyPr/>
          <a:lstStyle/>
          <a:p>
            <a:r>
              <a:rPr lang="fr-FR" i="0" dirty="0">
                <a:solidFill>
                  <a:srgbClr val="202124"/>
                </a:solidFill>
                <a:effectLst/>
                <a:latin typeface="arial" panose="020B0604020202020204" pitchFamily="34" charset="0"/>
              </a:rPr>
              <a:t>Résumé des articles</a:t>
            </a:r>
            <a:endParaRPr lang="fr-FR" dirty="0"/>
          </a:p>
        </p:txBody>
      </p:sp>
      <p:sp>
        <p:nvSpPr>
          <p:cNvPr id="3" name="Espace réservé du contenu 2">
            <a:extLst>
              <a:ext uri="{FF2B5EF4-FFF2-40B4-BE49-F238E27FC236}">
                <a16:creationId xmlns:a16="http://schemas.microsoft.com/office/drawing/2014/main" id="{B10BFBA3-6F4A-4BCA-812E-9D9A341B36FF}"/>
              </a:ext>
            </a:extLst>
          </p:cNvPr>
          <p:cNvSpPr>
            <a:spLocks noGrp="1"/>
          </p:cNvSpPr>
          <p:nvPr>
            <p:ph idx="1"/>
          </p:nvPr>
        </p:nvSpPr>
        <p:spPr>
          <a:xfrm>
            <a:off x="838200" y="1891726"/>
            <a:ext cx="10515600" cy="4966274"/>
          </a:xfrm>
        </p:spPr>
        <p:txBody>
          <a:bodyPr>
            <a:normAutofit fontScale="70000" lnSpcReduction="20000"/>
          </a:bodyPr>
          <a:lstStyle/>
          <a:p>
            <a:r>
              <a:rPr lang="en-US" dirty="0"/>
              <a:t>Deep Reinforcement Learning-Based Edge Computing Offloading Algorithm for Software-Defined IoT (2022). Zhu et al.</a:t>
            </a:r>
          </a:p>
          <a:p>
            <a:pPr lvl="1"/>
            <a:r>
              <a:rPr lang="en-US" dirty="0"/>
              <a:t>Explanation of their ML (classification) based reinforcement learning model for Offloading computing (ECO-</a:t>
            </a:r>
            <a:r>
              <a:rPr lang="en-US" dirty="0" err="1"/>
              <a:t>SDIoT</a:t>
            </a:r>
            <a:r>
              <a:rPr lang="en-US" dirty="0"/>
              <a:t>) using Q-learning loss function</a:t>
            </a:r>
          </a:p>
          <a:p>
            <a:pPr lvl="2"/>
            <a:r>
              <a:rPr lang="en-US" u="sng" dirty="0"/>
              <a:t>States</a:t>
            </a:r>
            <a:r>
              <a:rPr lang="en-US" dirty="0"/>
              <a:t>: 1) remaining computing resources of edge server, 2) operating frequency of the edge server processing unit, 3) transmission distance from task </a:t>
            </a:r>
            <a:r>
              <a:rPr lang="en-US" dirty="0" err="1"/>
              <a:t>i</a:t>
            </a:r>
            <a:r>
              <a:rPr lang="en-US" dirty="0"/>
              <a:t> to edge server, 4) link bandwidth from task </a:t>
            </a:r>
            <a:r>
              <a:rPr lang="en-US" dirty="0" err="1"/>
              <a:t>i</a:t>
            </a:r>
            <a:r>
              <a:rPr lang="en-US" dirty="0"/>
              <a:t> to edge server, 5) packet loss rate</a:t>
            </a:r>
          </a:p>
          <a:p>
            <a:pPr lvl="2"/>
            <a:r>
              <a:rPr lang="en-US" u="sng" dirty="0"/>
              <a:t>Actions</a:t>
            </a:r>
            <a:r>
              <a:rPr lang="en-US" dirty="0"/>
              <a:t>:  Decide if task should be offloaded to edge server: no=0, yes=1</a:t>
            </a:r>
          </a:p>
          <a:p>
            <a:pPr lvl="2"/>
            <a:r>
              <a:rPr lang="en-US" u="sng" dirty="0"/>
              <a:t>Rewards</a:t>
            </a:r>
            <a:r>
              <a:rPr lang="en-US" dirty="0"/>
              <a:t>: 1) R =  0, if task lose, 2) R = (1/Tall) + (1/</a:t>
            </a:r>
            <a:r>
              <a:rPr lang="en-US" dirty="0" err="1"/>
              <a:t>Eall</a:t>
            </a:r>
            <a:r>
              <a:rPr lang="en-US" dirty="0"/>
              <a:t>), if task accomplished, 3) R = −1, if task timeout</a:t>
            </a:r>
          </a:p>
          <a:p>
            <a:pPr lvl="1"/>
            <a:r>
              <a:rPr lang="en-US" dirty="0"/>
              <a:t>Comparison of 4 methods that perform offloading computation </a:t>
            </a:r>
          </a:p>
          <a:p>
            <a:pPr lvl="1"/>
            <a:r>
              <a:rPr lang="en-US" dirty="0"/>
              <a:t>Comparison metrics: 1) Unit Task Processing Delay (UTPD), b) Load Balancing Degree for Edge Servers (ELBD), c) Task Processing Energy Consumption (TPEC), d) Task completion rate (TCR)</a:t>
            </a:r>
          </a:p>
          <a:p>
            <a:pPr lvl="1"/>
            <a:r>
              <a:rPr lang="en-US" b="1" u="sng" dirty="0">
                <a:solidFill>
                  <a:srgbClr val="FF0000"/>
                </a:solidFill>
              </a:rPr>
              <a:t>Summary: </a:t>
            </a:r>
            <a:r>
              <a:rPr lang="en-US" dirty="0"/>
              <a:t>it views the network as an agent that we want to control based on rewards regardless of the network status, (if the network status is congested, theoretically the NN weights could be tunned in a way that EDGE is possible instead of non-EDGE) </a:t>
            </a:r>
            <a:r>
              <a:rPr lang="en-US" dirty="0">
                <a:sym typeface="Wingdings" panose="05000000000000000000" pitchFamily="2" charset="2"/>
              </a:rPr>
              <a:t> the rewards disconnect output function from the current data</a:t>
            </a:r>
            <a:endParaRPr lang="en-US" dirty="0"/>
          </a:p>
          <a:p>
            <a:r>
              <a:rPr lang="en-US" dirty="0"/>
              <a:t>Machine Learning-Based Workload Orchestrator for Vehicular Edge Computing (2020) </a:t>
            </a:r>
            <a:r>
              <a:rPr lang="en-US" dirty="0" err="1"/>
              <a:t>Sonmez</a:t>
            </a:r>
            <a:r>
              <a:rPr lang="en-US" dirty="0"/>
              <a:t> et al.</a:t>
            </a:r>
          </a:p>
          <a:p>
            <a:pPr lvl="1"/>
            <a:r>
              <a:rPr lang="en-US" dirty="0"/>
              <a:t>Explanation of ML (classification &amp; regression) model for Offloading computing</a:t>
            </a:r>
          </a:p>
          <a:p>
            <a:pPr lvl="2"/>
            <a:r>
              <a:rPr lang="en-US" dirty="0"/>
              <a:t>Classification (predicts GSM, RSU, or EDGE device success) &amp; regression (estimates service time for each device) model </a:t>
            </a:r>
          </a:p>
          <a:p>
            <a:pPr lvl="1"/>
            <a:r>
              <a:rPr lang="en-US" dirty="0"/>
              <a:t>Comparison of their algorithm (WekaWrapper.java) with other methods (1) MultiArmedBanditHelper.java, 2) GameTheoryHelper.java, 3) )</a:t>
            </a:r>
          </a:p>
          <a:p>
            <a:pPr lvl="1"/>
            <a:r>
              <a:rPr lang="en-US" b="1" u="sng" dirty="0">
                <a:solidFill>
                  <a:srgbClr val="FF0000"/>
                </a:solidFill>
              </a:rPr>
              <a:t>Summary: </a:t>
            </a:r>
            <a:r>
              <a:rPr lang="en-US" dirty="0"/>
              <a:t>it monitors the network and organizes network usage based on current network status (if the network is congested, close distance servers GSM are only possible because it is linked to directly the data)</a:t>
            </a:r>
          </a:p>
        </p:txBody>
      </p:sp>
      <p:sp>
        <p:nvSpPr>
          <p:cNvPr id="4" name="ZoneTexte 3">
            <a:extLst>
              <a:ext uri="{FF2B5EF4-FFF2-40B4-BE49-F238E27FC236}">
                <a16:creationId xmlns:a16="http://schemas.microsoft.com/office/drawing/2014/main" id="{EF1BBB26-A209-0D8D-6ECB-C3C1FB4EC661}"/>
              </a:ext>
            </a:extLst>
          </p:cNvPr>
          <p:cNvSpPr txBox="1"/>
          <p:nvPr/>
        </p:nvSpPr>
        <p:spPr>
          <a:xfrm>
            <a:off x="6096001" y="71298"/>
            <a:ext cx="5869718" cy="1754326"/>
          </a:xfrm>
          <a:prstGeom prst="rect">
            <a:avLst/>
          </a:prstGeom>
          <a:solidFill>
            <a:schemeClr val="accent1">
              <a:lumMod val="20000"/>
              <a:lumOff val="80000"/>
            </a:schemeClr>
          </a:solidFill>
        </p:spPr>
        <p:txBody>
          <a:bodyPr wrap="square" rtlCol="0">
            <a:spAutoFit/>
          </a:bodyPr>
          <a:lstStyle/>
          <a:p>
            <a:r>
              <a:rPr lang="fr-FR" dirty="0"/>
              <a:t>Apprentissage non supervisé </a:t>
            </a:r>
            <a:r>
              <a:rPr lang="fr-FR" dirty="0" err="1"/>
              <a:t>Cousera</a:t>
            </a:r>
            <a:r>
              <a:rPr lang="fr-FR" dirty="0"/>
              <a:t> ML</a:t>
            </a:r>
          </a:p>
          <a:p>
            <a:r>
              <a:rPr lang="fr-FR" dirty="0"/>
              <a:t>Classe (</a:t>
            </a:r>
            <a:r>
              <a:rPr lang="fr-FR" dirty="0">
                <a:hlinkClick r:id="rId2"/>
              </a:rPr>
              <a:t>https://www.coursera.org/learn/unsupervised-</a:t>
            </a:r>
          </a:p>
          <a:p>
            <a:r>
              <a:rPr lang="fr-FR" dirty="0" err="1">
                <a:hlinkClick r:id="rId2"/>
              </a:rPr>
              <a:t>learning-recommenders-reinforcement-learning</a:t>
            </a:r>
            <a:r>
              <a:rPr lang="fr-FR" dirty="0"/>
              <a:t>) </a:t>
            </a:r>
          </a:p>
          <a:p>
            <a:r>
              <a:rPr lang="fr-FR" dirty="0"/>
              <a:t>présente l'algorithme d'apprentissage par renforcement Q-</a:t>
            </a:r>
            <a:r>
              <a:rPr lang="fr-FR" dirty="0" err="1"/>
              <a:t>learning</a:t>
            </a:r>
            <a:r>
              <a:rPr lang="fr-FR" dirty="0"/>
              <a:t> ML en détail en python –</a:t>
            </a:r>
            <a:r>
              <a:rPr lang="fr-FR" b="1" dirty="0">
                <a:solidFill>
                  <a:srgbClr val="FF0000"/>
                </a:solidFill>
              </a:rPr>
              <a:t> aimeriez-vous qu'on recode cela en Java ?</a:t>
            </a:r>
          </a:p>
        </p:txBody>
      </p:sp>
    </p:spTree>
    <p:extLst>
      <p:ext uri="{BB962C8B-B14F-4D97-AF65-F5344CB8AC3E}">
        <p14:creationId xmlns:p14="http://schemas.microsoft.com/office/powerpoint/2010/main" val="3557859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BF78A9-F250-100B-4E8C-DC1DC0FBDCA6}"/>
              </a:ext>
            </a:extLst>
          </p:cNvPr>
          <p:cNvSpPr>
            <a:spLocks noGrp="1"/>
          </p:cNvSpPr>
          <p:nvPr>
            <p:ph type="title"/>
          </p:nvPr>
        </p:nvSpPr>
        <p:spPr/>
        <p:txBody>
          <a:bodyPr/>
          <a:lstStyle/>
          <a:p>
            <a:r>
              <a:rPr lang="en-US" dirty="0" err="1"/>
              <a:t>Comparaison</a:t>
            </a:r>
            <a:r>
              <a:rPr lang="en-US" dirty="0"/>
              <a:t> des papiers</a:t>
            </a:r>
            <a:endParaRPr lang="fr-FR" dirty="0"/>
          </a:p>
        </p:txBody>
      </p:sp>
      <p:sp>
        <p:nvSpPr>
          <p:cNvPr id="3" name="Espace réservé du contenu 2">
            <a:extLst>
              <a:ext uri="{FF2B5EF4-FFF2-40B4-BE49-F238E27FC236}">
                <a16:creationId xmlns:a16="http://schemas.microsoft.com/office/drawing/2014/main" id="{919A407F-F152-DA64-6A43-4388B579BA1E}"/>
              </a:ext>
            </a:extLst>
          </p:cNvPr>
          <p:cNvSpPr>
            <a:spLocks noGrp="1"/>
          </p:cNvSpPr>
          <p:nvPr>
            <p:ph idx="1"/>
          </p:nvPr>
        </p:nvSpPr>
        <p:spPr>
          <a:xfrm>
            <a:off x="838200" y="1690688"/>
            <a:ext cx="10515600" cy="4988892"/>
          </a:xfrm>
        </p:spPr>
        <p:txBody>
          <a:bodyPr>
            <a:normAutofit fontScale="85000" lnSpcReduction="20000"/>
          </a:bodyPr>
          <a:lstStyle/>
          <a:p>
            <a:r>
              <a:rPr lang="fr-FR" dirty="0"/>
              <a:t>Théoriquement, la conception ML Q-</a:t>
            </a:r>
            <a:r>
              <a:rPr lang="fr-FR" dirty="0" err="1"/>
              <a:t>learning</a:t>
            </a:r>
            <a:r>
              <a:rPr lang="fr-FR" dirty="0"/>
              <a:t> de Zhu et al permet une sélection de réseaux plus adaptable que </a:t>
            </a:r>
            <a:r>
              <a:rPr lang="fr-FR" dirty="0" err="1"/>
              <a:t>Sonmez</a:t>
            </a:r>
            <a:r>
              <a:rPr lang="fr-FR" dirty="0"/>
              <a:t> et al</a:t>
            </a:r>
          </a:p>
          <a:p>
            <a:endParaRPr lang="fr-FR" dirty="0"/>
          </a:p>
          <a:p>
            <a:r>
              <a:rPr lang="fr-FR" dirty="0" err="1"/>
              <a:t>Sonmez</a:t>
            </a:r>
            <a:r>
              <a:rPr lang="fr-FR" dirty="0"/>
              <a:t> et al affirment que leur approche basée sur la classification et la régression est meilleure pour un grand nombre de véhicules/tâches dans une situation réaliste (</a:t>
            </a:r>
            <a:r>
              <a:rPr lang="fr-FR" dirty="0" err="1"/>
              <a:t>EdgeCloudSim</a:t>
            </a:r>
            <a:r>
              <a:rPr lang="fr-FR" dirty="0"/>
              <a:t>), que l'approche de renforcement ML qui semble être testée avec des ensembles de données plus petits.</a:t>
            </a:r>
          </a:p>
          <a:p>
            <a:endParaRPr lang="fr-FR" dirty="0"/>
          </a:p>
          <a:p>
            <a:r>
              <a:rPr lang="fr-FR" dirty="0"/>
              <a:t>Zhu et al rapportent des performances pour le nombre de tâches, qui pourraient être équivalentes au nombre de véhicules, montrant que l'approche ML Q-</a:t>
            </a:r>
            <a:r>
              <a:rPr lang="fr-FR" dirty="0" err="1"/>
              <a:t>learning</a:t>
            </a:r>
            <a:r>
              <a:rPr lang="fr-FR" dirty="0"/>
              <a:t> fonctionne pour beaucoup de trafic (10000 tâches pour la comparaison d'équilibrage de charge)</a:t>
            </a:r>
          </a:p>
          <a:p>
            <a:endParaRPr lang="fr-FR" dirty="0"/>
          </a:p>
          <a:p>
            <a:r>
              <a:rPr lang="fr-FR" dirty="0"/>
              <a:t>Résultat : il serait intéressant de confirmer si l'approche ML Q-</a:t>
            </a:r>
            <a:r>
              <a:rPr lang="fr-FR" dirty="0" err="1"/>
              <a:t>learning</a:t>
            </a:r>
            <a:r>
              <a:rPr lang="fr-FR" dirty="0"/>
              <a:t> fonctionne pour des données réalistes comme </a:t>
            </a:r>
            <a:r>
              <a:rPr lang="fr-FR" dirty="0" err="1"/>
              <a:t>EdgeCloudSim</a:t>
            </a:r>
            <a:endParaRPr lang="fr-FR" dirty="0"/>
          </a:p>
        </p:txBody>
      </p:sp>
    </p:spTree>
    <p:extLst>
      <p:ext uri="{BB962C8B-B14F-4D97-AF65-F5344CB8AC3E}">
        <p14:creationId xmlns:p14="http://schemas.microsoft.com/office/powerpoint/2010/main" val="2619017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BF78A9-F250-100B-4E8C-DC1DC0FBDCA6}"/>
              </a:ext>
            </a:extLst>
          </p:cNvPr>
          <p:cNvSpPr>
            <a:spLocks noGrp="1"/>
          </p:cNvSpPr>
          <p:nvPr>
            <p:ph type="title"/>
          </p:nvPr>
        </p:nvSpPr>
        <p:spPr/>
        <p:txBody>
          <a:bodyPr/>
          <a:lstStyle/>
          <a:p>
            <a:r>
              <a:rPr lang="fr-FR" dirty="0"/>
              <a:t>Proposition: court 2 semaine projet</a:t>
            </a:r>
          </a:p>
        </p:txBody>
      </p:sp>
      <p:sp>
        <p:nvSpPr>
          <p:cNvPr id="3" name="Espace réservé du contenu 2">
            <a:extLst>
              <a:ext uri="{FF2B5EF4-FFF2-40B4-BE49-F238E27FC236}">
                <a16:creationId xmlns:a16="http://schemas.microsoft.com/office/drawing/2014/main" id="{919A407F-F152-DA64-6A43-4388B579BA1E}"/>
              </a:ext>
            </a:extLst>
          </p:cNvPr>
          <p:cNvSpPr>
            <a:spLocks noGrp="1"/>
          </p:cNvSpPr>
          <p:nvPr>
            <p:ph idx="1"/>
          </p:nvPr>
        </p:nvSpPr>
        <p:spPr>
          <a:xfrm>
            <a:off x="838200" y="1690688"/>
            <a:ext cx="10515600" cy="4988892"/>
          </a:xfrm>
        </p:spPr>
        <p:txBody>
          <a:bodyPr>
            <a:normAutofit fontScale="92500" lnSpcReduction="10000"/>
          </a:bodyPr>
          <a:lstStyle/>
          <a:p>
            <a:r>
              <a:rPr lang="fr-FR" dirty="0"/>
              <a:t>Coder l'approche ML Q-</a:t>
            </a:r>
            <a:r>
              <a:rPr lang="fr-FR" dirty="0" err="1"/>
              <a:t>learning</a:t>
            </a:r>
            <a:r>
              <a:rPr lang="fr-FR" dirty="0"/>
              <a:t> à l'aide du code </a:t>
            </a:r>
            <a:r>
              <a:rPr lang="fr-FR" dirty="0" err="1"/>
              <a:t>Cousera</a:t>
            </a:r>
            <a:endParaRPr lang="fr-FR" dirty="0"/>
          </a:p>
          <a:p>
            <a:r>
              <a:rPr lang="fr-FR" dirty="0"/>
              <a:t>Exécutez l'approche ML Q-</a:t>
            </a:r>
            <a:r>
              <a:rPr lang="fr-FR" dirty="0" err="1"/>
              <a:t>learning</a:t>
            </a:r>
            <a:r>
              <a:rPr lang="fr-FR" dirty="0"/>
              <a:t> avec </a:t>
            </a:r>
            <a:r>
              <a:rPr lang="fr-FR" dirty="0" err="1"/>
              <a:t>EdgeCloudSim</a:t>
            </a:r>
            <a:endParaRPr lang="fr-FR" dirty="0"/>
          </a:p>
          <a:p>
            <a:pPr lvl="1"/>
            <a:r>
              <a:rPr lang="fr-FR" dirty="0"/>
              <a:t>Comparez la sortie d'action des deux algorithmes et les 4 mesures de performance utilisées dans Zhu et al (s'il y a du temps)</a:t>
            </a:r>
          </a:p>
          <a:p>
            <a:r>
              <a:rPr lang="fr-FR" dirty="0"/>
              <a:t>Améliorations potentielles des algorithmes</a:t>
            </a:r>
          </a:p>
          <a:p>
            <a:pPr lvl="1"/>
            <a:r>
              <a:rPr lang="fr-FR" dirty="0"/>
              <a:t>Pourrait faire une évaluation de la qualité de la prédiction du classificateur - pourrait améliorer la prédiction du modèle de classification en utilisant le réglage des paramètres des couches pour la perception multicouche et/ou la sélection des caractéristiques</a:t>
            </a:r>
          </a:p>
          <a:p>
            <a:pPr lvl="1"/>
            <a:r>
              <a:rPr lang="fr-FR" dirty="0"/>
              <a:t>Récompenses/</a:t>
            </a:r>
            <a:r>
              <a:rPr lang="fr-FR" dirty="0" err="1"/>
              <a:t>Rewards</a:t>
            </a:r>
            <a:r>
              <a:rPr lang="fr-FR" dirty="0"/>
              <a:t> : Pourrait ajouter une métrique '</a:t>
            </a:r>
            <a:r>
              <a:rPr lang="fr-FR" dirty="0" err="1"/>
              <a:t>load</a:t>
            </a:r>
            <a:r>
              <a:rPr lang="fr-FR" dirty="0"/>
              <a:t> balancing' à la liste de définition des récompenses et pénaliser l'équilibrage de charge élevé, tout comme le temps d'exécution des tâches et la consommation d'énergie élevés ont été pénalisés dans Zhu et al</a:t>
            </a:r>
          </a:p>
          <a:p>
            <a:pPr lvl="1"/>
            <a:r>
              <a:rPr lang="fr-FR" dirty="0"/>
              <a:t>Actions : Pourrait ajouter une troisième action pour imiter la sortie de </a:t>
            </a:r>
            <a:r>
              <a:rPr lang="fr-FR" dirty="0" err="1"/>
              <a:t>Sonmez</a:t>
            </a:r>
            <a:r>
              <a:rPr lang="fr-FR" dirty="0"/>
              <a:t> et al - donc GSM = 0, RSU = 1, EDGE = 2 au lieu de </a:t>
            </a:r>
            <a:r>
              <a:rPr lang="fr-FR" dirty="0" err="1"/>
              <a:t>nonEDGE</a:t>
            </a:r>
            <a:r>
              <a:rPr lang="fr-FR" dirty="0"/>
              <a:t> = 0, EDGE = 1 de Zhu et al</a:t>
            </a:r>
          </a:p>
          <a:p>
            <a:pPr lvl="2"/>
            <a:endParaRPr lang="fr-FR" dirty="0"/>
          </a:p>
        </p:txBody>
      </p:sp>
    </p:spTree>
    <p:extLst>
      <p:ext uri="{BB962C8B-B14F-4D97-AF65-F5344CB8AC3E}">
        <p14:creationId xmlns:p14="http://schemas.microsoft.com/office/powerpoint/2010/main" val="51747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316FB3-7AE9-18C8-201C-9814BFE155C4}"/>
              </a:ext>
            </a:extLst>
          </p:cNvPr>
          <p:cNvSpPr>
            <a:spLocks noGrp="1"/>
          </p:cNvSpPr>
          <p:nvPr>
            <p:ph type="title"/>
          </p:nvPr>
        </p:nvSpPr>
        <p:spPr/>
        <p:txBody>
          <a:bodyPr/>
          <a:lstStyle/>
          <a:p>
            <a:r>
              <a:rPr lang="fr-FR" dirty="0"/>
              <a:t>Proposition de calendrier</a:t>
            </a:r>
          </a:p>
        </p:txBody>
      </p:sp>
      <p:sp>
        <p:nvSpPr>
          <p:cNvPr id="3" name="Espace réservé du contenu 2">
            <a:extLst>
              <a:ext uri="{FF2B5EF4-FFF2-40B4-BE49-F238E27FC236}">
                <a16:creationId xmlns:a16="http://schemas.microsoft.com/office/drawing/2014/main" id="{010CE2E8-230E-582A-B201-C2316627A7BA}"/>
              </a:ext>
            </a:extLst>
          </p:cNvPr>
          <p:cNvSpPr>
            <a:spLocks noGrp="1"/>
          </p:cNvSpPr>
          <p:nvPr>
            <p:ph idx="1"/>
          </p:nvPr>
        </p:nvSpPr>
        <p:spPr>
          <a:xfrm>
            <a:off x="838200" y="1825624"/>
            <a:ext cx="10515600" cy="4552873"/>
          </a:xfrm>
        </p:spPr>
        <p:txBody>
          <a:bodyPr>
            <a:normAutofit lnSpcReduction="10000"/>
          </a:bodyPr>
          <a:lstStyle/>
          <a:p>
            <a:r>
              <a:rPr lang="fr-FR" dirty="0"/>
              <a:t>Décembre 5, 6, 7, 8</a:t>
            </a:r>
          </a:p>
          <a:p>
            <a:pPr lvl="1"/>
            <a:r>
              <a:rPr lang="fr-FR" dirty="0"/>
              <a:t>Coder l'approche ML Q-</a:t>
            </a:r>
            <a:r>
              <a:rPr lang="fr-FR" dirty="0" err="1"/>
              <a:t>learning</a:t>
            </a:r>
            <a:r>
              <a:rPr lang="fr-FR" dirty="0"/>
              <a:t> à l'aide du code </a:t>
            </a:r>
            <a:r>
              <a:rPr lang="fr-FR" dirty="0" err="1"/>
              <a:t>Cousera</a:t>
            </a:r>
            <a:r>
              <a:rPr lang="fr-FR" dirty="0"/>
              <a:t> en utilisant des récompenses et des actions modifiées</a:t>
            </a:r>
          </a:p>
          <a:p>
            <a:r>
              <a:rPr lang="fr-FR" dirty="0"/>
              <a:t>Décembre 9, 12, 13, 14, 15</a:t>
            </a:r>
          </a:p>
          <a:p>
            <a:pPr lvl="1"/>
            <a:r>
              <a:rPr lang="fr-FR" dirty="0"/>
              <a:t>Analyse exploratoire des données (EDA) des caractéristiques de classification</a:t>
            </a:r>
          </a:p>
          <a:p>
            <a:pPr lvl="1"/>
            <a:r>
              <a:rPr lang="fr-FR" dirty="0"/>
              <a:t>Sélection et réglage du modèle de classification</a:t>
            </a:r>
          </a:p>
          <a:p>
            <a:pPr lvl="1"/>
            <a:r>
              <a:rPr lang="fr-FR" dirty="0"/>
              <a:t>Exécutez l'approche ML Q-</a:t>
            </a:r>
            <a:r>
              <a:rPr lang="fr-FR" dirty="0" err="1"/>
              <a:t>learning</a:t>
            </a:r>
            <a:r>
              <a:rPr lang="fr-FR" dirty="0"/>
              <a:t> avec </a:t>
            </a:r>
            <a:r>
              <a:rPr lang="fr-FR" dirty="0" err="1"/>
              <a:t>EdgeCloudSim</a:t>
            </a:r>
            <a:endParaRPr lang="fr-FR" dirty="0"/>
          </a:p>
          <a:p>
            <a:pPr lvl="1"/>
            <a:r>
              <a:rPr lang="fr-FR" dirty="0"/>
              <a:t>Tracez plusieurs mesures de performance à comparer</a:t>
            </a:r>
          </a:p>
          <a:p>
            <a:pPr lvl="2"/>
            <a:r>
              <a:rPr lang="fr-FR" dirty="0" err="1"/>
              <a:t>Regulation</a:t>
            </a:r>
            <a:r>
              <a:rPr lang="fr-FR" dirty="0"/>
              <a:t> of network (</a:t>
            </a:r>
            <a:r>
              <a:rPr lang="fr-FR" dirty="0" err="1"/>
              <a:t>selection</a:t>
            </a:r>
            <a:r>
              <a:rPr lang="fr-FR" dirty="0"/>
              <a:t> of EDGE vs </a:t>
            </a:r>
            <a:r>
              <a:rPr lang="fr-FR" dirty="0" err="1"/>
              <a:t>other</a:t>
            </a:r>
            <a:r>
              <a:rPr lang="fr-FR" dirty="0"/>
              <a:t>) par </a:t>
            </a:r>
            <a:r>
              <a:rPr lang="fr-FR" dirty="0" err="1"/>
              <a:t>tasks</a:t>
            </a:r>
            <a:r>
              <a:rPr lang="fr-FR" dirty="0"/>
              <a:t>/</a:t>
            </a:r>
            <a:r>
              <a:rPr lang="fr-FR" dirty="0" err="1"/>
              <a:t>vehicles</a:t>
            </a:r>
            <a:endParaRPr lang="fr-FR" dirty="0"/>
          </a:p>
          <a:p>
            <a:pPr lvl="2"/>
            <a:r>
              <a:rPr lang="en-US" dirty="0"/>
              <a:t>Unit Task Processing Delay (UTPD)</a:t>
            </a:r>
          </a:p>
          <a:p>
            <a:pPr lvl="2"/>
            <a:r>
              <a:rPr lang="en-US" dirty="0"/>
              <a:t>Load Balancing Degree for Edge Servers (ELBD)</a:t>
            </a:r>
          </a:p>
          <a:p>
            <a:pPr lvl="2"/>
            <a:r>
              <a:rPr lang="en-US" dirty="0"/>
              <a:t>Task Processing Energy Consumption (TPEC)</a:t>
            </a:r>
          </a:p>
          <a:p>
            <a:pPr lvl="2"/>
            <a:r>
              <a:rPr lang="en-US" dirty="0"/>
              <a:t>Task completion rate (TCR)</a:t>
            </a:r>
            <a:endParaRPr lang="fr-FR" dirty="0"/>
          </a:p>
        </p:txBody>
      </p:sp>
    </p:spTree>
    <p:extLst>
      <p:ext uri="{BB962C8B-B14F-4D97-AF65-F5344CB8AC3E}">
        <p14:creationId xmlns:p14="http://schemas.microsoft.com/office/powerpoint/2010/main" val="186046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AE4876-C048-44F9-B57F-46A2D6A8F63B}"/>
              </a:ext>
            </a:extLst>
          </p:cNvPr>
          <p:cNvSpPr>
            <a:spLocks noGrp="1"/>
          </p:cNvSpPr>
          <p:nvPr>
            <p:ph type="title"/>
          </p:nvPr>
        </p:nvSpPr>
        <p:spPr/>
        <p:txBody>
          <a:bodyPr>
            <a:normAutofit fontScale="90000"/>
          </a:bodyPr>
          <a:lstStyle/>
          <a:p>
            <a:r>
              <a:rPr lang="fr-FR" dirty="0" err="1"/>
              <a:t>Summary</a:t>
            </a:r>
            <a:r>
              <a:rPr lang="fr-FR" dirty="0"/>
              <a:t> of 5 applications: https://github.com/CagataySonmez/EdgeCloudSim</a:t>
            </a:r>
          </a:p>
        </p:txBody>
      </p:sp>
      <p:sp>
        <p:nvSpPr>
          <p:cNvPr id="3" name="Espace réservé du contenu 2">
            <a:extLst>
              <a:ext uri="{FF2B5EF4-FFF2-40B4-BE49-F238E27FC236}">
                <a16:creationId xmlns:a16="http://schemas.microsoft.com/office/drawing/2014/main" id="{AE6218BE-8815-4DFA-A78E-6BCA949BB53C}"/>
              </a:ext>
            </a:extLst>
          </p:cNvPr>
          <p:cNvSpPr>
            <a:spLocks noGrp="1"/>
          </p:cNvSpPr>
          <p:nvPr>
            <p:ph idx="1"/>
          </p:nvPr>
        </p:nvSpPr>
        <p:spPr>
          <a:xfrm>
            <a:off x="838200" y="1825625"/>
            <a:ext cx="10515600" cy="4787048"/>
          </a:xfrm>
        </p:spPr>
        <p:txBody>
          <a:bodyPr>
            <a:normAutofit fontScale="85000" lnSpcReduction="20000"/>
          </a:bodyPr>
          <a:lstStyle/>
          <a:p>
            <a:r>
              <a:rPr lang="fr-FR" dirty="0"/>
              <a:t>Code </a:t>
            </a:r>
            <a:r>
              <a:rPr lang="fr-FR" dirty="0" err="1"/>
              <a:t>from</a:t>
            </a:r>
            <a:r>
              <a:rPr lang="fr-FR" dirty="0"/>
              <a:t> the </a:t>
            </a:r>
            <a:r>
              <a:rPr lang="fr-FR" dirty="0" err="1"/>
              <a:t>paper</a:t>
            </a:r>
            <a:r>
              <a:rPr lang="fr-FR" dirty="0"/>
              <a:t> : </a:t>
            </a:r>
            <a:r>
              <a:rPr lang="en-US" dirty="0"/>
              <a:t>Machine Learning-Based Workload Orchestrator for Vehicular Edge Computing. C. </a:t>
            </a:r>
            <a:r>
              <a:rPr lang="en-US" dirty="0" err="1"/>
              <a:t>Sonmez</a:t>
            </a:r>
            <a:r>
              <a:rPr lang="en-US" dirty="0"/>
              <a:t> et al., IEEE Transactions on Intelligent Transportation Systems, 2020.</a:t>
            </a:r>
          </a:p>
          <a:p>
            <a:endParaRPr lang="fr-FR" dirty="0"/>
          </a:p>
          <a:p>
            <a:r>
              <a:rPr lang="fr-FR" dirty="0"/>
              <a:t>C:\Users\jafouche\Documents\Edge_computing\EdgeCloudSim_master\src\edu\boun\edgecloudsim\applications</a:t>
            </a:r>
          </a:p>
          <a:p>
            <a:pPr lvl="1"/>
            <a:r>
              <a:rPr lang="fr-FR" dirty="0"/>
              <a:t>There are 5 application programs, </a:t>
            </a:r>
            <a:r>
              <a:rPr lang="fr-FR" dirty="0" err="1"/>
              <a:t>where</a:t>
            </a:r>
            <a:r>
              <a:rPr lang="fr-FR" dirty="0"/>
              <a:t> </a:t>
            </a:r>
            <a:r>
              <a:rPr lang="fr-FR" dirty="0" err="1"/>
              <a:t>each</a:t>
            </a:r>
            <a:r>
              <a:rPr lang="fr-FR" dirty="0"/>
              <a:t> application </a:t>
            </a:r>
            <a:r>
              <a:rPr lang="fr-FR" dirty="0" err="1"/>
              <a:t>builds</a:t>
            </a:r>
            <a:r>
              <a:rPr lang="fr-FR" dirty="0"/>
              <a:t> </a:t>
            </a:r>
            <a:r>
              <a:rPr lang="fr-FR" dirty="0" err="1"/>
              <a:t>upon</a:t>
            </a:r>
            <a:r>
              <a:rPr lang="fr-FR" dirty="0"/>
              <a:t> the </a:t>
            </a:r>
            <a:r>
              <a:rPr lang="fr-FR" dirty="0" err="1"/>
              <a:t>previous</a:t>
            </a:r>
            <a:r>
              <a:rPr lang="fr-FR" dirty="0"/>
              <a:t> application program</a:t>
            </a:r>
          </a:p>
          <a:p>
            <a:pPr marL="457200" lvl="1" indent="0">
              <a:buNone/>
            </a:pPr>
            <a:endParaRPr lang="fr-FR" dirty="0"/>
          </a:p>
          <a:p>
            <a:r>
              <a:rPr lang="fr-FR" u="sng" dirty="0"/>
              <a:t>sample_app1: </a:t>
            </a:r>
            <a:r>
              <a:rPr lang="fr-FR" dirty="0" err="1"/>
              <a:t>Streams</a:t>
            </a:r>
            <a:r>
              <a:rPr lang="fr-FR" dirty="0"/>
              <a:t> and outputs data to file. Launch program </a:t>
            </a:r>
            <a:r>
              <a:rPr lang="fr-FR" dirty="0" err="1"/>
              <a:t>with</a:t>
            </a:r>
            <a:r>
              <a:rPr lang="fr-FR" dirty="0"/>
              <a:t> MainApp.java</a:t>
            </a:r>
          </a:p>
          <a:p>
            <a:pPr lvl="1"/>
            <a:r>
              <a:rPr lang="fr-FR" dirty="0" err="1"/>
              <a:t>scr</a:t>
            </a:r>
            <a:r>
              <a:rPr lang="fr-FR" dirty="0"/>
              <a:t> [</a:t>
            </a:r>
            <a:r>
              <a:rPr lang="fr-FR" dirty="0" err="1"/>
              <a:t>EdgeCloudSim_master</a:t>
            </a:r>
            <a:r>
              <a:rPr lang="fr-FR" dirty="0"/>
              <a:t>] – </a:t>
            </a:r>
            <a:r>
              <a:rPr lang="fr-FR" dirty="0" err="1"/>
              <a:t>edu.boun.edgecloudsim.core</a:t>
            </a:r>
            <a:r>
              <a:rPr lang="fr-FR" dirty="0"/>
              <a:t>\SimManager.java : </a:t>
            </a:r>
            <a:r>
              <a:rPr lang="fr-FR" dirty="0" err="1"/>
              <a:t>launches</a:t>
            </a:r>
            <a:r>
              <a:rPr lang="fr-FR" dirty="0"/>
              <a:t> the streaming/simulation program </a:t>
            </a:r>
            <a:r>
              <a:rPr lang="fr-FR" dirty="0" err="1"/>
              <a:t>from</a:t>
            </a:r>
            <a:r>
              <a:rPr lang="fr-FR" dirty="0"/>
              <a:t> </a:t>
            </a:r>
            <a:r>
              <a:rPr lang="fr-FR" dirty="0" err="1"/>
              <a:t>edgecloudsim</a:t>
            </a:r>
            <a:r>
              <a:rPr lang="fr-FR" dirty="0"/>
              <a:t> – consul </a:t>
            </a:r>
          </a:p>
          <a:p>
            <a:pPr lvl="1"/>
            <a:r>
              <a:rPr lang="fr-FR" dirty="0" err="1"/>
              <a:t>scr</a:t>
            </a:r>
            <a:r>
              <a:rPr lang="fr-FR" dirty="0"/>
              <a:t> [</a:t>
            </a:r>
            <a:r>
              <a:rPr lang="fr-FR" dirty="0" err="1"/>
              <a:t>EdgeCloudSim_master</a:t>
            </a:r>
            <a:r>
              <a:rPr lang="fr-FR" dirty="0"/>
              <a:t>] – </a:t>
            </a:r>
            <a:r>
              <a:rPr lang="fr-FR" dirty="0" err="1"/>
              <a:t>edu.boun.edgecloudsim.utils</a:t>
            </a:r>
            <a:r>
              <a:rPr lang="fr-FR" dirty="0"/>
              <a:t>\SimLogger.java : </a:t>
            </a:r>
            <a:r>
              <a:rPr lang="fr-FR" dirty="0" err="1"/>
              <a:t>launches</a:t>
            </a:r>
            <a:r>
              <a:rPr lang="fr-FR" dirty="0"/>
              <a:t> the programs </a:t>
            </a:r>
            <a:r>
              <a:rPr lang="fr-FR" dirty="0" err="1"/>
              <a:t>that</a:t>
            </a:r>
            <a:r>
              <a:rPr lang="fr-FR" dirty="0"/>
              <a:t> </a:t>
            </a:r>
            <a:r>
              <a:rPr lang="fr-FR" dirty="0" err="1"/>
              <a:t>writes</a:t>
            </a:r>
            <a:r>
              <a:rPr lang="fr-FR" dirty="0"/>
              <a:t> the data to file </a:t>
            </a:r>
          </a:p>
          <a:p>
            <a:pPr lvl="2"/>
            <a:r>
              <a:rPr lang="en-US" dirty="0" err="1"/>
              <a:t>EdgeCloudSim</a:t>
            </a:r>
            <a:r>
              <a:rPr lang="en-US" dirty="0"/>
              <a:t>/scripts/sample_app1/config</a:t>
            </a:r>
            <a:r>
              <a:rPr lang="fr-FR" dirty="0"/>
              <a:t> has xml files </a:t>
            </a:r>
            <a:r>
              <a:rPr lang="fr-FR" dirty="0" err="1"/>
              <a:t>that</a:t>
            </a:r>
            <a:r>
              <a:rPr lang="fr-FR" dirty="0"/>
              <a:t> </a:t>
            </a:r>
            <a:r>
              <a:rPr lang="fr-FR" dirty="0" err="1"/>
              <a:t>give</a:t>
            </a:r>
            <a:r>
              <a:rPr lang="fr-FR" dirty="0"/>
              <a:t> default values for the Logger program</a:t>
            </a:r>
          </a:p>
        </p:txBody>
      </p:sp>
    </p:spTree>
    <p:extLst>
      <p:ext uri="{BB962C8B-B14F-4D97-AF65-F5344CB8AC3E}">
        <p14:creationId xmlns:p14="http://schemas.microsoft.com/office/powerpoint/2010/main" val="1491378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AE4876-C048-44F9-B57F-46A2D6A8F63B}"/>
              </a:ext>
            </a:extLst>
          </p:cNvPr>
          <p:cNvSpPr>
            <a:spLocks noGrp="1"/>
          </p:cNvSpPr>
          <p:nvPr>
            <p:ph type="title"/>
          </p:nvPr>
        </p:nvSpPr>
        <p:spPr/>
        <p:txBody>
          <a:bodyPr/>
          <a:lstStyle/>
          <a:p>
            <a:r>
              <a:rPr lang="fr-FR" dirty="0" err="1"/>
              <a:t>Summary</a:t>
            </a:r>
            <a:r>
              <a:rPr lang="fr-FR" dirty="0"/>
              <a:t> of 5 applications</a:t>
            </a:r>
          </a:p>
        </p:txBody>
      </p:sp>
      <p:sp>
        <p:nvSpPr>
          <p:cNvPr id="3" name="Espace réservé du contenu 2">
            <a:extLst>
              <a:ext uri="{FF2B5EF4-FFF2-40B4-BE49-F238E27FC236}">
                <a16:creationId xmlns:a16="http://schemas.microsoft.com/office/drawing/2014/main" id="{AE6218BE-8815-4DFA-A78E-6BCA949BB53C}"/>
              </a:ext>
            </a:extLst>
          </p:cNvPr>
          <p:cNvSpPr>
            <a:spLocks noGrp="1"/>
          </p:cNvSpPr>
          <p:nvPr>
            <p:ph idx="1"/>
          </p:nvPr>
        </p:nvSpPr>
        <p:spPr/>
        <p:txBody>
          <a:bodyPr>
            <a:normAutofit/>
          </a:bodyPr>
          <a:lstStyle/>
          <a:p>
            <a:r>
              <a:rPr lang="fr-FR" u="sng" dirty="0"/>
              <a:t>sample_app5:</a:t>
            </a:r>
          </a:p>
          <a:p>
            <a:pPr lvl="1"/>
            <a:r>
              <a:rPr lang="fr-FR" dirty="0" err="1"/>
              <a:t>Contains</a:t>
            </a:r>
            <a:r>
              <a:rPr lang="fr-FR" dirty="0"/>
              <a:t> the </a:t>
            </a:r>
            <a:r>
              <a:rPr lang="fr-FR" dirty="0" err="1"/>
              <a:t>algorithm</a:t>
            </a:r>
            <a:r>
              <a:rPr lang="fr-FR" dirty="0"/>
              <a:t> of </a:t>
            </a:r>
            <a:r>
              <a:rPr lang="fr-FR" dirty="0" err="1"/>
              <a:t>Sonmez</a:t>
            </a:r>
            <a:r>
              <a:rPr lang="fr-FR" dirty="0"/>
              <a:t> et al. and </a:t>
            </a:r>
            <a:r>
              <a:rPr lang="fr-FR" dirty="0" err="1"/>
              <a:t>comparison</a:t>
            </a:r>
            <a:r>
              <a:rPr lang="fr-FR" dirty="0"/>
              <a:t> </a:t>
            </a:r>
            <a:r>
              <a:rPr lang="fr-FR" dirty="0" err="1"/>
              <a:t>algorithms</a:t>
            </a:r>
            <a:r>
              <a:rPr lang="fr-FR" dirty="0"/>
              <a:t> [1) </a:t>
            </a:r>
            <a:r>
              <a:rPr lang="en-US" dirty="0"/>
              <a:t>random, 2) simple moving average (SMA) based, 3) multi-armed bandit (MAB) theory-based, 4) game theory-based vehicular edge orchestrators]</a:t>
            </a:r>
            <a:endParaRPr lang="fr-FR" dirty="0"/>
          </a:p>
          <a:p>
            <a:pPr lvl="2"/>
            <a:r>
              <a:rPr lang="fr-FR" dirty="0" err="1"/>
              <a:t>Algorithm</a:t>
            </a:r>
            <a:r>
              <a:rPr lang="fr-FR" dirty="0"/>
              <a:t> of </a:t>
            </a:r>
            <a:r>
              <a:rPr lang="fr-FR" dirty="0" err="1"/>
              <a:t>Sonmez</a:t>
            </a:r>
            <a:r>
              <a:rPr lang="fr-FR" dirty="0"/>
              <a:t> et al. : WekaWrapper.java</a:t>
            </a:r>
          </a:p>
          <a:p>
            <a:pPr lvl="2"/>
            <a:r>
              <a:rPr lang="en-US" dirty="0"/>
              <a:t>Multi-armed bandit (MAB) theory-based : MultiArmedBanditHelper.java</a:t>
            </a:r>
          </a:p>
          <a:p>
            <a:pPr lvl="2"/>
            <a:r>
              <a:rPr lang="en-US" dirty="0"/>
              <a:t>Game theory-based vehicular edge orchestrators : GameTheoryHelper.java</a:t>
            </a:r>
            <a:endParaRPr lang="fr-FR" dirty="0"/>
          </a:p>
          <a:p>
            <a:pPr lvl="1"/>
            <a:endParaRPr lang="fr-FR" dirty="0"/>
          </a:p>
        </p:txBody>
      </p:sp>
    </p:spTree>
    <p:extLst>
      <p:ext uri="{BB962C8B-B14F-4D97-AF65-F5344CB8AC3E}">
        <p14:creationId xmlns:p14="http://schemas.microsoft.com/office/powerpoint/2010/main" val="20874063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E4AB6EBE7952C4C87901FA78038BA4D" ma:contentTypeVersion="2" ma:contentTypeDescription="Create a new document." ma:contentTypeScope="" ma:versionID="c811f2a42a3891c538dc600b54896d50">
  <xsd:schema xmlns:xsd="http://www.w3.org/2001/XMLSchema" xmlns:xs="http://www.w3.org/2001/XMLSchema" xmlns:p="http://schemas.microsoft.com/office/2006/metadata/properties" xmlns:ns3="a8ac4f51-d0fa-4913-921c-29a47d2cb8d0" targetNamespace="http://schemas.microsoft.com/office/2006/metadata/properties" ma:root="true" ma:fieldsID="aa9d32ac96c5e7dd3dfed568b9ad6782" ns3:_="">
    <xsd:import namespace="a8ac4f51-d0fa-4913-921c-29a47d2cb8d0"/>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ac4f51-d0fa-4913-921c-29a47d2cb8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56B445-E5B9-450F-ADEB-2CA0BE349A0E}">
  <ds:schemaRefs>
    <ds:schemaRef ds:uri="http://schemas.microsoft.com/sharepoint/v3/contenttype/forms"/>
  </ds:schemaRefs>
</ds:datastoreItem>
</file>

<file path=customXml/itemProps2.xml><?xml version="1.0" encoding="utf-8"?>
<ds:datastoreItem xmlns:ds="http://schemas.openxmlformats.org/officeDocument/2006/customXml" ds:itemID="{7AF1330B-7256-4C1B-B8F3-C532C7D960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ac4f51-d0fa-4913-921c-29a47d2cb8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C93020-9ED7-45DA-B277-372C8502008C}">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a8ac4f51-d0fa-4913-921c-29a47d2cb8d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363</TotalTime>
  <Words>1101</Words>
  <Application>Microsoft Office PowerPoint</Application>
  <PresentationFormat>Grand écran</PresentationFormat>
  <Paragraphs>67</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Arial</vt:lpstr>
      <vt:lpstr>Calibri</vt:lpstr>
      <vt:lpstr>Calibri Light</vt:lpstr>
      <vt:lpstr>Thème Office</vt:lpstr>
      <vt:lpstr>Résumé des articles et code, Proposition de projet court</vt:lpstr>
      <vt:lpstr>Résumé des articles</vt:lpstr>
      <vt:lpstr>Comparaison des papiers</vt:lpstr>
      <vt:lpstr>Proposition: court 2 semaine projet</vt:lpstr>
      <vt:lpstr>Proposition de calendrier</vt:lpstr>
      <vt:lpstr>Summary of 5 applications: https://github.com/CagataySonmez/EdgeCloudSim</vt:lpstr>
      <vt:lpstr>Summary of 5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of program &amp; improvements</dc:title>
  <dc:creator>FOUCHER, Jamilah</dc:creator>
  <cp:lastModifiedBy>FOUCHER, Jamilah</cp:lastModifiedBy>
  <cp:revision>10</cp:revision>
  <dcterms:created xsi:type="dcterms:W3CDTF">2022-12-02T09:43:13Z</dcterms:created>
  <dcterms:modified xsi:type="dcterms:W3CDTF">2022-12-02T16:57:34Z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0x0101007E4AB6EBE7952C4C87901FA78038BA4D</vt:lpwstr>
  </property>
</Properties>
</file>