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89" r:id="rId4"/>
    <p:sldId id="292" r:id="rId5"/>
    <p:sldId id="290" r:id="rId6"/>
    <p:sldId id="291" r:id="rId7"/>
    <p:sldId id="293" r:id="rId8"/>
    <p:sldId id="294" r:id="rId9"/>
    <p:sldId id="298" r:id="rId10"/>
    <p:sldId id="300" r:id="rId11"/>
    <p:sldId id="301" r:id="rId12"/>
    <p:sldId id="302" r:id="rId13"/>
    <p:sldId id="303" r:id="rId14"/>
    <p:sldId id="297" r:id="rId15"/>
    <p:sldId id="296" r:id="rId16"/>
    <p:sldId id="304" r:id="rId17"/>
    <p:sldId id="295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Wiem, że robiliście tak żeby fioletowy nie gryzł się z szarym, ale czerń i szarość przytła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143000" y="1124530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800">
                <a:solidFill>
                  <a:srgbClr val="404040"/>
                </a:solidFill>
              </a:defRPr>
            </a:lvl1pPr>
            <a:lvl2pPr marL="0" indent="0" algn="ctr">
              <a:buSzTx/>
              <a:buNone/>
              <a:defRPr sz="1800">
                <a:solidFill>
                  <a:srgbClr val="404040"/>
                </a:solidFill>
              </a:defRPr>
            </a:lvl2pPr>
            <a:lvl3pPr marL="0" indent="0" algn="ctr">
              <a:buSzTx/>
              <a:buNone/>
              <a:defRPr sz="1800">
                <a:solidFill>
                  <a:srgbClr val="404040"/>
                </a:solidFill>
              </a:defRPr>
            </a:lvl3pPr>
            <a:lvl4pPr marL="0" indent="0" algn="ctr">
              <a:buSzTx/>
              <a:buNone/>
              <a:defRPr sz="1800">
                <a:solidFill>
                  <a:srgbClr val="404040"/>
                </a:solidFill>
              </a:defRPr>
            </a:lvl4pPr>
            <a:lvl5pPr marL="0" indent="0" algn="ctr">
              <a:buSzTx/>
              <a:buNone/>
              <a:defRPr sz="1800">
                <a:solidFill>
                  <a:srgbClr val="40404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623887" y="1712422"/>
            <a:ext cx="7886701" cy="2851209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52634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>
                <a:solidFill>
                  <a:srgbClr val="404040"/>
                </a:solidFill>
              </a:defRPr>
            </a:lvl1pPr>
            <a:lvl2pPr marL="0" indent="0">
              <a:buSzTx/>
              <a:buNone/>
              <a:defRPr sz="1800">
                <a:solidFill>
                  <a:srgbClr val="404040"/>
                </a:solidFill>
              </a:defRPr>
            </a:lvl2pPr>
            <a:lvl3pPr marL="0" indent="0">
              <a:buSzTx/>
              <a:buNone/>
              <a:defRPr sz="1800">
                <a:solidFill>
                  <a:srgbClr val="404040"/>
                </a:solidFill>
              </a:defRPr>
            </a:lvl3pPr>
            <a:lvl4pPr marL="0" indent="0">
              <a:buSzTx/>
              <a:buNone/>
              <a:defRPr sz="1800">
                <a:solidFill>
                  <a:srgbClr val="404040"/>
                </a:solidFill>
              </a:defRPr>
            </a:lvl4pPr>
            <a:lvl5pPr marL="0" indent="0">
              <a:buSzTx/>
              <a:buNone/>
              <a:defRPr sz="1800">
                <a:solidFill>
                  <a:srgbClr val="40404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844" y="1828800"/>
            <a:ext cx="3886202" cy="435134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3844" y="1681851"/>
            <a:ext cx="3867152" cy="8257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1800" b="1"/>
            </a:lvl1pPr>
            <a:lvl2pPr marL="0" indent="0">
              <a:spcBef>
                <a:spcPts val="0"/>
              </a:spcBef>
              <a:buSzTx/>
              <a:buNone/>
              <a:defRPr sz="1800" b="1"/>
            </a:lvl2pPr>
            <a:lvl3pPr marL="0" indent="0">
              <a:spcBef>
                <a:spcPts val="0"/>
              </a:spcBef>
              <a:buSzTx/>
              <a:buNone/>
              <a:defRPr sz="1800" b="1"/>
            </a:lvl3pPr>
            <a:lvl4pPr marL="0" indent="0">
              <a:spcBef>
                <a:spcPts val="0"/>
              </a:spcBef>
              <a:buSzTx/>
              <a:buNone/>
              <a:defRPr sz="1800" b="1"/>
            </a:lvl4pPr>
            <a:lvl5pPr marL="0" indent="0">
              <a:spcBef>
                <a:spcPts val="0"/>
              </a:spcBef>
              <a:buSzTx/>
              <a:buNone/>
              <a:defRPr sz="1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48" y="1681851"/>
            <a:ext cx="3886204" cy="82569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630936" y="457201"/>
            <a:ext cx="2948940" cy="160019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30936" y="2057398"/>
            <a:ext cx="2948940" cy="381000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0936" y="2057400"/>
            <a:ext cx="2948940" cy="3810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200"/>
            </a:lvl1pPr>
            <a:lvl2pPr marL="0" indent="0">
              <a:buSzTx/>
              <a:buNone/>
              <a:defRPr sz="1200"/>
            </a:lvl2pPr>
            <a:lvl3pPr marL="0" indent="0">
              <a:buSzTx/>
              <a:buNone/>
              <a:defRPr sz="1200"/>
            </a:lvl3pPr>
            <a:lvl4pPr marL="0" indent="0">
              <a:buSzTx/>
              <a:buNone/>
              <a:defRPr sz="1200"/>
            </a:lvl4pPr>
            <a:lvl5pPr marL="0" indent="0">
              <a:buSz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33844" y="365758"/>
            <a:ext cx="7886701" cy="13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33844" y="1828800"/>
            <a:ext cx="7886701" cy="435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13418" y="6440905"/>
            <a:ext cx="207128" cy="19601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8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8556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914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43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72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201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●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ole tekstowe 3"/>
          <p:cNvSpPr txBox="1"/>
          <p:nvPr/>
        </p:nvSpPr>
        <p:spPr>
          <a:xfrm>
            <a:off x="536786" y="1190015"/>
            <a:ext cx="8070428" cy="2297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sz="2933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/>
              <a:t>E-commerce </a:t>
            </a:r>
            <a:r>
              <a:rPr dirty="0"/>
              <a:t>Data Visualization platform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Ting Wei</a:t>
            </a:r>
          </a:p>
          <a:p>
            <a:pPr>
              <a:defRPr sz="2000"/>
            </a:pPr>
            <a:r>
              <a:rPr lang="en-US" dirty="0" err="1"/>
              <a:t>X</a:t>
            </a:r>
            <a:r>
              <a:rPr lang="en-US" altLang="zh-CN" dirty="0" err="1"/>
              <a:t>inchen</a:t>
            </a:r>
            <a:r>
              <a:rPr lang="en-US" altLang="zh-CN" dirty="0"/>
              <a:t> Yang</a:t>
            </a:r>
          </a:p>
          <a:p>
            <a:pPr>
              <a:defRPr sz="2000"/>
            </a:pPr>
            <a:r>
              <a:rPr lang="en-US" dirty="0"/>
              <a:t>Huang </a:t>
            </a:r>
            <a:r>
              <a:rPr lang="en-US" dirty="0" err="1"/>
              <a:t>Jin</a:t>
            </a:r>
            <a:endParaRPr dirty="0"/>
          </a:p>
          <a:p>
            <a:pPr>
              <a:defRPr sz="2000"/>
            </a:pPr>
            <a:r>
              <a:rPr lang="en-US" dirty="0"/>
              <a:t>23May</a:t>
            </a:r>
            <a:r>
              <a:rPr dirty="0"/>
              <a:t>. </a:t>
            </a:r>
            <a:r>
              <a:rPr lang="en-US" dirty="0"/>
              <a:t>2023</a:t>
            </a:r>
            <a:endParaRPr dirty="0"/>
          </a:p>
          <a:p>
            <a:pPr algn="ctr">
              <a:defRPr sz="1400" b="1"/>
            </a:pPr>
            <a:endParaRPr dirty="0"/>
          </a:p>
        </p:txBody>
      </p:sp>
      <p:grpSp>
        <p:nvGrpSpPr>
          <p:cNvPr id="97" name="Prostokąt 7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95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grpSp>
        <p:nvGrpSpPr>
          <p:cNvPr id="100" name="Prostokąt 23"/>
          <p:cNvGrpSpPr/>
          <p:nvPr/>
        </p:nvGrpSpPr>
        <p:grpSpPr>
          <a:xfrm>
            <a:off x="0" y="6301555"/>
            <a:ext cx="9144000" cy="556446"/>
            <a:chOff x="0" y="-1"/>
            <a:chExt cx="9144000" cy="556445"/>
          </a:xfrm>
        </p:grpSpPr>
        <p:sp>
          <p:nvSpPr>
            <p:cNvPr id="98" name="矩形"/>
            <p:cNvSpPr/>
            <p:nvPr/>
          </p:nvSpPr>
          <p:spPr>
            <a:xfrm>
              <a:off x="0" y="-2"/>
              <a:ext cx="9144000" cy="556446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pic>
        <p:nvPicPr>
          <p:cNvPr id="101" name="Obraz 24" descr="Obraz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209" y="5227082"/>
            <a:ext cx="1101791" cy="1043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EC09F42-EFA0-5F1D-0A32-361A528E4029}"/>
              </a:ext>
            </a:extLst>
          </p:cNvPr>
          <p:cNvSpPr/>
          <p:nvPr/>
        </p:nvSpPr>
        <p:spPr>
          <a:xfrm>
            <a:off x="536809" y="1386414"/>
            <a:ext cx="8469744" cy="49307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Future Order Forecast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A008077-A529-5628-8B1B-CBB461C34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564" y="2330716"/>
            <a:ext cx="566298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shinyWidgets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=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picker_country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label    = h4("Country"),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choices  = sort(unique(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processed_data_tbl$COUNTRY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selected = unique(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processed_data_tbl$COUNTRY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multiple = TRUE, # Allow multiple 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options = list(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`actions-box` = TRUE,  # Note back ticks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size = 10,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`selected-text-format` = "count &gt; 3"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527EF-18F8-6215-CA40-9B68A8A87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35" y="996108"/>
            <a:ext cx="2632650" cy="3104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141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EC09F42-EFA0-5F1D-0A32-361A528E4029}"/>
              </a:ext>
            </a:extLst>
          </p:cNvPr>
          <p:cNvSpPr/>
          <p:nvPr/>
        </p:nvSpPr>
        <p:spPr>
          <a:xfrm>
            <a:off x="536809" y="1386414"/>
            <a:ext cx="8469744" cy="49307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Future Order Forecast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F48BB-354C-E2B7-8D38-666E765C2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9" y="996108"/>
            <a:ext cx="3503189" cy="2644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3D93B5-BEC4-A5DC-95A4-233C82CF3310}"/>
              </a:ext>
            </a:extLst>
          </p:cNvPr>
          <p:cNvSpPr txBox="1"/>
          <p:nvPr/>
        </p:nvSpPr>
        <p:spPr>
          <a:xfrm>
            <a:off x="4132960" y="2055266"/>
            <a:ext cx="4572000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/>
              <a:t>conditionalPanel</a:t>
            </a:r>
            <a:r>
              <a:rPr lang="en-US" dirty="0"/>
              <a:t>(condition =</a:t>
            </a:r>
          </a:p>
          <a:p>
            <a:r>
              <a:rPr lang="en-US" dirty="0"/>
              <a:t>               "</a:t>
            </a:r>
            <a:r>
              <a:rPr lang="en-US" dirty="0" err="1"/>
              <a:t>input.forecast_mode</a:t>
            </a:r>
            <a:r>
              <a:rPr lang="en-US" dirty="0"/>
              <a:t> == 1",</a:t>
            </a:r>
          </a:p>
          <a:p>
            <a:r>
              <a:rPr lang="en-US" dirty="0"/>
              <a:t>                 </a:t>
            </a:r>
            <a:r>
              <a:rPr lang="en-US" dirty="0" err="1"/>
              <a:t>numericInput</a:t>
            </a:r>
            <a:r>
              <a:rPr lang="en-US" dirty="0"/>
              <a:t>(</a:t>
            </a:r>
            <a:r>
              <a:rPr lang="en-US" dirty="0" err="1"/>
              <a:t>inputId</a:t>
            </a:r>
            <a:r>
              <a:rPr lang="en-US" dirty="0"/>
              <a:t> = "</a:t>
            </a:r>
            <a:r>
              <a:rPr lang="en-US" dirty="0" err="1"/>
              <a:t>n_future</a:t>
            </a:r>
            <a:r>
              <a:rPr lang="en-US" dirty="0"/>
              <a:t>",</a:t>
            </a:r>
          </a:p>
          <a:p>
            <a:r>
              <a:rPr lang="en-US" dirty="0"/>
              <a:t>                 label = "Forecast Horizon",</a:t>
            </a:r>
          </a:p>
          <a:p>
            <a:r>
              <a:rPr lang="en-US" dirty="0"/>
              <a:t>                 value = 12,</a:t>
            </a:r>
          </a:p>
          <a:p>
            <a:r>
              <a:rPr lang="en-US" dirty="0"/>
              <a:t>                 min = 1</a:t>
            </a:r>
          </a:p>
          <a:p>
            <a:r>
              <a:rPr lang="en-US" dirty="0"/>
              <a:t>                           )),</a:t>
            </a:r>
          </a:p>
          <a:p>
            <a:r>
              <a:rPr lang="en-US" dirty="0"/>
              <a:t>          # APPLY BUTTONS -----</a:t>
            </a:r>
          </a:p>
          <a:p>
            <a:r>
              <a:rPr lang="en-US" dirty="0"/>
              <a:t>          </a:t>
            </a:r>
            <a:r>
              <a:rPr lang="en-US" dirty="0" err="1"/>
              <a:t>actionButton</a:t>
            </a:r>
            <a:r>
              <a:rPr lang="en-US" dirty="0"/>
              <a:t>(</a:t>
            </a:r>
            <a:r>
              <a:rPr lang="en-US" dirty="0" err="1"/>
              <a:t>inputId</a:t>
            </a:r>
            <a:r>
              <a:rPr lang="en-US" dirty="0"/>
              <a:t> = "apply", </a:t>
            </a:r>
          </a:p>
          <a:p>
            <a:r>
              <a:rPr lang="en-US" dirty="0"/>
              <a:t>                       label   = "Apply </a:t>
            </a:r>
            <a:r>
              <a:rPr lang="en-US" dirty="0" err="1"/>
              <a:t>Forcast</a:t>
            </a:r>
            <a:r>
              <a:rPr lang="en-US" dirty="0"/>
              <a:t>", </a:t>
            </a:r>
          </a:p>
          <a:p>
            <a:r>
              <a:rPr lang="en-US" dirty="0"/>
              <a:t>                       icon    = icon("play"),</a:t>
            </a:r>
          </a:p>
          <a:p>
            <a:r>
              <a:rPr lang="en-US" dirty="0"/>
              <a:t>                       width   = '50%')</a:t>
            </a:r>
          </a:p>
        </p:txBody>
      </p:sp>
    </p:spTree>
    <p:extLst>
      <p:ext uri="{BB962C8B-B14F-4D97-AF65-F5344CB8AC3E}">
        <p14:creationId xmlns:p14="http://schemas.microsoft.com/office/powerpoint/2010/main" val="28217983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Using linear regression predict year order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BD9B5A-4766-9349-BEC4-FAF5A849B4D8}"/>
              </a:ext>
            </a:extLst>
          </p:cNvPr>
          <p:cNvSpPr txBox="1"/>
          <p:nvPr/>
        </p:nvSpPr>
        <p:spPr>
          <a:xfrm>
            <a:off x="7365880" y="1752587"/>
            <a:ext cx="234941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Month </a:t>
            </a: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B83768-A78D-0C81-4246-63CF5C8B987B}"/>
              </a:ext>
            </a:extLst>
          </p:cNvPr>
          <p:cNvSpPr txBox="1"/>
          <p:nvPr/>
        </p:nvSpPr>
        <p:spPr>
          <a:xfrm>
            <a:off x="7485952" y="4736082"/>
            <a:ext cx="234941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Day</a:t>
            </a: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3250C37-9635-A3D7-7236-CA719C1B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859"/>
            <a:ext cx="9144000" cy="43402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74C8378-E661-715C-378E-7118B8A32864}"/>
              </a:ext>
            </a:extLst>
          </p:cNvPr>
          <p:cNvSpPr txBox="1"/>
          <p:nvPr/>
        </p:nvSpPr>
        <p:spPr>
          <a:xfrm>
            <a:off x="3038644" y="5105414"/>
            <a:ext cx="308783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Predict next 2 years order</a:t>
            </a:r>
          </a:p>
        </p:txBody>
      </p:sp>
    </p:spTree>
    <p:extLst>
      <p:ext uri="{BB962C8B-B14F-4D97-AF65-F5344CB8AC3E}">
        <p14:creationId xmlns:p14="http://schemas.microsoft.com/office/powerpoint/2010/main" val="20995034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Using gradient boosting machine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7D1D0A-CD0B-CCA7-DBBA-435FC1D7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2" y="996108"/>
            <a:ext cx="6696827" cy="2359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9AFCCE-1268-6D29-2CEF-8E6F62FB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2" y="3792656"/>
            <a:ext cx="6798428" cy="2540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BD9B5A-4766-9349-BEC4-FAF5A849B4D8}"/>
              </a:ext>
            </a:extLst>
          </p:cNvPr>
          <p:cNvSpPr txBox="1"/>
          <p:nvPr/>
        </p:nvSpPr>
        <p:spPr>
          <a:xfrm>
            <a:off x="7365880" y="1752587"/>
            <a:ext cx="234941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Month </a:t>
            </a: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B83768-A78D-0C81-4246-63CF5C8B987B}"/>
              </a:ext>
            </a:extLst>
          </p:cNvPr>
          <p:cNvSpPr txBox="1"/>
          <p:nvPr/>
        </p:nvSpPr>
        <p:spPr>
          <a:xfrm>
            <a:off x="7485952" y="4736082"/>
            <a:ext cx="234941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Day</a:t>
            </a: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4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Future Order Forecast details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339430-AD69-2CD0-595E-4581E2B58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96"/>
            <a:ext cx="9144000" cy="556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26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Future Customer Forecast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7165EB-9312-D7A9-DE47-4BF2C8A1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915"/>
            <a:ext cx="9144000" cy="37203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18B2D8-9ED1-7ADA-3BB8-0BF759C63143}"/>
              </a:ext>
            </a:extLst>
          </p:cNvPr>
          <p:cNvSpPr txBox="1"/>
          <p:nvPr/>
        </p:nvSpPr>
        <p:spPr>
          <a:xfrm>
            <a:off x="1421910" y="4938562"/>
            <a:ext cx="659525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I</a:t>
            </a:r>
            <a:r>
              <a:rPr lang="en-US" altLang="zh-CN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mportant VIP</a:t>
            </a: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Who hold significant value for the business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ost customer</a:t>
            </a: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Who have stopped making purchases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Retain customer  </a:t>
            </a:r>
            <a:r>
              <a:rPr lang="en-US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who continue to engage with the business</a:t>
            </a:r>
          </a:p>
        </p:txBody>
      </p:sp>
    </p:spTree>
    <p:extLst>
      <p:ext uri="{BB962C8B-B14F-4D97-AF65-F5344CB8AC3E}">
        <p14:creationId xmlns:p14="http://schemas.microsoft.com/office/powerpoint/2010/main" val="32512693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Future Customer Forecast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32544D-3BF1-ABAC-AF9C-91D4DCEEC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15"/>
          <a:stretch/>
        </p:blipFill>
        <p:spPr>
          <a:xfrm>
            <a:off x="0" y="1175245"/>
            <a:ext cx="9144000" cy="32935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6A83E9-FB50-5EAE-FAE0-61081E59437E}"/>
              </a:ext>
            </a:extLst>
          </p:cNvPr>
          <p:cNvSpPr txBox="1"/>
          <p:nvPr/>
        </p:nvSpPr>
        <p:spPr>
          <a:xfrm>
            <a:off x="2753051" y="5492560"/>
            <a:ext cx="308783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Predict next 30 weeks order</a:t>
            </a:r>
          </a:p>
        </p:txBody>
      </p:sp>
    </p:spTree>
    <p:extLst>
      <p:ext uri="{BB962C8B-B14F-4D97-AF65-F5344CB8AC3E}">
        <p14:creationId xmlns:p14="http://schemas.microsoft.com/office/powerpoint/2010/main" val="4928904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altLang="zh-CN" dirty="0">
                <a:solidFill>
                  <a:schemeClr val="bg1"/>
                </a:solidFill>
              </a:rPr>
              <a:t>onsumer </a:t>
            </a:r>
            <a:r>
              <a:rPr lang="en-US" dirty="0">
                <a:solidFill>
                  <a:schemeClr val="bg1"/>
                </a:solidFill>
              </a:rPr>
              <a:t>Forecast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71C585-2FC0-BF12-88C7-90CF0B60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361"/>
            <a:ext cx="9144000" cy="56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702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Prostokąt 7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112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pic>
        <p:nvPicPr>
          <p:cNvPr id="115" name="Obraz 14" descr="Obraz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90" y="5957827"/>
            <a:ext cx="2353108" cy="658873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pole tekstowe 3"/>
          <p:cNvSpPr txBox="1"/>
          <p:nvPr/>
        </p:nvSpPr>
        <p:spPr>
          <a:xfrm>
            <a:off x="261756" y="106467"/>
            <a:ext cx="8070428" cy="852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dirty="0">
                <a:solidFill>
                  <a:schemeClr val="bg1"/>
                </a:solidFill>
              </a:rPr>
              <a:t>Databases</a:t>
            </a:r>
            <a:r>
              <a:rPr lang="en-US" dirty="0">
                <a:solidFill>
                  <a:schemeClr val="bg1"/>
                </a:solidFill>
              </a:rPr>
              <a:t> of Visualization platform</a:t>
            </a:r>
            <a:endParaRPr dirty="0">
              <a:solidFill>
                <a:schemeClr val="bg1"/>
              </a:solidFill>
            </a:endParaRPr>
          </a:p>
          <a:p>
            <a:pPr algn="ctr"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E31E0CD-4D09-8189-31E5-D83AF1EB3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7" y="566646"/>
            <a:ext cx="78009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917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rPr dirty="0"/>
                <a:t> 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1478E8E-553F-64DC-0499-77852C357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6" y="599228"/>
            <a:ext cx="6877455" cy="625877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altLang="zh-CN" dirty="0">
                <a:solidFill>
                  <a:schemeClr val="bg1"/>
                </a:solidFill>
              </a:rPr>
              <a:t>onsumer Activity Analysis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39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altLang="zh-CN" dirty="0">
                <a:solidFill>
                  <a:schemeClr val="bg1"/>
                </a:solidFill>
              </a:rPr>
              <a:t>onsumer Order Analysis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251483-5C18-0CA6-1177-45000F019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915"/>
            <a:ext cx="9144000" cy="504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839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Conversion rate using funnel model 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pole tekstowe 3">
            <a:extLst>
              <a:ext uri="{FF2B5EF4-FFF2-40B4-BE49-F238E27FC236}">
                <a16:creationId xmlns:a16="http://schemas.microsoft.com/office/drawing/2014/main" id="{6DB56A72-3B7E-21F7-4816-752DD2DA8E39}"/>
              </a:ext>
            </a:extLst>
          </p:cNvPr>
          <p:cNvSpPr txBox="1"/>
          <p:nvPr/>
        </p:nvSpPr>
        <p:spPr>
          <a:xfrm>
            <a:off x="2585990" y="5452008"/>
            <a:ext cx="3941270" cy="31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sz="1600" dirty="0">
                <a:solidFill>
                  <a:schemeClr val="tx1"/>
                </a:solidFill>
              </a:rPr>
              <a:t>Browse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Add to Cart </a:t>
            </a:r>
            <a:r>
              <a:rPr lang="en-US" sz="1600" dirty="0">
                <a:solidFill>
                  <a:schemeClr val="tx1"/>
                </a:solidFill>
              </a:rPr>
              <a:t>&amp;Favorite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</a:rPr>
              <a:t>Purchase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5" name="pole tekstowe 3">
            <a:extLst>
              <a:ext uri="{FF2B5EF4-FFF2-40B4-BE49-F238E27FC236}">
                <a16:creationId xmlns:a16="http://schemas.microsoft.com/office/drawing/2014/main" id="{2C51CA85-7AD0-93ED-B1F5-16D3CFFD4831}"/>
              </a:ext>
            </a:extLst>
          </p:cNvPr>
          <p:cNvSpPr txBox="1"/>
          <p:nvPr/>
        </p:nvSpPr>
        <p:spPr>
          <a:xfrm>
            <a:off x="2809726" y="5765936"/>
            <a:ext cx="3941270" cy="4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sz="2800" b="1" dirty="0">
                <a:solidFill>
                  <a:schemeClr val="tx1"/>
                </a:solidFill>
              </a:rPr>
              <a:t>Action conversion rate</a:t>
            </a:r>
            <a:endParaRPr sz="2800" b="1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50CE9F-D9B7-95FA-8234-F4B4CB529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599"/>
            <a:ext cx="9144000" cy="44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470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Conversion rate using funnel model 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pole tekstowe 3">
            <a:extLst>
              <a:ext uri="{FF2B5EF4-FFF2-40B4-BE49-F238E27FC236}">
                <a16:creationId xmlns:a16="http://schemas.microsoft.com/office/drawing/2014/main" id="{1B583555-3D71-3F16-5B7C-F2B28212017F}"/>
              </a:ext>
            </a:extLst>
          </p:cNvPr>
          <p:cNvSpPr txBox="1"/>
          <p:nvPr/>
        </p:nvSpPr>
        <p:spPr>
          <a:xfrm>
            <a:off x="2585990" y="5452008"/>
            <a:ext cx="3941270" cy="31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sz="1600" dirty="0">
                <a:solidFill>
                  <a:schemeClr val="tx1"/>
                </a:solidFill>
              </a:rPr>
              <a:t>Browse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Add to Cart </a:t>
            </a:r>
            <a:r>
              <a:rPr lang="en-US" sz="1600" dirty="0">
                <a:solidFill>
                  <a:schemeClr val="tx1"/>
                </a:solidFill>
              </a:rPr>
              <a:t>&amp;Favorite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</a:rPr>
              <a:t>Purchase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3" name="pole tekstowe 3">
            <a:extLst>
              <a:ext uri="{FF2B5EF4-FFF2-40B4-BE49-F238E27FC236}">
                <a16:creationId xmlns:a16="http://schemas.microsoft.com/office/drawing/2014/main" id="{798205B6-E12A-67AA-21F5-0EA2E386E9A6}"/>
              </a:ext>
            </a:extLst>
          </p:cNvPr>
          <p:cNvSpPr txBox="1"/>
          <p:nvPr/>
        </p:nvSpPr>
        <p:spPr>
          <a:xfrm>
            <a:off x="2601365" y="5765936"/>
            <a:ext cx="3941270" cy="4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sz="2800" b="1" dirty="0">
                <a:solidFill>
                  <a:schemeClr val="tx1"/>
                </a:solidFill>
              </a:rPr>
              <a:t>Individual conversion rate</a:t>
            </a:r>
            <a:endParaRPr sz="2800" b="1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CF1A0A-D062-DF8A-7C55-DA073E530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8" y="557942"/>
            <a:ext cx="8226680" cy="47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9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altLang="zh-CN" dirty="0">
                <a:solidFill>
                  <a:schemeClr val="bg1"/>
                </a:solidFill>
              </a:rPr>
              <a:t>onsumer Segmentation using K-Means and RFM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E2568B-0B56-82DE-CBBB-4A2CEE85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45759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146A55-A6DE-6315-30A1-5A00B55236D7}"/>
              </a:ext>
            </a:extLst>
          </p:cNvPr>
          <p:cNvSpPr txBox="1"/>
          <p:nvPr/>
        </p:nvSpPr>
        <p:spPr>
          <a:xfrm>
            <a:off x="722767" y="5655251"/>
            <a:ext cx="8375515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Recency.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How recent was the customer's last purchase?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Frequency.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How often did this customer make a purchase in a given period?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Monetary.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How much money did the customer spend in a given period? </a:t>
            </a:r>
          </a:p>
        </p:txBody>
      </p:sp>
    </p:spTree>
    <p:extLst>
      <p:ext uri="{BB962C8B-B14F-4D97-AF65-F5344CB8AC3E}">
        <p14:creationId xmlns:p14="http://schemas.microsoft.com/office/powerpoint/2010/main" val="10675795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Future Order Forecast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8D096D-CADE-9645-BEE8-466ACD806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278"/>
          <a:stretch/>
        </p:blipFill>
        <p:spPr>
          <a:xfrm>
            <a:off x="0" y="805721"/>
            <a:ext cx="9144000" cy="38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393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EC09F42-EFA0-5F1D-0A32-361A528E4029}"/>
              </a:ext>
            </a:extLst>
          </p:cNvPr>
          <p:cNvSpPr/>
          <p:nvPr/>
        </p:nvSpPr>
        <p:spPr>
          <a:xfrm>
            <a:off x="536809" y="1386414"/>
            <a:ext cx="8469744" cy="49307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74" name="Rectangle 12"/>
          <p:cNvSpPr txBox="1"/>
          <p:nvPr/>
        </p:nvSpPr>
        <p:spPr>
          <a:xfrm>
            <a:off x="34290" y="635160"/>
            <a:ext cx="127001" cy="44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90" tIns="34290" rIns="34290" bIns="34290" anchor="ctr">
            <a:spAutoFit/>
          </a:bodyPr>
          <a:lstStyle>
            <a:lvl1pPr defTabSz="685800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275" name="PoleTekstowe 11"/>
          <p:cNvSpPr txBox="1"/>
          <p:nvPr/>
        </p:nvSpPr>
        <p:spPr>
          <a:xfrm>
            <a:off x="4959846" y="996108"/>
            <a:ext cx="1166635" cy="39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projekcie</a:t>
            </a:r>
          </a:p>
          <a:p>
            <a: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</a:p>
        </p:txBody>
      </p:sp>
      <p:grpSp>
        <p:nvGrpSpPr>
          <p:cNvPr id="278" name="Prostokąt 15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76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279" name="PoleTekstowe 15"/>
          <p:cNvSpPr txBox="1"/>
          <p:nvPr/>
        </p:nvSpPr>
        <p:spPr>
          <a:xfrm>
            <a:off x="7656461" y="124767"/>
            <a:ext cx="1350092" cy="23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Bibliography</a:t>
            </a:r>
          </a:p>
        </p:txBody>
      </p:sp>
      <p:grpSp>
        <p:nvGrpSpPr>
          <p:cNvPr id="282" name="Prostokąt 16"/>
          <p:cNvGrpSpPr/>
          <p:nvPr/>
        </p:nvGrpSpPr>
        <p:grpSpPr>
          <a:xfrm>
            <a:off x="0" y="1498"/>
            <a:ext cx="9144000" cy="556447"/>
            <a:chOff x="0" y="-1"/>
            <a:chExt cx="9144000" cy="556446"/>
          </a:xfrm>
        </p:grpSpPr>
        <p:sp>
          <p:nvSpPr>
            <p:cNvPr id="280" name="矩形"/>
            <p:cNvSpPr/>
            <p:nvPr/>
          </p:nvSpPr>
          <p:spPr>
            <a:xfrm>
              <a:off x="0" y="-2"/>
              <a:ext cx="9144000" cy="556447"/>
            </a:xfrm>
            <a:prstGeom prst="rect">
              <a:avLst/>
            </a:prstGeom>
            <a:solidFill>
              <a:srgbClr val="B5293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文本"/>
            <p:cNvSpPr txBox="1"/>
            <p:nvPr/>
          </p:nvSpPr>
          <p:spPr>
            <a:xfrm>
              <a:off x="45718" y="108130"/>
              <a:ext cx="9052564" cy="34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/>
              </a:lvl1pPr>
            </a:lstStyle>
            <a:p>
              <a:r>
                <a:t> </a:t>
              </a:r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3C476E1-2360-B701-CFC8-E1F6BA19466B}"/>
              </a:ext>
            </a:extLst>
          </p:cNvPr>
          <p:cNvSpPr txBox="1"/>
          <p:nvPr/>
        </p:nvSpPr>
        <p:spPr>
          <a:xfrm>
            <a:off x="261756" y="106467"/>
            <a:ext cx="8070428" cy="45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26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dirty="0">
                <a:solidFill>
                  <a:schemeClr val="bg1"/>
                </a:solidFill>
              </a:rPr>
              <a:t>Future Order Forecast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88802-FB8D-92AC-B28C-8610665B7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90" y="940692"/>
            <a:ext cx="2749700" cy="3243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40429B54-C745-FA81-7567-DFDC7985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182" y="1932156"/>
            <a:ext cx="734290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shinyWidgets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airDatepickerInput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date_range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label = h4("Date"),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value = c(min(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processed_data_tbl$ORDERDATE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max(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processed_data_tbl$ORDERDATE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separator = " to 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range = TRUE,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= min(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processed_data_tbl$ORDERDATE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max(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processed_data_tbl$ORDERDATE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"mm-dd-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TRUE,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clearButton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TRUE,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width = "100%",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addon = "none"</a:t>
            </a:r>
          </a:p>
        </p:txBody>
      </p:sp>
    </p:spTree>
    <p:extLst>
      <p:ext uri="{BB962C8B-B14F-4D97-AF65-F5344CB8AC3E}">
        <p14:creationId xmlns:p14="http://schemas.microsoft.com/office/powerpoint/2010/main" val="26436290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HDOfficeLightV0">
  <a:themeElements>
    <a:clrScheme name="HDOfficeLightV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HDOfficeLightV0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HDOfficeLightV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DOfficeLightV0">
  <a:themeElements>
    <a:clrScheme name="HDOfficeLightV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HDOfficeLightV0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HDOfficeLightV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584</Words>
  <Application>Microsoft Office PowerPoint</Application>
  <PresentationFormat>全屏显示(4:3)</PresentationFormat>
  <Paragraphs>168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Times Roman</vt:lpstr>
      <vt:lpstr>배달의민족 도현 OTF</vt:lpstr>
      <vt:lpstr>Arial</vt:lpstr>
      <vt:lpstr>Calibri</vt:lpstr>
      <vt:lpstr>Calibri Light</vt:lpstr>
      <vt:lpstr>Times New Roman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Huayu Shen</cp:lastModifiedBy>
  <cp:revision>7</cp:revision>
  <dcterms:modified xsi:type="dcterms:W3CDTF">2023-05-25T17:30:04Z</dcterms:modified>
</cp:coreProperties>
</file>