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3"/>
  </p:notesMasterIdLst>
  <p:sldIdLst>
    <p:sldId id="256" r:id="rId2"/>
    <p:sldId id="364" r:id="rId3"/>
    <p:sldId id="430" r:id="rId4"/>
    <p:sldId id="371" r:id="rId5"/>
    <p:sldId id="260" r:id="rId6"/>
    <p:sldId id="326" r:id="rId7"/>
    <p:sldId id="266" r:id="rId8"/>
    <p:sldId id="296" r:id="rId9"/>
    <p:sldId id="295" r:id="rId10"/>
    <p:sldId id="258" r:id="rId11"/>
    <p:sldId id="271" r:id="rId12"/>
    <p:sldId id="270" r:id="rId13"/>
    <p:sldId id="274" r:id="rId14"/>
    <p:sldId id="268" r:id="rId15"/>
    <p:sldId id="297" r:id="rId16"/>
    <p:sldId id="269" r:id="rId17"/>
    <p:sldId id="272" r:id="rId18"/>
    <p:sldId id="273" r:id="rId19"/>
    <p:sldId id="275" r:id="rId20"/>
    <p:sldId id="276" r:id="rId21"/>
    <p:sldId id="369" r:id="rId22"/>
    <p:sldId id="403" r:id="rId23"/>
    <p:sldId id="468" r:id="rId24"/>
    <p:sldId id="367" r:id="rId25"/>
    <p:sldId id="277" r:id="rId26"/>
    <p:sldId id="278" r:id="rId27"/>
    <p:sldId id="327" r:id="rId28"/>
    <p:sldId id="359" r:id="rId29"/>
    <p:sldId id="284" r:id="rId30"/>
    <p:sldId id="362" r:id="rId31"/>
    <p:sldId id="363" r:id="rId32"/>
    <p:sldId id="418" r:id="rId33"/>
    <p:sldId id="419" r:id="rId34"/>
    <p:sldId id="421" r:id="rId35"/>
    <p:sldId id="420" r:id="rId36"/>
    <p:sldId id="280" r:id="rId37"/>
    <p:sldId id="281" r:id="rId38"/>
    <p:sldId id="286" r:id="rId39"/>
    <p:sldId id="265" r:id="rId40"/>
    <p:sldId id="428" r:id="rId41"/>
    <p:sldId id="287" r:id="rId4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56"/>
      </p:cViewPr>
      <p:guideLst>
        <p:guide orient="horz" pos="219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任意多边形 7"/>
          <p:cNvSpPr/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9ADE2-26F2-48BB-A97D-1CCDE6165635}" type="datetimeFigureOut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16332-4630-44AB-BF5A-954235E9733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9ADE2-26F2-48BB-A97D-1CCDE6165635}" type="datetimeFigureOut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16332-4630-44AB-BF5A-954235E9733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9ADE2-26F2-48BB-A97D-1CCDE6165635}" type="datetimeFigureOut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16332-4630-44AB-BF5A-954235E9733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9ADE2-26F2-48BB-A97D-1CCDE6165635}" type="datetimeFigureOut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16332-4630-44AB-BF5A-954235E9733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任意多边形 8"/>
          <p:cNvSpPr/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9ADE2-26F2-48BB-A97D-1CCDE6165635}" type="datetimeFigureOut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16332-4630-44AB-BF5A-954235E9733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9ADE2-26F2-48BB-A97D-1CCDE6165635}" type="datetimeFigureOut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16332-4630-44AB-BF5A-954235E9733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9ADE2-26F2-48BB-A97D-1CCDE6165635}" type="datetimeFigureOut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16332-4630-44AB-BF5A-954235E9733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9ADE2-26F2-48BB-A97D-1CCDE6165635}" type="datetimeFigureOut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116332-4630-44AB-BF5A-954235E9733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9ADE2-26F2-48BB-A97D-1CCDE6165635}" type="datetimeFigureOut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16332-4630-44AB-BF5A-954235E9733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9ADE2-26F2-48BB-A97D-1CCDE6165635}" type="datetimeFigureOut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74116332-4630-44AB-BF5A-954235E9733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F5A9ADE2-26F2-48BB-A97D-1CCDE6165635}" type="datetimeFigureOut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16332-4630-44AB-BF5A-954235E9733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/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任意多边形 15"/>
          <p:cNvSpPr/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F5A9ADE2-26F2-48BB-A97D-1CCDE6165635}" type="datetimeFigureOut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74116332-4630-44AB-BF5A-954235E9733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370" indent="-384175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 panose="05020102010507070707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630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 panose="05020102010507070707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5905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 panose="020B0604020202020204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490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345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 panose="020B0604020202020204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530" indent="-182880" algn="l" rtl="0" eaLnBrk="1" latinLnBrk="0" hangingPunct="1">
        <a:spcBef>
          <a:spcPct val="20000"/>
        </a:spcBef>
        <a:buClr>
          <a:schemeClr val="accent5"/>
        </a:buClr>
        <a:buFont typeface="Arial" panose="020B0604020202020204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 panose="020B0604020202020204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950" indent="-182880" algn="l" rtl="0" eaLnBrk="1" latinLnBrk="0" hangingPunct="1">
        <a:spcBef>
          <a:spcPct val="20000"/>
        </a:spcBef>
        <a:buClr>
          <a:schemeClr val="accent6"/>
        </a:buClr>
        <a:buFont typeface="Arial" panose="020B0604020202020204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 panose="020B0604020202020204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1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2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4.e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svn.66buy.com.cn:3443/svn/coding/third-jar/rocketmq" TargetMode="External"/><Relationship Id="rId2" Type="http://schemas.openxmlformats.org/officeDocument/2006/relationships/hyperlink" Target="https://github.com/tgou/RocketMQ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tgou/rocketmq-console" TargetMode="External"/><Relationship Id="rId4" Type="http://schemas.openxmlformats.org/officeDocument/2006/relationships/hyperlink" Target="http://mq-console.test.66buy.com.cn/#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Rocketmq</a:t>
            </a:r>
            <a:r>
              <a:rPr lang="zh-CN" altLang="en-US" dirty="0"/>
              <a:t>消息中间件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高鹏</a:t>
            </a:r>
            <a:r>
              <a:rPr lang="en-US" altLang="zh-CN" dirty="0"/>
              <a:t> </a:t>
            </a:r>
            <a:r>
              <a:rPr lang="zh-CN" altLang="en-US" dirty="0"/>
              <a:t>姜洋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简单系统结构</a:t>
            </a:r>
          </a:p>
        </p:txBody>
      </p:sp>
      <p:sp>
        <p:nvSpPr>
          <p:cNvPr id="4" name="流程图: 过程 3"/>
          <p:cNvSpPr/>
          <p:nvPr/>
        </p:nvSpPr>
        <p:spPr>
          <a:xfrm>
            <a:off x="611560" y="3429000"/>
            <a:ext cx="1584176" cy="100811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生产者（</a:t>
            </a:r>
            <a:r>
              <a:rPr lang="en-US" altLang="zh-CN" dirty="0"/>
              <a:t>Producer</a:t>
            </a:r>
            <a:r>
              <a:rPr lang="zh-CN" altLang="en-US" dirty="0"/>
              <a:t>）</a:t>
            </a:r>
          </a:p>
        </p:txBody>
      </p:sp>
      <p:sp>
        <p:nvSpPr>
          <p:cNvPr id="5" name="流程图: 直接访问存储器 4"/>
          <p:cNvSpPr/>
          <p:nvPr/>
        </p:nvSpPr>
        <p:spPr>
          <a:xfrm>
            <a:off x="3014686" y="3340980"/>
            <a:ext cx="2349401" cy="1224136"/>
          </a:xfrm>
          <a:prstGeom prst="flowChartMagneticDrum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消息队列（</a:t>
            </a:r>
            <a:r>
              <a:rPr lang="en-US" altLang="zh-CN" dirty="0"/>
              <a:t>Broker</a:t>
            </a:r>
            <a:r>
              <a:rPr lang="zh-CN" altLang="en-US" dirty="0"/>
              <a:t>）</a:t>
            </a:r>
          </a:p>
        </p:txBody>
      </p:sp>
      <p:sp>
        <p:nvSpPr>
          <p:cNvPr id="6" name="流程图: 过程 5"/>
          <p:cNvSpPr/>
          <p:nvPr/>
        </p:nvSpPr>
        <p:spPr>
          <a:xfrm>
            <a:off x="6300192" y="3478087"/>
            <a:ext cx="1584176" cy="100811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消费者（</a:t>
            </a:r>
            <a:r>
              <a:rPr lang="en-US" altLang="zh-CN" dirty="0"/>
              <a:t>Consumer</a:t>
            </a:r>
            <a:r>
              <a:rPr lang="zh-CN" altLang="en-US" dirty="0"/>
              <a:t>）</a:t>
            </a:r>
          </a:p>
        </p:txBody>
      </p:sp>
      <p:sp>
        <p:nvSpPr>
          <p:cNvPr id="7" name="右箭头 6"/>
          <p:cNvSpPr/>
          <p:nvPr/>
        </p:nvSpPr>
        <p:spPr>
          <a:xfrm>
            <a:off x="2288058" y="3737024"/>
            <a:ext cx="674934" cy="432048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发送</a:t>
            </a:r>
          </a:p>
        </p:txBody>
      </p:sp>
      <p:sp>
        <p:nvSpPr>
          <p:cNvPr id="8" name="右箭头 7"/>
          <p:cNvSpPr/>
          <p:nvPr/>
        </p:nvSpPr>
        <p:spPr>
          <a:xfrm>
            <a:off x="5508104" y="3645024"/>
            <a:ext cx="720081" cy="28803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消费</a:t>
            </a:r>
          </a:p>
        </p:txBody>
      </p:sp>
      <p:sp>
        <p:nvSpPr>
          <p:cNvPr id="9" name="左箭头 8"/>
          <p:cNvSpPr/>
          <p:nvPr/>
        </p:nvSpPr>
        <p:spPr>
          <a:xfrm>
            <a:off x="5436096" y="4166864"/>
            <a:ext cx="720081" cy="268040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确认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集群结构</a:t>
            </a:r>
          </a:p>
        </p:txBody>
      </p:sp>
      <p:sp>
        <p:nvSpPr>
          <p:cNvPr id="4" name="流程图: 直接访问存储器 3"/>
          <p:cNvSpPr/>
          <p:nvPr/>
        </p:nvSpPr>
        <p:spPr>
          <a:xfrm>
            <a:off x="3347864" y="2924944"/>
            <a:ext cx="1728192" cy="648072"/>
          </a:xfrm>
          <a:prstGeom prst="flowChartMagneticDrum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Broker</a:t>
            </a:r>
            <a:endParaRPr lang="zh-CN" altLang="en-US" dirty="0"/>
          </a:p>
        </p:txBody>
      </p:sp>
      <p:sp>
        <p:nvSpPr>
          <p:cNvPr id="5" name="流程图: 直接访问存储器 4"/>
          <p:cNvSpPr/>
          <p:nvPr/>
        </p:nvSpPr>
        <p:spPr>
          <a:xfrm>
            <a:off x="3260427" y="4437112"/>
            <a:ext cx="1728192" cy="720080"/>
          </a:xfrm>
          <a:prstGeom prst="flowChartMagneticDrum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Broker</a:t>
            </a:r>
            <a:endParaRPr lang="zh-CN" altLang="en-US" dirty="0"/>
          </a:p>
        </p:txBody>
      </p:sp>
      <p:sp>
        <p:nvSpPr>
          <p:cNvPr id="6" name="流程图: 过程 5"/>
          <p:cNvSpPr/>
          <p:nvPr/>
        </p:nvSpPr>
        <p:spPr>
          <a:xfrm>
            <a:off x="676910" y="2708910"/>
            <a:ext cx="1302385" cy="50419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ym typeface="+mn-ea"/>
              </a:rPr>
              <a:t>Producer1</a:t>
            </a:r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>
            <a:off x="2123728" y="3573016"/>
            <a:ext cx="1136699" cy="936104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发送</a:t>
            </a:r>
          </a:p>
        </p:txBody>
      </p:sp>
      <p:sp>
        <p:nvSpPr>
          <p:cNvPr id="14" name="左右箭头 13"/>
          <p:cNvSpPr/>
          <p:nvPr/>
        </p:nvSpPr>
        <p:spPr>
          <a:xfrm>
            <a:off x="5076056" y="3690739"/>
            <a:ext cx="1656184" cy="818381"/>
          </a:xfrm>
          <a:prstGeom prst="left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消费</a:t>
            </a:r>
            <a:r>
              <a:rPr lang="en-US" altLang="zh-CN" dirty="0"/>
              <a:t>/</a:t>
            </a:r>
            <a:r>
              <a:rPr lang="zh-CN" altLang="en-US" dirty="0"/>
              <a:t>确认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7126" y="1918573"/>
            <a:ext cx="2088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生产者集群（</a:t>
            </a:r>
            <a:r>
              <a:rPr lang="en-US" altLang="zh-CN" dirty="0"/>
              <a:t>Producer Group</a:t>
            </a:r>
            <a:r>
              <a:rPr lang="zh-CN" altLang="en-US" dirty="0"/>
              <a:t>）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300470" y="1918335"/>
            <a:ext cx="23082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消费者集群（</a:t>
            </a:r>
            <a:r>
              <a:rPr lang="en-US" altLang="zh-CN" dirty="0"/>
              <a:t>Consumer Group</a:t>
            </a:r>
            <a:r>
              <a:rPr lang="zh-CN" altLang="en-US" dirty="0"/>
              <a:t>）</a:t>
            </a:r>
          </a:p>
        </p:txBody>
      </p:sp>
      <p:sp>
        <p:nvSpPr>
          <p:cNvPr id="17" name="流程图: 过程 16"/>
          <p:cNvSpPr/>
          <p:nvPr/>
        </p:nvSpPr>
        <p:spPr>
          <a:xfrm>
            <a:off x="676910" y="3573145"/>
            <a:ext cx="1302385" cy="50419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ym typeface="+mn-ea"/>
              </a:rPr>
              <a:t>Producer2</a:t>
            </a:r>
            <a:endParaRPr lang="zh-CN" altLang="en-US"/>
          </a:p>
        </p:txBody>
      </p:sp>
      <p:sp>
        <p:nvSpPr>
          <p:cNvPr id="18" name="流程图: 过程 17"/>
          <p:cNvSpPr/>
          <p:nvPr/>
        </p:nvSpPr>
        <p:spPr>
          <a:xfrm>
            <a:off x="676910" y="4343400"/>
            <a:ext cx="1302385" cy="50419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ym typeface="+mn-ea"/>
              </a:rPr>
              <a:t>Producer3</a:t>
            </a:r>
            <a:endParaRPr lang="zh-CN" altLang="en-US"/>
          </a:p>
        </p:txBody>
      </p:sp>
      <p:sp>
        <p:nvSpPr>
          <p:cNvPr id="19" name="流程图: 过程 18"/>
          <p:cNvSpPr/>
          <p:nvPr/>
        </p:nvSpPr>
        <p:spPr>
          <a:xfrm>
            <a:off x="676910" y="5076825"/>
            <a:ext cx="1302385" cy="50419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ym typeface="+mn-ea"/>
              </a:rPr>
              <a:t>Producer4</a:t>
            </a:r>
            <a:endParaRPr lang="zh-CN" altLang="en-US"/>
          </a:p>
        </p:txBody>
      </p:sp>
      <p:sp>
        <p:nvSpPr>
          <p:cNvPr id="20" name="流程图: 过程 19"/>
          <p:cNvSpPr/>
          <p:nvPr/>
        </p:nvSpPr>
        <p:spPr>
          <a:xfrm>
            <a:off x="6801485" y="2780030"/>
            <a:ext cx="1429385" cy="50419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ym typeface="+mn-ea"/>
              </a:rPr>
              <a:t>Consumer1</a:t>
            </a:r>
            <a:endParaRPr lang="zh-CN" altLang="en-US"/>
          </a:p>
        </p:txBody>
      </p:sp>
      <p:sp>
        <p:nvSpPr>
          <p:cNvPr id="23" name="流程图: 过程 22"/>
          <p:cNvSpPr/>
          <p:nvPr/>
        </p:nvSpPr>
        <p:spPr>
          <a:xfrm>
            <a:off x="6801485" y="3690620"/>
            <a:ext cx="1429385" cy="50419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ym typeface="+mn-ea"/>
              </a:rPr>
              <a:t>Consumer2</a:t>
            </a:r>
            <a:endParaRPr lang="zh-CN" altLang="en-US"/>
          </a:p>
        </p:txBody>
      </p:sp>
      <p:sp>
        <p:nvSpPr>
          <p:cNvPr id="24" name="流程图: 过程 23"/>
          <p:cNvSpPr/>
          <p:nvPr/>
        </p:nvSpPr>
        <p:spPr>
          <a:xfrm>
            <a:off x="6801485" y="4572635"/>
            <a:ext cx="1429385" cy="50419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ym typeface="+mn-ea"/>
              </a:rPr>
              <a:t>Consumer3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消息模型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Publish/Subscribe</a:t>
            </a:r>
            <a:r>
              <a:rPr lang="zh-CN" altLang="en-US" dirty="0"/>
              <a:t>（发送</a:t>
            </a:r>
            <a:r>
              <a:rPr lang="en-US" altLang="zh-CN" dirty="0"/>
              <a:t>/</a:t>
            </a:r>
            <a:r>
              <a:rPr lang="zh-CN" altLang="en-US" dirty="0"/>
              <a:t>订阅）</a:t>
            </a:r>
            <a:endParaRPr lang="en-US" altLang="zh-CN" dirty="0"/>
          </a:p>
          <a:p>
            <a:pPr lvl="1"/>
            <a:r>
              <a:rPr lang="zh-CN" altLang="en-US" dirty="0"/>
              <a:t>每个消息可以有多个订阅者</a:t>
            </a:r>
            <a:endParaRPr lang="en-US" altLang="zh-CN" dirty="0"/>
          </a:p>
          <a:p>
            <a:pPr lvl="1"/>
            <a:r>
              <a:rPr lang="zh-CN" altLang="en-US" dirty="0"/>
              <a:t>客户端只有订阅后才能接收消息</a:t>
            </a:r>
          </a:p>
        </p:txBody>
      </p:sp>
      <p:sp>
        <p:nvSpPr>
          <p:cNvPr id="4" name="流程图: 过程 3"/>
          <p:cNvSpPr/>
          <p:nvPr/>
        </p:nvSpPr>
        <p:spPr>
          <a:xfrm>
            <a:off x="611560" y="4149080"/>
            <a:ext cx="1224136" cy="93610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Client1</a:t>
            </a:r>
            <a:endParaRPr lang="zh-CN" altLang="en-US" dirty="0"/>
          </a:p>
        </p:txBody>
      </p:sp>
      <p:sp>
        <p:nvSpPr>
          <p:cNvPr id="5" name="流程图: 直接访问存储器 4"/>
          <p:cNvSpPr/>
          <p:nvPr/>
        </p:nvSpPr>
        <p:spPr>
          <a:xfrm>
            <a:off x="2987824" y="3365376"/>
            <a:ext cx="2160240" cy="2799928"/>
          </a:xfrm>
          <a:prstGeom prst="flowChartMagneticDrum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Topic</a:t>
            </a:r>
            <a:endParaRPr lang="zh-CN" altLang="en-US" dirty="0"/>
          </a:p>
        </p:txBody>
      </p:sp>
      <p:sp>
        <p:nvSpPr>
          <p:cNvPr id="6" name="流程图: 过程 5"/>
          <p:cNvSpPr/>
          <p:nvPr/>
        </p:nvSpPr>
        <p:spPr>
          <a:xfrm>
            <a:off x="6660232" y="3365376"/>
            <a:ext cx="1224136" cy="93610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Client2</a:t>
            </a:r>
            <a:endParaRPr lang="zh-CN" altLang="en-US" dirty="0"/>
          </a:p>
        </p:txBody>
      </p:sp>
      <p:sp>
        <p:nvSpPr>
          <p:cNvPr id="7" name="流程图: 过程 6"/>
          <p:cNvSpPr/>
          <p:nvPr/>
        </p:nvSpPr>
        <p:spPr>
          <a:xfrm>
            <a:off x="6732240" y="4996966"/>
            <a:ext cx="1224136" cy="93610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Client3</a:t>
            </a:r>
            <a:endParaRPr lang="zh-CN" altLang="en-US" dirty="0"/>
          </a:p>
        </p:txBody>
      </p:sp>
      <p:sp>
        <p:nvSpPr>
          <p:cNvPr id="8" name="右箭头 7"/>
          <p:cNvSpPr/>
          <p:nvPr/>
        </p:nvSpPr>
        <p:spPr>
          <a:xfrm>
            <a:off x="1979712" y="4509120"/>
            <a:ext cx="864096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发送</a:t>
            </a:r>
          </a:p>
        </p:txBody>
      </p:sp>
      <p:cxnSp>
        <p:nvCxnSpPr>
          <p:cNvPr id="10" name="直接箭头连接符 9"/>
          <p:cNvCxnSpPr/>
          <p:nvPr/>
        </p:nvCxnSpPr>
        <p:spPr>
          <a:xfrm flipH="1">
            <a:off x="5004048" y="3501008"/>
            <a:ext cx="15121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5148064" y="3833428"/>
            <a:ext cx="12961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>
            <a:off x="5148064" y="4149080"/>
            <a:ext cx="12961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>
            <a:off x="5220072" y="5132213"/>
            <a:ext cx="14401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V="1">
            <a:off x="5220072" y="5464633"/>
            <a:ext cx="1440160" cy="3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H="1">
            <a:off x="5148064" y="5780285"/>
            <a:ext cx="15121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436096" y="314096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订阅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436096" y="356372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消费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508104" y="3933056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确认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580112" y="4797152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订阅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580112" y="521990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消费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580112" y="558924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确认</a:t>
            </a:r>
          </a:p>
        </p:txBody>
      </p:sp>
      <p:sp>
        <p:nvSpPr>
          <p:cNvPr id="9" name="流程图: 卡片 8"/>
          <p:cNvSpPr/>
          <p:nvPr/>
        </p:nvSpPr>
        <p:spPr>
          <a:xfrm>
            <a:off x="1979712" y="4077072"/>
            <a:ext cx="729196" cy="360040"/>
          </a:xfrm>
          <a:prstGeom prst="flowChartPunchedCar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MSG</a:t>
            </a:r>
            <a:endParaRPr lang="zh-CN" altLang="en-US" dirty="0"/>
          </a:p>
        </p:txBody>
      </p:sp>
      <p:sp>
        <p:nvSpPr>
          <p:cNvPr id="28" name="流程图: 卡片 27"/>
          <p:cNvSpPr/>
          <p:nvPr/>
        </p:nvSpPr>
        <p:spPr>
          <a:xfrm>
            <a:off x="3545656" y="4142395"/>
            <a:ext cx="729196" cy="360040"/>
          </a:xfrm>
          <a:prstGeom prst="flowChartPunchedCar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MSG</a:t>
            </a:r>
            <a:endParaRPr lang="zh-CN" altLang="en-US" dirty="0"/>
          </a:p>
        </p:txBody>
      </p:sp>
      <p:sp>
        <p:nvSpPr>
          <p:cNvPr id="29" name="流程图: 卡片 28"/>
          <p:cNvSpPr/>
          <p:nvPr/>
        </p:nvSpPr>
        <p:spPr>
          <a:xfrm>
            <a:off x="6401370" y="3653408"/>
            <a:ext cx="729196" cy="360040"/>
          </a:xfrm>
          <a:prstGeom prst="flowChartPunchedCar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MSG</a:t>
            </a:r>
            <a:endParaRPr lang="zh-CN" altLang="en-US" dirty="0"/>
          </a:p>
        </p:txBody>
      </p:sp>
      <p:sp>
        <p:nvSpPr>
          <p:cNvPr id="30" name="流程图: 卡片 29"/>
          <p:cNvSpPr/>
          <p:nvPr/>
        </p:nvSpPr>
        <p:spPr>
          <a:xfrm>
            <a:off x="6367642" y="5284998"/>
            <a:ext cx="729196" cy="360040"/>
          </a:xfrm>
          <a:prstGeom prst="flowChartPunchedCar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MSG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err="1"/>
              <a:t>RocketMQ</a:t>
            </a:r>
            <a:r>
              <a:rPr lang="zh-CN" altLang="en-US" dirty="0"/>
              <a:t>部署结构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37" y="1412775"/>
            <a:ext cx="8879359" cy="51166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E13D5304-67EB-4C32-9167-2DE5547253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20" y="1417638"/>
            <a:ext cx="8879359" cy="51166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队列模型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40" y="1600225"/>
            <a:ext cx="7200900" cy="473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sym typeface="+mn-ea"/>
              </a:rPr>
              <a:t>队列模型</a:t>
            </a:r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4135" y="1600200"/>
            <a:ext cx="5712460" cy="452628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发送负载均衡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52313"/>
            <a:ext cx="8075654" cy="4957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消费负载均衡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0" y="1466850"/>
            <a:ext cx="9019258" cy="4482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消费负载均衡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51069"/>
            <a:ext cx="8280920" cy="5390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消息质量（</a:t>
            </a:r>
            <a:r>
              <a:rPr lang="en-US" altLang="zh-CN" dirty="0"/>
              <a:t>QOS</a:t>
            </a:r>
            <a:r>
              <a:rPr lang="zh-CN" altLang="en-US" dirty="0"/>
              <a:t>）级别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Exactly-once</a:t>
            </a:r>
          </a:p>
          <a:p>
            <a:pPr lvl="1"/>
            <a:r>
              <a:rPr lang="zh-CN" altLang="en-US" dirty="0"/>
              <a:t>投递且仅投递一次</a:t>
            </a:r>
            <a:endParaRPr lang="en-US" altLang="zh-CN" dirty="0"/>
          </a:p>
          <a:p>
            <a:r>
              <a:rPr lang="en-US" altLang="zh-CN" dirty="0"/>
              <a:t>At-least-once</a:t>
            </a:r>
          </a:p>
          <a:p>
            <a:pPr lvl="1"/>
            <a:r>
              <a:rPr lang="zh-CN" altLang="en-US" dirty="0"/>
              <a:t>最少投递一次，可能有重复消息</a:t>
            </a:r>
            <a:endParaRPr lang="en-US" altLang="zh-CN" dirty="0"/>
          </a:p>
          <a:p>
            <a:r>
              <a:rPr lang="en-US" altLang="zh-CN" dirty="0"/>
              <a:t>At-most-once</a:t>
            </a:r>
          </a:p>
          <a:p>
            <a:pPr lvl="1"/>
            <a:r>
              <a:rPr lang="zh-CN" altLang="en-US" dirty="0"/>
              <a:t>最多投递一次，有可能丢消息</a:t>
            </a:r>
            <a:endParaRPr lang="en-US" altLang="zh-C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目录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" y="1209040"/>
            <a:ext cx="8287385" cy="5638800"/>
          </a:xfrm>
        </p:spPr>
        <p:txBody>
          <a:bodyPr>
            <a:normAutofit fontScale="47500" lnSpcReduction="10000"/>
          </a:bodyPr>
          <a:lstStyle/>
          <a:p>
            <a:r>
              <a:rPr lang="en-US" altLang="zh-CN" dirty="0">
                <a:sym typeface="+mn-ea"/>
              </a:rPr>
              <a:t>MQ</a:t>
            </a:r>
            <a:r>
              <a:rPr lang="zh-CN" altLang="en-US" dirty="0">
                <a:sym typeface="+mn-ea"/>
              </a:rPr>
              <a:t>特点</a:t>
            </a:r>
            <a:endParaRPr lang="en-US" altLang="zh-CN" dirty="0">
              <a:sym typeface="+mn-ea"/>
            </a:endParaRPr>
          </a:p>
          <a:p>
            <a:r>
              <a:rPr lang="en-US" altLang="zh-CN" dirty="0">
                <a:sym typeface="+mn-ea"/>
              </a:rPr>
              <a:t>MQ</a:t>
            </a:r>
            <a:r>
              <a:rPr lang="zh-CN" altLang="en-US" dirty="0">
                <a:sym typeface="+mn-ea"/>
              </a:rPr>
              <a:t>使用场景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常用</a:t>
            </a:r>
            <a:r>
              <a:rPr lang="en-US" altLang="zh-CN" dirty="0">
                <a:sym typeface="+mn-ea"/>
              </a:rPr>
              <a:t>MQ</a:t>
            </a:r>
            <a:r>
              <a:rPr lang="zh-CN" altLang="en-US" dirty="0">
                <a:sym typeface="+mn-ea"/>
              </a:rPr>
              <a:t>对比</a:t>
            </a:r>
            <a:endParaRPr lang="en-US" altLang="zh-CN" dirty="0"/>
          </a:p>
          <a:p>
            <a:r>
              <a:rPr lang="zh-CN" altLang="en-US" dirty="0"/>
              <a:t>专业术语</a:t>
            </a:r>
            <a:r>
              <a:rPr lang="en-US" altLang="zh-CN" dirty="0"/>
              <a:t>(producer/consumer)</a:t>
            </a:r>
          </a:p>
          <a:p>
            <a:r>
              <a:rPr lang="zh-CN" altLang="en-US" dirty="0"/>
              <a:t>消息系统结构</a:t>
            </a:r>
          </a:p>
          <a:p>
            <a:r>
              <a:rPr lang="en-US" altLang="zh-CN" dirty="0"/>
              <a:t>rocketmq</a:t>
            </a:r>
            <a:r>
              <a:rPr lang="zh-CN" altLang="en-US" dirty="0"/>
              <a:t>部署结构</a:t>
            </a:r>
          </a:p>
          <a:p>
            <a:r>
              <a:rPr lang="zh-CN" altLang="en-US" dirty="0"/>
              <a:t>队列模型</a:t>
            </a:r>
          </a:p>
          <a:p>
            <a:r>
              <a:rPr lang="zh-CN" altLang="en-US" dirty="0"/>
              <a:t>发送与消费的负载均衡</a:t>
            </a:r>
          </a:p>
          <a:p>
            <a:r>
              <a:rPr lang="en-US" altLang="zh-CN" dirty="0"/>
              <a:t>QOS(</a:t>
            </a:r>
            <a:r>
              <a:rPr lang="en-US" altLang="zh-CN" dirty="0">
                <a:sym typeface="+mn-ea"/>
              </a:rPr>
              <a:t>At-least-once</a:t>
            </a:r>
            <a:r>
              <a:rPr lang="en-US" altLang="zh-CN" dirty="0"/>
              <a:t>)</a:t>
            </a:r>
          </a:p>
          <a:p>
            <a:r>
              <a:rPr lang="zh-CN" altLang="en-US" dirty="0">
                <a:sym typeface="+mn-ea"/>
              </a:rPr>
              <a:t>发送</a:t>
            </a:r>
            <a:r>
              <a:rPr lang="en-US" altLang="zh-CN" dirty="0">
                <a:sym typeface="+mn-ea"/>
              </a:rPr>
              <a:t>/</a:t>
            </a:r>
            <a:r>
              <a:rPr lang="zh-CN" altLang="en-US" dirty="0">
                <a:sym typeface="+mn-ea"/>
              </a:rPr>
              <a:t>消费注意事项</a:t>
            </a:r>
            <a:endParaRPr lang="zh-CN" altLang="en-US" dirty="0"/>
          </a:p>
          <a:p>
            <a:r>
              <a:rPr lang="zh-CN" altLang="en-US" dirty="0"/>
              <a:t>事务消息</a:t>
            </a:r>
          </a:p>
          <a:p>
            <a:r>
              <a:rPr lang="zh-CN" altLang="en-US" dirty="0"/>
              <a:t>顺序消息</a:t>
            </a:r>
            <a:endParaRPr lang="en-US" altLang="zh-CN" dirty="0"/>
          </a:p>
          <a:p>
            <a:r>
              <a:rPr lang="zh-CN" altLang="en-US" dirty="0"/>
              <a:t>关于</a:t>
            </a:r>
            <a:r>
              <a:rPr lang="en-US" altLang="zh-CN" dirty="0"/>
              <a:t>tag</a:t>
            </a:r>
          </a:p>
          <a:p>
            <a:r>
              <a:rPr lang="zh-CN" altLang="en-US" dirty="0"/>
              <a:t>消息结构</a:t>
            </a:r>
          </a:p>
          <a:p>
            <a:r>
              <a:rPr lang="zh-CN" altLang="en-US" dirty="0"/>
              <a:t>存储结构详解</a:t>
            </a:r>
          </a:p>
          <a:p>
            <a:r>
              <a:rPr lang="zh-CN" altLang="en-US" dirty="0">
                <a:sym typeface="+mn-ea"/>
              </a:rPr>
              <a:t>同步</a:t>
            </a:r>
            <a:r>
              <a:rPr lang="en-US" altLang="zh-CN" dirty="0">
                <a:sym typeface="+mn-ea"/>
              </a:rPr>
              <a:t>/</a:t>
            </a:r>
            <a:r>
              <a:rPr lang="zh-CN" altLang="en-US" dirty="0">
                <a:sym typeface="+mn-ea"/>
              </a:rPr>
              <a:t>异步存储</a:t>
            </a:r>
          </a:p>
          <a:p>
            <a:r>
              <a:rPr lang="en-US" altLang="zh-CN" dirty="0">
                <a:sym typeface="+mn-ea"/>
              </a:rPr>
              <a:t>master-slave</a:t>
            </a:r>
            <a:r>
              <a:rPr lang="zh-CN" altLang="en-US" dirty="0">
                <a:sym typeface="+mn-ea"/>
              </a:rPr>
              <a:t>复制</a:t>
            </a:r>
            <a:endParaRPr lang="en-US" altLang="zh-CN" dirty="0">
              <a:sym typeface="+mn-ea"/>
            </a:endParaRPr>
          </a:p>
          <a:p>
            <a:r>
              <a:rPr lang="zh-CN" altLang="en-US">
                <a:sym typeface="+mn-ea"/>
              </a:rPr>
              <a:t>同步</a:t>
            </a:r>
            <a:r>
              <a:rPr lang="en-US" altLang="zh-CN">
                <a:sym typeface="+mn-ea"/>
              </a:rPr>
              <a:t>/</a:t>
            </a:r>
            <a:r>
              <a:rPr lang="zh-CN" altLang="en-US">
                <a:sym typeface="+mn-ea"/>
              </a:rPr>
              <a:t>异步复制</a:t>
            </a:r>
            <a:endParaRPr lang="zh-CN" altLang="en-US" dirty="0"/>
          </a:p>
          <a:p>
            <a:r>
              <a:rPr lang="zh-CN" altLang="en-US" dirty="0"/>
              <a:t>监控控制台</a:t>
            </a:r>
          </a:p>
          <a:p>
            <a:r>
              <a:rPr lang="zh-CN" altLang="en-US" dirty="0"/>
              <a:t>重要配置</a:t>
            </a:r>
          </a:p>
          <a:p>
            <a:r>
              <a:rPr lang="zh-CN" altLang="en-US" dirty="0"/>
              <a:t>链接</a:t>
            </a:r>
          </a:p>
          <a:p>
            <a:r>
              <a:rPr lang="zh-CN" altLang="en-US" dirty="0"/>
              <a:t>升级</a:t>
            </a:r>
            <a:r>
              <a:rPr lang="en-US" altLang="zh-CN" dirty="0"/>
              <a:t>4.4.0</a:t>
            </a:r>
          </a:p>
          <a:p>
            <a:r>
              <a:rPr lang="zh-CN" altLang="en-US" dirty="0">
                <a:sym typeface="+mn-ea"/>
              </a:rPr>
              <a:t>总结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消费端注意事项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10000"/>
          </a:bodyPr>
          <a:lstStyle/>
          <a:p>
            <a:r>
              <a:rPr lang="zh-CN" altLang="en-US" dirty="0"/>
              <a:t>由于不能丢消息，所以选择</a:t>
            </a:r>
            <a:r>
              <a:rPr lang="en-US" altLang="zh-CN" dirty="0"/>
              <a:t>At-least-once</a:t>
            </a:r>
          </a:p>
          <a:p>
            <a:r>
              <a:rPr lang="zh-CN" altLang="en-US" dirty="0"/>
              <a:t>有可能产生重复消息</a:t>
            </a:r>
            <a:endParaRPr lang="en-US" altLang="zh-CN" dirty="0"/>
          </a:p>
          <a:p>
            <a:r>
              <a:rPr lang="zh-CN" altLang="en-US" dirty="0"/>
              <a:t>消费端逻辑幂等</a:t>
            </a:r>
            <a:endParaRPr lang="en-US" altLang="zh-CN" dirty="0"/>
          </a:p>
          <a:p>
            <a:r>
              <a:rPr lang="zh-CN" altLang="en-US" dirty="0"/>
              <a:t>可以通过数据库唯一键做到完全幂等</a:t>
            </a:r>
            <a:endParaRPr lang="en-US" altLang="zh-CN" dirty="0"/>
          </a:p>
          <a:p>
            <a:r>
              <a:rPr lang="zh-CN" altLang="en-US" dirty="0"/>
              <a:t>也可以通过缓存等其它组件做到伪幂等</a:t>
            </a:r>
          </a:p>
          <a:p>
            <a:r>
              <a:rPr lang="zh-CN" altLang="en-US" dirty="0">
                <a:sym typeface="+mn-ea"/>
              </a:rPr>
              <a:t>打印消费消息日志，利于排查问题</a:t>
            </a:r>
            <a:endParaRPr lang="zh-CN" altLang="en-US" dirty="0"/>
          </a:p>
          <a:p>
            <a:r>
              <a:rPr lang="zh-CN" altLang="en-US" sz="3000" dirty="0">
                <a:sym typeface="+mn-ea"/>
              </a:rPr>
              <a:t>错误处理</a:t>
            </a:r>
            <a:endParaRPr lang="en-US" altLang="zh-CN" sz="3000" dirty="0"/>
          </a:p>
          <a:p>
            <a:pPr lvl="1"/>
            <a:r>
              <a:rPr lang="zh-CN" altLang="en-US" sz="3000" dirty="0">
                <a:sym typeface="+mn-ea"/>
              </a:rPr>
              <a:t>业务逻辑错误，例如某个用户的个人信息不符合业务逻辑，调用一个外部的</a:t>
            </a:r>
            <a:r>
              <a:rPr lang="en-US" altLang="zh-CN" sz="3000" dirty="0" err="1">
                <a:sym typeface="+mn-ea"/>
              </a:rPr>
              <a:t>rpc</a:t>
            </a:r>
            <a:r>
              <a:rPr lang="zh-CN" altLang="en-US" sz="3000" dirty="0">
                <a:sym typeface="+mn-ea"/>
              </a:rPr>
              <a:t>接口超时这种小规模的失败，可以直接让</a:t>
            </a:r>
            <a:r>
              <a:rPr lang="en-US" altLang="zh-CN" sz="3000" dirty="0">
                <a:sym typeface="+mn-ea"/>
              </a:rPr>
              <a:t>broker</a:t>
            </a:r>
            <a:r>
              <a:rPr lang="zh-CN" altLang="en-US" sz="3000" dirty="0">
                <a:sym typeface="+mn-ea"/>
              </a:rPr>
              <a:t>稍后投递</a:t>
            </a:r>
            <a:endParaRPr lang="en-US" altLang="zh-CN" sz="3000" dirty="0"/>
          </a:p>
          <a:p>
            <a:pPr lvl="1"/>
            <a:r>
              <a:rPr lang="en-US" altLang="zh-CN" sz="3000" dirty="0" err="1">
                <a:sym typeface="+mn-ea"/>
              </a:rPr>
              <a:t>Db</a:t>
            </a:r>
            <a:r>
              <a:rPr lang="zh-CN" altLang="en-US" sz="3000" dirty="0">
                <a:sym typeface="+mn-ea"/>
              </a:rPr>
              <a:t>不可用或者外部资源短时间内不可用的，可以消费端进行</a:t>
            </a:r>
            <a:r>
              <a:rPr lang="en-US" altLang="zh-CN" sz="3000" dirty="0">
                <a:sym typeface="+mn-ea"/>
              </a:rPr>
              <a:t>sleep</a:t>
            </a:r>
            <a:r>
              <a:rPr lang="zh-CN" altLang="en-US" sz="3000" dirty="0">
                <a:sym typeface="+mn-ea"/>
              </a:rPr>
              <a:t>，减少</a:t>
            </a:r>
            <a:r>
              <a:rPr lang="en-US" altLang="zh-CN" sz="3000" dirty="0">
                <a:sym typeface="+mn-ea"/>
              </a:rPr>
              <a:t>broker</a:t>
            </a:r>
            <a:r>
              <a:rPr lang="zh-CN" altLang="en-US" sz="3000" dirty="0">
                <a:sym typeface="+mn-ea"/>
              </a:rPr>
              <a:t>的重投压力</a:t>
            </a:r>
            <a:endParaRPr lang="zh-CN" altLang="en-US" sz="3000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消费失败重试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1s 5s 10s 30s 1m 2m 3m 4m 5m 6m 7m 8m 9m 10m 20m 30m 1h 2h</a:t>
            </a:r>
          </a:p>
          <a:p>
            <a:r>
              <a:rPr lang="zh-CN" altLang="en-US"/>
              <a:t>第</a:t>
            </a:r>
            <a:r>
              <a:rPr lang="en-US" altLang="zh-CN"/>
              <a:t>1</a:t>
            </a:r>
            <a:r>
              <a:rPr lang="zh-CN" altLang="en-US"/>
              <a:t>次失败</a:t>
            </a:r>
            <a:r>
              <a:rPr lang="en-US" altLang="zh-CN"/>
              <a:t>1s</a:t>
            </a:r>
            <a:r>
              <a:rPr lang="zh-CN" altLang="en-US"/>
              <a:t>后重试</a:t>
            </a:r>
          </a:p>
          <a:p>
            <a:r>
              <a:rPr lang="zh-CN" altLang="en-US">
                <a:sym typeface="+mn-ea"/>
              </a:rPr>
              <a:t>第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次失败</a:t>
            </a:r>
            <a:r>
              <a:rPr lang="en-US" altLang="zh-CN">
                <a:sym typeface="+mn-ea"/>
              </a:rPr>
              <a:t>5s</a:t>
            </a:r>
            <a:r>
              <a:rPr lang="zh-CN" altLang="en-US">
                <a:sym typeface="+mn-ea"/>
              </a:rPr>
              <a:t>后重试</a:t>
            </a:r>
          </a:p>
          <a:p>
            <a:r>
              <a:rPr lang="zh-CN" altLang="en-US">
                <a:sym typeface="+mn-ea"/>
              </a:rPr>
              <a:t>第</a:t>
            </a:r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次失败</a:t>
            </a:r>
            <a:r>
              <a:rPr lang="en-US" altLang="zh-CN">
                <a:sym typeface="+mn-ea"/>
              </a:rPr>
              <a:t>10s</a:t>
            </a:r>
            <a:r>
              <a:rPr lang="zh-CN" altLang="en-US">
                <a:sym typeface="+mn-ea"/>
              </a:rPr>
              <a:t>后重试</a:t>
            </a:r>
          </a:p>
          <a:p>
            <a:r>
              <a:rPr lang="en-US" altLang="zh-CN">
                <a:sym typeface="+mn-ea"/>
              </a:rPr>
              <a:t>......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>
                <a:sym typeface="+mn-ea"/>
              </a:rPr>
              <a:t>pushConsumer</a:t>
            </a:r>
          </a:p>
        </p:txBody>
      </p:sp>
      <p:graphicFrame>
        <p:nvGraphicFramePr>
          <p:cNvPr id="7" name="内容占位符 6"/>
          <p:cNvGraphicFramePr>
            <a:graphicFrameLocks noGrp="1" noChangeAspect="1"/>
          </p:cNvGraphicFramePr>
          <p:nvPr>
            <p:ph idx="1"/>
          </p:nvPr>
        </p:nvGraphicFramePr>
        <p:xfrm>
          <a:off x="1320800" y="1999615"/>
          <a:ext cx="5740400" cy="191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r:id="rId3" imgW="5740400" imgH="1917700" progId="Visio.Drawing.15">
                  <p:embed/>
                </p:oleObj>
              </mc:Choice>
              <mc:Fallback>
                <p:oleObj r:id="rId3" imgW="5740400" imgH="1917700" progId="Visio.Drawing.15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20800" y="1999615"/>
                        <a:ext cx="5740400" cy="191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1014730" y="4276090"/>
            <a:ext cx="711517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en-US" altLang="zh-CN" dirty="0">
                <a:sym typeface="+mn-ea"/>
              </a:rPr>
              <a:t>rocketmq</a:t>
            </a:r>
            <a:r>
              <a:rPr lang="zh-CN" altLang="en-US" dirty="0">
                <a:sym typeface="+mn-ea"/>
              </a:rPr>
              <a:t> 基于</a:t>
            </a:r>
            <a:r>
              <a:rPr lang="en-US" altLang="zh-CN" dirty="0">
                <a:sym typeface="+mn-ea"/>
              </a:rPr>
              <a:t>long polling</a:t>
            </a:r>
            <a:r>
              <a:rPr lang="zh-CN" altLang="en-US" dirty="0">
                <a:sym typeface="+mn-ea"/>
              </a:rPr>
              <a:t>定时拉取消息，如果有消息则立即返回，</a:t>
            </a:r>
          </a:p>
          <a:p>
            <a:pPr algn="l"/>
            <a:r>
              <a:rPr lang="zh-CN" altLang="en-US" dirty="0">
                <a:sym typeface="+mn-ea"/>
              </a:rPr>
              <a:t>如果没有消息则等待等待</a:t>
            </a:r>
            <a:r>
              <a:rPr lang="en-US" altLang="zh-CN" dirty="0">
                <a:sym typeface="+mn-ea"/>
              </a:rPr>
              <a:t>15s</a:t>
            </a:r>
            <a:r>
              <a:rPr lang="zh-CN" altLang="en-US" dirty="0">
                <a:sym typeface="+mn-ea"/>
              </a:rPr>
              <a:t>，期间如果产生消息则</a:t>
            </a:r>
            <a:r>
              <a:rPr lang="en-US" altLang="zh-CN" dirty="0">
                <a:sym typeface="+mn-ea"/>
              </a:rPr>
              <a:t>push</a:t>
            </a:r>
            <a:r>
              <a:rPr lang="zh-CN" altLang="en-US" dirty="0">
                <a:sym typeface="+mn-ea"/>
              </a:rPr>
              <a:t>给</a:t>
            </a:r>
            <a:r>
              <a:rPr lang="en-US" altLang="zh-CN" dirty="0">
                <a:sym typeface="+mn-ea"/>
              </a:rPr>
              <a:t>consumer</a:t>
            </a:r>
            <a:r>
              <a:rPr lang="zh-CN" altLang="en-US" dirty="0">
                <a:sym typeface="+mn-ea"/>
              </a:rPr>
              <a:t>。</a:t>
            </a:r>
          </a:p>
          <a:p>
            <a:pPr algn="l"/>
            <a:r>
              <a:rPr lang="zh-CN" altLang="en-US" dirty="0">
                <a:sym typeface="+mn-ea"/>
              </a:rPr>
              <a:t>目前天狗网使用此方式</a:t>
            </a:r>
            <a:r>
              <a:rPr lang="en-US" altLang="zh-CN" dirty="0">
                <a:sym typeface="+mn-ea"/>
              </a:rPr>
              <a:t>consumer</a:t>
            </a:r>
            <a:r>
              <a:rPr lang="zh-CN" altLang="en-US" dirty="0">
                <a:sym typeface="+mn-ea"/>
              </a:rPr>
              <a:t>消息。</a:t>
            </a:r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>
                <a:sym typeface="+mn-ea"/>
              </a:rPr>
              <a:t>pushConsumer</a:t>
            </a:r>
          </a:p>
        </p:txBody>
      </p:sp>
      <p:graphicFrame>
        <p:nvGraphicFramePr>
          <p:cNvPr id="7" name="内容占位符 6"/>
          <p:cNvGraphicFramePr>
            <a:graphicFrameLocks noGrp="1" noChangeAspect="1"/>
          </p:cNvGraphicFramePr>
          <p:nvPr>
            <p:ph idx="1"/>
          </p:nvPr>
        </p:nvGraphicFramePr>
        <p:xfrm>
          <a:off x="1464945" y="2159635"/>
          <a:ext cx="5740400" cy="191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r:id="rId3" imgW="5740400" imgH="1917700" progId="Visio.Drawing.15">
                  <p:embed/>
                </p:oleObj>
              </mc:Choice>
              <mc:Fallback>
                <p:oleObj r:id="rId3" imgW="5740400" imgH="1917700" progId="Visio.Drawing.15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64945" y="2159635"/>
                        <a:ext cx="5740400" cy="191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918210" y="4234180"/>
            <a:ext cx="7307580" cy="922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altLang="zh-CN" dirty="0">
                <a:sym typeface="+mn-ea"/>
              </a:rPr>
              <a:t>rocketmq</a:t>
            </a:r>
            <a:r>
              <a:rPr lang="zh-CN" altLang="en-US" dirty="0">
                <a:sym typeface="+mn-ea"/>
              </a:rPr>
              <a:t> 基于</a:t>
            </a:r>
            <a:r>
              <a:rPr lang="en-US" altLang="zh-CN" dirty="0">
                <a:sym typeface="+mn-ea"/>
              </a:rPr>
              <a:t>long polling</a:t>
            </a:r>
            <a:r>
              <a:rPr lang="zh-CN" altLang="en-US" dirty="0">
                <a:sym typeface="+mn-ea"/>
              </a:rPr>
              <a:t>定时拉取消息，如果有消息则立即返回，</a:t>
            </a:r>
          </a:p>
          <a:p>
            <a:pPr algn="l"/>
            <a:r>
              <a:rPr lang="zh-CN" altLang="en-US" dirty="0">
                <a:sym typeface="+mn-ea"/>
              </a:rPr>
              <a:t>如果没有消息则等待等待</a:t>
            </a:r>
            <a:r>
              <a:rPr lang="en-US" altLang="zh-CN" dirty="0">
                <a:sym typeface="+mn-ea"/>
              </a:rPr>
              <a:t>15s</a:t>
            </a:r>
            <a:r>
              <a:rPr lang="zh-CN" altLang="en-US" dirty="0">
                <a:sym typeface="+mn-ea"/>
              </a:rPr>
              <a:t>，期间如果产生消息则</a:t>
            </a:r>
            <a:r>
              <a:rPr lang="en-US" altLang="zh-CN" dirty="0">
                <a:sym typeface="+mn-ea"/>
              </a:rPr>
              <a:t>push</a:t>
            </a:r>
            <a:r>
              <a:rPr lang="zh-CN" altLang="en-US" dirty="0">
                <a:sym typeface="+mn-ea"/>
              </a:rPr>
              <a:t>给</a:t>
            </a:r>
            <a:r>
              <a:rPr lang="en-US" altLang="zh-CN" dirty="0">
                <a:sym typeface="+mn-ea"/>
              </a:rPr>
              <a:t>consumer</a:t>
            </a:r>
            <a:r>
              <a:rPr lang="zh-CN" altLang="en-US" dirty="0">
                <a:sym typeface="+mn-ea"/>
              </a:rPr>
              <a:t>。</a:t>
            </a:r>
          </a:p>
          <a:p>
            <a:pPr algn="l"/>
            <a:r>
              <a:rPr lang="zh-CN" altLang="en-US" dirty="0">
                <a:sym typeface="+mn-ea"/>
              </a:rPr>
              <a:t>目前天狗网使用此方式</a:t>
            </a:r>
            <a:r>
              <a:rPr lang="en-US" altLang="zh-CN" dirty="0">
                <a:sym typeface="+mn-ea"/>
              </a:rPr>
              <a:t>consumer</a:t>
            </a:r>
            <a:r>
              <a:rPr lang="zh-CN" altLang="en-US" dirty="0">
                <a:sym typeface="+mn-ea"/>
              </a:rPr>
              <a:t>消息。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发送消息注意事项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4784"/>
            <a:ext cx="8075240" cy="5184576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dirty="0"/>
              <a:t>一个应用尽可能用一个</a:t>
            </a:r>
            <a:r>
              <a:rPr lang="en-US" altLang="zh-CN" dirty="0"/>
              <a:t>Topic</a:t>
            </a:r>
            <a:r>
              <a:rPr lang="zh-CN" altLang="en-US" dirty="0"/>
              <a:t>，消息子类型用</a:t>
            </a:r>
            <a:r>
              <a:rPr lang="en-US" altLang="zh-CN" dirty="0"/>
              <a:t>tags</a:t>
            </a:r>
            <a:r>
              <a:rPr lang="zh-CN" altLang="en-US" dirty="0"/>
              <a:t>来标识，</a:t>
            </a:r>
            <a:r>
              <a:rPr lang="en-US" altLang="zh-CN" dirty="0"/>
              <a:t>tags</a:t>
            </a:r>
            <a:r>
              <a:rPr lang="zh-CN" altLang="en-US" dirty="0"/>
              <a:t>可以由应用自由设置。只有发送消息设置了</a:t>
            </a:r>
            <a:r>
              <a:rPr lang="en-US" altLang="zh-CN" dirty="0"/>
              <a:t>tags</a:t>
            </a:r>
            <a:r>
              <a:rPr lang="zh-CN" altLang="en-US" dirty="0"/>
              <a:t>，消费方在订阅消息时，才可以利用</a:t>
            </a:r>
            <a:r>
              <a:rPr lang="en-US" altLang="zh-CN" dirty="0"/>
              <a:t>tags</a:t>
            </a:r>
            <a:r>
              <a:rPr lang="zh-CN" altLang="en-US" dirty="0"/>
              <a:t>在</a:t>
            </a:r>
            <a:r>
              <a:rPr lang="en-US" altLang="zh-CN" dirty="0"/>
              <a:t>broker</a:t>
            </a:r>
            <a:r>
              <a:rPr lang="zh-CN" altLang="en-US" dirty="0"/>
              <a:t>做消息过滤。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每个消息在业务层面的唯一标识码，要设置到</a:t>
            </a:r>
            <a:r>
              <a:rPr lang="en-US" altLang="zh-CN" dirty="0"/>
              <a:t>keys</a:t>
            </a:r>
            <a:r>
              <a:rPr lang="zh-CN" altLang="en-US" dirty="0"/>
              <a:t>字段，方便将来定位消息丢失问题。服务器会为每个消息创建索引（哈希索引），应用可以通过</a:t>
            </a:r>
            <a:r>
              <a:rPr lang="en-US" altLang="zh-CN" dirty="0"/>
              <a:t>topic</a:t>
            </a:r>
            <a:r>
              <a:rPr lang="zh-CN" altLang="en-US" dirty="0"/>
              <a:t>，</a:t>
            </a:r>
            <a:r>
              <a:rPr lang="en-US" altLang="zh-CN" dirty="0"/>
              <a:t>key</a:t>
            </a:r>
            <a:r>
              <a:rPr lang="zh-CN" altLang="en-US" dirty="0"/>
              <a:t>来查询这条消息内容，以及消息被谁消费。由于是哈希索引，请务必保证</a:t>
            </a:r>
            <a:r>
              <a:rPr lang="en-US" altLang="zh-CN" dirty="0"/>
              <a:t>key</a:t>
            </a:r>
            <a:r>
              <a:rPr lang="zh-CN" altLang="en-US" dirty="0"/>
              <a:t>尽可能唯一，这样可以避免潜在的哈希冲突</a:t>
            </a:r>
          </a:p>
          <a:p>
            <a:endParaRPr lang="zh-CN" altLang="en-US" dirty="0"/>
          </a:p>
          <a:p>
            <a:r>
              <a:rPr lang="zh-CN" altLang="en-US" dirty="0"/>
              <a:t>消息发送成功或者失败，要打印消息日志，务必要打印</a:t>
            </a:r>
            <a:r>
              <a:rPr lang="en-US" altLang="zh-CN" dirty="0" err="1"/>
              <a:t>sendresult</a:t>
            </a:r>
            <a:r>
              <a:rPr lang="zh-CN" altLang="en-US" dirty="0"/>
              <a:t>和</a:t>
            </a:r>
            <a:r>
              <a:rPr lang="en-US" altLang="zh-CN" dirty="0"/>
              <a:t>key</a:t>
            </a:r>
            <a:r>
              <a:rPr lang="zh-CN" altLang="en-US" dirty="0"/>
              <a:t>字段，尤其是</a:t>
            </a:r>
            <a:r>
              <a:rPr lang="en-US" altLang="zh-CN" dirty="0" err="1"/>
              <a:t>SendResult</a:t>
            </a:r>
            <a:r>
              <a:rPr lang="zh-CN" altLang="en-US" dirty="0"/>
              <a:t>中的</a:t>
            </a:r>
            <a:r>
              <a:rPr lang="en-US" altLang="zh-CN" dirty="0" err="1"/>
              <a:t>msgId</a:t>
            </a:r>
            <a:endParaRPr lang="zh-CN" altLang="en-US" dirty="0"/>
          </a:p>
          <a:p>
            <a:r>
              <a:rPr lang="zh-CN" altLang="en-US" dirty="0"/>
              <a:t>对于消息不可丢失应用，务必要有消息重发机制 。例如如果消息发送失败，存储到数据库，能有定时程序尝试重发，或者人工触发重发。 </a:t>
            </a:r>
          </a:p>
          <a:p>
            <a:r>
              <a:rPr lang="zh-CN" altLang="en-US" dirty="0"/>
              <a:t>对于性能要求高，而对消息可靠性要求低的，可以通过</a:t>
            </a:r>
            <a:r>
              <a:rPr lang="en-US" altLang="zh-CN" dirty="0" err="1"/>
              <a:t>sendOneway</a:t>
            </a:r>
            <a:r>
              <a:rPr lang="zh-CN" altLang="en-US" dirty="0"/>
              <a:t>进行发送，如果需要处理结果的，可以通过异步发送接口异步处理发送结果</a:t>
            </a:r>
            <a:endParaRPr lang="en-US" altLang="zh-CN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XA</a:t>
            </a:r>
            <a:r>
              <a:rPr lang="zh-CN" altLang="en-US" dirty="0"/>
              <a:t>分布式事务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优点</a:t>
            </a:r>
            <a:endParaRPr lang="en-US" altLang="zh-CN" dirty="0"/>
          </a:p>
          <a:p>
            <a:pPr lvl="1"/>
            <a:r>
              <a:rPr lang="zh-CN" altLang="en-US" dirty="0"/>
              <a:t>多资源之间的</a:t>
            </a:r>
            <a:r>
              <a:rPr lang="en-US" altLang="zh-CN" dirty="0"/>
              <a:t>ACID</a:t>
            </a:r>
          </a:p>
          <a:p>
            <a:pPr lvl="1"/>
            <a:r>
              <a:rPr lang="zh-CN" altLang="en-US" dirty="0"/>
              <a:t>编程模型简单统一</a:t>
            </a:r>
            <a:endParaRPr lang="en-US" altLang="zh-CN" dirty="0"/>
          </a:p>
          <a:p>
            <a:r>
              <a:rPr lang="zh-CN" altLang="en-US" dirty="0"/>
              <a:t>缺点</a:t>
            </a:r>
            <a:endParaRPr lang="en-US" altLang="zh-CN" dirty="0"/>
          </a:p>
          <a:p>
            <a:pPr lvl="1"/>
            <a:r>
              <a:rPr lang="zh-CN" altLang="en-US" dirty="0"/>
              <a:t>性能和可用性不高</a:t>
            </a:r>
            <a:endParaRPr lang="en-US" altLang="zh-CN" dirty="0"/>
          </a:p>
          <a:p>
            <a:pPr lvl="1"/>
            <a:r>
              <a:rPr lang="zh-CN" altLang="en-US" dirty="0"/>
              <a:t>故障难于恢复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事务消息</a:t>
            </a:r>
          </a:p>
        </p:txBody>
      </p:sp>
      <p:sp>
        <p:nvSpPr>
          <p:cNvPr id="4" name="流程图: 过程 3"/>
          <p:cNvSpPr/>
          <p:nvPr/>
        </p:nvSpPr>
        <p:spPr>
          <a:xfrm>
            <a:off x="467544" y="1972840"/>
            <a:ext cx="1440160" cy="268029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Client</a:t>
            </a:r>
            <a:endParaRPr lang="zh-CN" altLang="en-US" dirty="0"/>
          </a:p>
        </p:txBody>
      </p:sp>
      <p:sp>
        <p:nvSpPr>
          <p:cNvPr id="5" name="流程图: 直接访问存储器 4"/>
          <p:cNvSpPr/>
          <p:nvPr/>
        </p:nvSpPr>
        <p:spPr>
          <a:xfrm>
            <a:off x="5004048" y="1988840"/>
            <a:ext cx="3528392" cy="4320480"/>
          </a:xfrm>
          <a:prstGeom prst="flowChartMagneticDrum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Broker</a:t>
            </a:r>
            <a:endParaRPr lang="zh-CN" altLang="en-US" dirty="0"/>
          </a:p>
        </p:txBody>
      </p:sp>
      <p:sp>
        <p:nvSpPr>
          <p:cNvPr id="6" name="流程图: 过程 5"/>
          <p:cNvSpPr/>
          <p:nvPr/>
        </p:nvSpPr>
        <p:spPr>
          <a:xfrm>
            <a:off x="467544" y="5013176"/>
            <a:ext cx="1440160" cy="129614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Client</a:t>
            </a:r>
            <a:endParaRPr lang="zh-CN" altLang="en-US" dirty="0"/>
          </a:p>
        </p:txBody>
      </p:sp>
      <p:sp>
        <p:nvSpPr>
          <p:cNvPr id="7" name="右箭头 6"/>
          <p:cNvSpPr/>
          <p:nvPr/>
        </p:nvSpPr>
        <p:spPr>
          <a:xfrm>
            <a:off x="2051720" y="2132856"/>
            <a:ext cx="3024336" cy="432048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发送</a:t>
            </a:r>
            <a:r>
              <a:rPr lang="en-US" altLang="zh-CN" dirty="0"/>
              <a:t>prepare</a:t>
            </a:r>
            <a:r>
              <a:rPr lang="zh-CN" altLang="en-US" dirty="0"/>
              <a:t>消息</a:t>
            </a:r>
          </a:p>
        </p:txBody>
      </p:sp>
      <p:sp>
        <p:nvSpPr>
          <p:cNvPr id="9" name="右弧形箭头 8"/>
          <p:cNvSpPr/>
          <p:nvPr/>
        </p:nvSpPr>
        <p:spPr>
          <a:xfrm>
            <a:off x="2042604" y="2780928"/>
            <a:ext cx="873212" cy="972108"/>
          </a:xfrm>
          <a:prstGeom prst="curvedLef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执行本地事务</a:t>
            </a:r>
          </a:p>
        </p:txBody>
      </p:sp>
      <p:sp>
        <p:nvSpPr>
          <p:cNvPr id="10" name="右箭头 9"/>
          <p:cNvSpPr/>
          <p:nvPr/>
        </p:nvSpPr>
        <p:spPr>
          <a:xfrm>
            <a:off x="2117452" y="3852464"/>
            <a:ext cx="2745420" cy="296615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发送</a:t>
            </a:r>
            <a:r>
              <a:rPr lang="en-US" altLang="zh-CN" dirty="0"/>
              <a:t>commit</a:t>
            </a:r>
            <a:r>
              <a:rPr lang="zh-CN" altLang="en-US" dirty="0"/>
              <a:t>消息</a:t>
            </a:r>
          </a:p>
        </p:txBody>
      </p:sp>
      <p:sp>
        <p:nvSpPr>
          <p:cNvPr id="11" name="右箭头 10"/>
          <p:cNvSpPr/>
          <p:nvPr/>
        </p:nvSpPr>
        <p:spPr>
          <a:xfrm>
            <a:off x="2045444" y="4329099"/>
            <a:ext cx="2886596" cy="324037"/>
          </a:xfrm>
          <a:prstGeom prst="rightArrow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发送</a:t>
            </a:r>
            <a:r>
              <a:rPr lang="en-US" altLang="zh-CN" dirty="0"/>
              <a:t>rollback</a:t>
            </a:r>
            <a:r>
              <a:rPr lang="zh-CN" altLang="en-US" dirty="0"/>
              <a:t>消息</a:t>
            </a:r>
          </a:p>
        </p:txBody>
      </p:sp>
      <p:sp>
        <p:nvSpPr>
          <p:cNvPr id="12" name="左箭头 11"/>
          <p:cNvSpPr/>
          <p:nvPr/>
        </p:nvSpPr>
        <p:spPr>
          <a:xfrm>
            <a:off x="2051720" y="5013176"/>
            <a:ext cx="2811152" cy="360040"/>
          </a:xfrm>
          <a:prstGeom prst="lef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发送</a:t>
            </a:r>
            <a:r>
              <a:rPr lang="en-US" altLang="zh-CN" dirty="0"/>
              <a:t>check</a:t>
            </a:r>
            <a:r>
              <a:rPr lang="zh-CN" altLang="en-US" dirty="0"/>
              <a:t>消息</a:t>
            </a:r>
          </a:p>
        </p:txBody>
      </p:sp>
      <p:sp>
        <p:nvSpPr>
          <p:cNvPr id="13" name="右箭头 12"/>
          <p:cNvSpPr/>
          <p:nvPr/>
        </p:nvSpPr>
        <p:spPr>
          <a:xfrm>
            <a:off x="2042604" y="5508648"/>
            <a:ext cx="2898552" cy="296615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发送</a:t>
            </a:r>
            <a:r>
              <a:rPr lang="en-US" altLang="zh-CN" dirty="0"/>
              <a:t>commit</a:t>
            </a:r>
            <a:r>
              <a:rPr lang="zh-CN" altLang="en-US" dirty="0"/>
              <a:t>消息</a:t>
            </a:r>
          </a:p>
        </p:txBody>
      </p:sp>
      <p:sp>
        <p:nvSpPr>
          <p:cNvPr id="14" name="右箭头 13"/>
          <p:cNvSpPr/>
          <p:nvPr/>
        </p:nvSpPr>
        <p:spPr>
          <a:xfrm>
            <a:off x="2123728" y="5985283"/>
            <a:ext cx="2886596" cy="324037"/>
          </a:xfrm>
          <a:prstGeom prst="rightArrow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发送</a:t>
            </a:r>
            <a:r>
              <a:rPr lang="en-US" altLang="zh-CN" dirty="0"/>
              <a:t>rollback</a:t>
            </a:r>
            <a:r>
              <a:rPr lang="zh-CN" altLang="en-US" dirty="0"/>
              <a:t>消息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dirty="0">
                <a:sym typeface="+mn-ea"/>
              </a:rPr>
              <a:t>顺序消息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场景</a:t>
            </a:r>
            <a:endParaRPr lang="en-US" altLang="zh-CN" dirty="0"/>
          </a:p>
          <a:p>
            <a:pPr marL="448310" lvl="1" indent="0">
              <a:buNone/>
            </a:pPr>
            <a:r>
              <a:rPr lang="zh-CN" altLang="en-US">
                <a:sym typeface="+mn-ea"/>
              </a:rPr>
              <a:t>一笔订单产生了 3 条消息，分别是订单创建、订单付款、订单完成。消费时，要按照顺序依次消费才有意义。</a:t>
            </a:r>
            <a:endParaRPr lang="en-US" altLang="zh-CN" dirty="0"/>
          </a:p>
          <a:p>
            <a:r>
              <a:rPr lang="en-US" altLang="zh-CN">
                <a:sym typeface="+mn-ea"/>
              </a:rPr>
              <a:t>rocketmq</a:t>
            </a:r>
            <a:r>
              <a:rPr lang="zh-CN" altLang="en-US">
                <a:sym typeface="+mn-ea"/>
              </a:rPr>
              <a:t>实现</a:t>
            </a:r>
            <a:endParaRPr lang="en-US" altLang="zh-CN" dirty="0"/>
          </a:p>
          <a:p>
            <a:pPr marL="36195" indent="0">
              <a:buNone/>
            </a:pPr>
            <a:r>
              <a:rPr lang="zh-CN" altLang="en-US" sz="2600">
                <a:sym typeface="+mn-ea"/>
              </a:rPr>
              <a:t>    发送时顺序发送到同一</a:t>
            </a:r>
            <a:r>
              <a:rPr lang="en-US" altLang="zh-CN" sz="2600">
                <a:sym typeface="+mn-ea"/>
              </a:rPr>
              <a:t>msgQueue</a:t>
            </a:r>
            <a:endParaRPr lang="zh-CN" altLang="en-US" sz="2600">
              <a:sym typeface="+mn-ea"/>
            </a:endParaRPr>
          </a:p>
          <a:p>
            <a:pPr marL="36195" indent="0">
              <a:buNone/>
            </a:pPr>
            <a:r>
              <a:rPr lang="zh-CN" altLang="en-US" sz="2600">
                <a:sym typeface="+mn-ea"/>
              </a:rPr>
              <a:t>    消费时顺序消费</a:t>
            </a:r>
            <a:r>
              <a:rPr lang="en-US" altLang="zh-CN" sz="2600">
                <a:sym typeface="+mn-ea"/>
              </a:rPr>
              <a:t>,</a:t>
            </a:r>
            <a:r>
              <a:rPr lang="zh-CN" altLang="en-US" sz="2600">
                <a:sym typeface="+mn-ea"/>
              </a:rPr>
              <a:t>实现MessageListenerOrderly</a:t>
            </a:r>
            <a:endParaRPr lang="en-US" altLang="zh-CN" sz="3000"/>
          </a:p>
          <a:p>
            <a:pPr marL="36195" indent="0">
              <a:buNone/>
            </a:pPr>
            <a:r>
              <a:rPr lang="zh-CN" altLang="en-US" sz="2600">
                <a:sym typeface="+mn-ea"/>
              </a:rPr>
              <a:t>    问题：顺序消费失败代价比较大，前面的消息消费失败，后面的消息无法消费</a:t>
            </a:r>
            <a:endParaRPr lang="zh-CN" altLang="en-US" sz="2600"/>
          </a:p>
          <a:p>
            <a:pPr marL="448310" lvl="1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关于</a:t>
            </a:r>
            <a:r>
              <a:rPr lang="en-US" altLang="zh-CN"/>
              <a:t>tag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tag</a:t>
            </a:r>
            <a:r>
              <a:rPr lang="zh-CN" altLang="en-US"/>
              <a:t>说明及注意事项</a:t>
            </a:r>
          </a:p>
          <a:p>
            <a:pPr marL="36195" indent="0">
              <a:buNone/>
            </a:pPr>
            <a:r>
              <a:rPr lang="en-US" altLang="zh-CN"/>
              <a:t>broker端、consumer端会根据tag过滤消息,</a:t>
            </a:r>
            <a:r>
              <a:rPr lang="zh-CN" altLang="en-US"/>
              <a:t>注意：</a:t>
            </a:r>
          </a:p>
          <a:p>
            <a:pPr marL="36195" indent="0">
              <a:buNone/>
            </a:pPr>
            <a:r>
              <a:rPr lang="zh-CN" altLang="en-US"/>
              <a:t>consumer订阅了topic:ATopic、tag:aTag，</a:t>
            </a:r>
          </a:p>
          <a:p>
            <a:pPr marL="36195" indent="0">
              <a:buNone/>
            </a:pPr>
            <a:r>
              <a:rPr lang="zh-CN" altLang="en-US"/>
              <a:t>producer 发送了topic:ATopic、tag:bTag，</a:t>
            </a:r>
            <a:r>
              <a:rPr lang="en-US" altLang="zh-CN"/>
              <a:t>consuemr</a:t>
            </a:r>
            <a:r>
              <a:rPr lang="zh-CN" altLang="en-US"/>
              <a:t>尽管没有收到消息</a:t>
            </a:r>
            <a:r>
              <a:rPr lang="en-US" altLang="zh-CN"/>
              <a:t>(</a:t>
            </a:r>
            <a:r>
              <a:rPr lang="zh-CN" altLang="en-US"/>
              <a:t>因为过滤掉了</a:t>
            </a:r>
            <a:r>
              <a:rPr lang="en-US" altLang="zh-CN"/>
              <a:t>)</a:t>
            </a:r>
            <a:r>
              <a:rPr lang="zh-CN" altLang="en-US"/>
              <a:t>但是仍然会增加</a:t>
            </a:r>
            <a:r>
              <a:rPr lang="en-US" altLang="zh-CN"/>
              <a:t>consumerOffset</a:t>
            </a:r>
            <a:r>
              <a:rPr lang="zh-CN" altLang="en-US"/>
              <a:t>，即使下次启动</a:t>
            </a:r>
            <a:r>
              <a:rPr lang="en-US" altLang="zh-CN"/>
              <a:t>consumer</a:t>
            </a:r>
            <a:r>
              <a:rPr lang="zh-CN" altLang="en-US"/>
              <a:t>订阅</a:t>
            </a:r>
            <a:r>
              <a:rPr lang="zh-CN" altLang="en-US">
                <a:sym typeface="+mn-ea"/>
              </a:rPr>
              <a:t>bTag消息，也无法消费到上次的消息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消息结构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31" y="1976438"/>
            <a:ext cx="9234289" cy="3084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MQ特点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/>
              <a:t>先进先出</a:t>
            </a:r>
          </a:p>
          <a:p>
            <a:r>
              <a:rPr lang="zh-CN" altLang="en-US" sz="1800"/>
              <a:t>发布订阅，一端发布消息，入队列操作，一端订阅消息从队列中取消息，出队列操作，消费端没有消息可以一直阻塞，有消息立即感知到，如果消息无堆积，基本可以当做是同步操作。</a:t>
            </a:r>
          </a:p>
          <a:p>
            <a:r>
              <a:rPr lang="zh-CN" altLang="en-US" sz="1800"/>
              <a:t>持久化，如果需要高可用持久化是必不可少的，做不到高可用的</a:t>
            </a:r>
            <a:r>
              <a:rPr lang="en-US" altLang="zh-CN" sz="1800"/>
              <a:t>mq</a:t>
            </a:r>
            <a:r>
              <a:rPr lang="zh-CN" altLang="en-US" sz="1800"/>
              <a:t>使用场景受限，</a:t>
            </a:r>
            <a:r>
              <a:rPr lang="en-US" altLang="zh-CN" sz="1800"/>
              <a:t>redis mq</a:t>
            </a:r>
            <a:r>
              <a:rPr lang="zh-CN" altLang="en-US" sz="1800"/>
              <a:t>不需要持久化，可靠性要求不高的情况下才会使用</a:t>
            </a:r>
          </a:p>
          <a:p>
            <a:r>
              <a:rPr lang="zh-CN" altLang="en-US" sz="1800"/>
              <a:t>分布式，支持分布式，才能在互联网的时代才能被被使用被推广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存储结构</a:t>
            </a:r>
          </a:p>
        </p:txBody>
      </p:sp>
      <p:graphicFrame>
        <p:nvGraphicFramePr>
          <p:cNvPr id="6" name="内容占位符 5"/>
          <p:cNvGraphicFramePr>
            <a:graphicFrameLocks noGrp="1" noChangeAspect="1"/>
          </p:cNvGraphicFramePr>
          <p:nvPr>
            <p:ph idx="1"/>
          </p:nvPr>
        </p:nvGraphicFramePr>
        <p:xfrm>
          <a:off x="1353820" y="1567815"/>
          <a:ext cx="6436360" cy="523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r:id="rId3" imgW="10642600" imgH="8661400" progId="Visio.Drawing.15">
                  <p:embed/>
                </p:oleObj>
              </mc:Choice>
              <mc:Fallback>
                <p:oleObj r:id="rId3" imgW="10642600" imgH="8661400" progId="Visio.Drawing.15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53820" y="1567815"/>
                        <a:ext cx="6436360" cy="523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标题 1"/>
          <p:cNvSpPr>
            <a:spLocks noGrp="1"/>
          </p:cNvSpPr>
          <p:nvPr/>
        </p:nvSpPr>
        <p:spPr>
          <a:xfrm>
            <a:off x="604520" y="1047115"/>
            <a:ext cx="1731010" cy="5207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1600"/>
              <a:t>顺序写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>
                <a:sym typeface="+mn-ea"/>
              </a:rPr>
              <a:t>存储结构</a:t>
            </a:r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5050" y="1600200"/>
            <a:ext cx="6597650" cy="452628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sym typeface="+mn-ea"/>
              </a:rPr>
              <a:t>同步</a:t>
            </a:r>
            <a:r>
              <a:rPr lang="en-US" altLang="zh-CN" dirty="0">
                <a:sym typeface="+mn-ea"/>
              </a:rPr>
              <a:t>/</a:t>
            </a:r>
            <a:r>
              <a:rPr lang="zh-CN" altLang="en-US" dirty="0">
                <a:sym typeface="+mn-ea"/>
              </a:rPr>
              <a:t>异步刷盘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1596390"/>
          </a:xfrm>
        </p:spPr>
        <p:txBody>
          <a:bodyPr>
            <a:normAutofit fontScale="57500" lnSpcReduction="10000"/>
          </a:bodyPr>
          <a:lstStyle/>
          <a:p>
            <a:r>
              <a:rPr lang="en-US" altLang="zh-CN">
                <a:sym typeface="+mn-ea"/>
              </a:rPr>
              <a:t>同步刷盘方式：在返回写成功状态时，消息已经被写入磁盘。具体流程是，消息写入内存的PAGECACHE后，立刻通知刷盘线程刷盘，然后等待刷盘完成，刷盘线程执行完成后唤醒等待的线程，返回消息写成功的状态</a:t>
            </a:r>
            <a:endParaRPr lang="en-US" altLang="zh-CN"/>
          </a:p>
          <a:p>
            <a:r>
              <a:rPr lang="en-US" altLang="zh-CN"/>
              <a:t>异步刷盘方式：在返回写成功状态时，消息可能只是被写入了os内存的PAGECACHE，写操作的返回快，吞吐量大；当内存里的消息量积累到一定程度时，统一触发写磁盘操作，快速写入</a:t>
            </a:r>
          </a:p>
          <a:p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6530" y="3143885"/>
            <a:ext cx="3878580" cy="362521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dirty="0">
                <a:sym typeface="+mn-ea"/>
              </a:rPr>
              <a:t>同步</a:t>
            </a:r>
            <a:r>
              <a:rPr lang="en-US" altLang="zh-CN" dirty="0">
                <a:sym typeface="+mn-ea"/>
              </a:rPr>
              <a:t>/</a:t>
            </a:r>
            <a:r>
              <a:rPr lang="zh-CN" altLang="en-US" dirty="0">
                <a:sym typeface="+mn-ea"/>
              </a:rPr>
              <a:t>异步刷盘</a:t>
            </a: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>
            <a:normAutofit fontScale="87500" lnSpcReduction="10000"/>
          </a:bodyPr>
          <a:lstStyle/>
          <a:p>
            <a:r>
              <a:rPr lang="zh-CN" altLang="en-US">
                <a:sym typeface="+mn-ea"/>
              </a:rPr>
              <a:t>目前我们线上机器采用的方式是异步落盘</a:t>
            </a:r>
            <a:endParaRPr lang="en-US" altLang="zh-CN"/>
          </a:p>
          <a:p>
            <a:pPr marL="36195" indent="0">
              <a:buNone/>
            </a:pPr>
            <a:r>
              <a:rPr lang="zh-CN" altLang="en-US">
                <a:sym typeface="+mn-ea"/>
              </a:rPr>
              <a:t>       优点是快速写入</a:t>
            </a:r>
            <a:r>
              <a:rPr lang="en-US" altLang="zh-CN">
                <a:sym typeface="+mn-ea"/>
              </a:rPr>
              <a:t>,</a:t>
            </a:r>
            <a:r>
              <a:rPr lang="zh-CN" altLang="en-US">
                <a:sym typeface="+mn-ea"/>
              </a:rPr>
              <a:t>性能更高</a:t>
            </a:r>
            <a:r>
              <a:rPr lang="en-US" altLang="zh-CN">
                <a:sym typeface="+mn-ea"/>
              </a:rPr>
              <a:t>,</a:t>
            </a:r>
            <a:r>
              <a:rPr lang="zh-CN" altLang="en-US">
                <a:sym typeface="+mn-ea"/>
              </a:rPr>
              <a:t>缺点是有可能丢消息</a:t>
            </a:r>
            <a:r>
              <a:rPr lang="en-US" altLang="zh-CN">
                <a:sym typeface="+mn-ea"/>
              </a:rPr>
              <a:t>,</a:t>
            </a:r>
            <a:r>
              <a:rPr lang="zh-CN" altLang="en-US">
                <a:sym typeface="+mn-ea"/>
              </a:rPr>
              <a:t>不过丢消息的可能性非常低</a:t>
            </a:r>
            <a:r>
              <a:rPr lang="en-US" altLang="zh-CN">
                <a:sym typeface="+mn-ea"/>
              </a:rPr>
              <a:t>,</a:t>
            </a:r>
            <a:r>
              <a:rPr lang="zh-CN" altLang="en-US">
                <a:sym typeface="+mn-ea"/>
              </a:rPr>
              <a:t>即使</a:t>
            </a:r>
            <a:r>
              <a:rPr lang="en-US" altLang="zh-CN">
                <a:sym typeface="+mn-ea"/>
              </a:rPr>
              <a:t>rockemtq</a:t>
            </a:r>
            <a:r>
              <a:rPr lang="zh-CN" altLang="en-US">
                <a:sym typeface="+mn-ea"/>
              </a:rPr>
              <a:t>挂掉也不会丢消息</a:t>
            </a:r>
            <a:r>
              <a:rPr lang="en-US" altLang="zh-CN">
                <a:sym typeface="+mn-ea"/>
              </a:rPr>
              <a:t>,</a:t>
            </a:r>
            <a:r>
              <a:rPr lang="zh-CN" altLang="en-US">
                <a:sym typeface="+mn-ea"/>
              </a:rPr>
              <a:t>只有</a:t>
            </a:r>
            <a:r>
              <a:rPr lang="en-US" altLang="zh-CN">
                <a:sym typeface="+mn-ea"/>
              </a:rPr>
              <a:t>os</a:t>
            </a:r>
            <a:r>
              <a:rPr lang="zh-CN" altLang="en-US">
                <a:sym typeface="+mn-ea"/>
              </a:rPr>
              <a:t>挂了才会丢消息</a:t>
            </a:r>
            <a:r>
              <a:rPr lang="en-US" altLang="zh-CN">
                <a:sym typeface="+mn-ea"/>
              </a:rPr>
              <a:t>,</a:t>
            </a:r>
            <a:r>
              <a:rPr lang="zh-CN" altLang="en-US">
                <a:sym typeface="+mn-ea"/>
              </a:rPr>
              <a:t>因为使用了</a:t>
            </a:r>
            <a:r>
              <a:rPr lang="en-US" altLang="zh-CN">
                <a:sym typeface="+mn-ea"/>
              </a:rPr>
              <a:t>java nio</a:t>
            </a:r>
            <a:r>
              <a:rPr lang="zh-CN" altLang="en-US">
                <a:sym typeface="+mn-ea"/>
              </a:rPr>
              <a:t>中的MappedByteBuffer</a:t>
            </a:r>
            <a:r>
              <a:rPr lang="en-US" altLang="zh-CN">
                <a:sym typeface="+mn-ea"/>
              </a:rPr>
              <a:t>,</a:t>
            </a:r>
            <a:r>
              <a:rPr lang="zh-CN" altLang="en-US">
                <a:sym typeface="+mn-ea"/>
              </a:rPr>
              <a:t>直接将消息写到操作系统的</a:t>
            </a:r>
            <a:r>
              <a:rPr lang="en-US" altLang="zh-CN">
                <a:sym typeface="+mn-ea"/>
              </a:rPr>
              <a:t>pagecache</a:t>
            </a:r>
            <a:r>
              <a:rPr lang="zh-CN" altLang="en-US">
                <a:sym typeface="+mn-ea"/>
              </a:rPr>
              <a:t>中</a:t>
            </a:r>
            <a:r>
              <a:rPr lang="en-US" altLang="zh-CN">
                <a:sym typeface="+mn-ea"/>
              </a:rPr>
              <a:t>,</a:t>
            </a:r>
            <a:r>
              <a:rPr lang="zh-CN" altLang="en-US">
                <a:sym typeface="+mn-ea"/>
              </a:rPr>
              <a:t>由</a:t>
            </a:r>
            <a:r>
              <a:rPr lang="en-US" altLang="zh-CN">
                <a:sym typeface="+mn-ea"/>
              </a:rPr>
              <a:t>os</a:t>
            </a:r>
            <a:r>
              <a:rPr lang="zh-CN" altLang="en-US">
                <a:sym typeface="+mn-ea"/>
              </a:rPr>
              <a:t>控制何时刷盘</a:t>
            </a:r>
            <a:endParaRPr lang="zh-CN" altLang="en-US"/>
          </a:p>
          <a:p>
            <a:r>
              <a:rPr lang="zh-CN" altLang="en-US">
                <a:sym typeface="+mn-ea"/>
              </a:rPr>
              <a:t>注意</a:t>
            </a:r>
            <a:r>
              <a:rPr lang="en-US" altLang="zh-CN">
                <a:sym typeface="+mn-ea"/>
              </a:rPr>
              <a:t>lock</a:t>
            </a:r>
          </a:p>
          <a:p>
            <a:pPr marL="36195" indent="0">
              <a:buNone/>
            </a:pPr>
            <a:r>
              <a:rPr lang="en-US" altLang="zh-CN">
                <a:sym typeface="+mn-ea"/>
              </a:rPr>
              <a:t>    rocketmq</a:t>
            </a:r>
            <a:r>
              <a:rPr lang="zh-CN" altLang="en-US">
                <a:sym typeface="+mn-ea"/>
              </a:rPr>
              <a:t>写入</a:t>
            </a:r>
            <a:r>
              <a:rPr lang="en-US" altLang="zh-CN">
                <a:sym typeface="+mn-ea"/>
              </a:rPr>
              <a:t>pagecache</a:t>
            </a:r>
            <a:r>
              <a:rPr lang="zh-CN" altLang="en-US">
                <a:sym typeface="+mn-ea"/>
              </a:rPr>
              <a:t>的时加了一个全局锁</a:t>
            </a:r>
            <a:r>
              <a:rPr lang="en-US" altLang="zh-CN">
                <a:sym typeface="+mn-ea"/>
              </a:rPr>
              <a:t>,</a:t>
            </a:r>
            <a:r>
              <a:rPr lang="zh-CN" altLang="en-US">
                <a:sym typeface="+mn-ea"/>
              </a:rPr>
              <a:t>所有</a:t>
            </a:r>
            <a:r>
              <a:rPr lang="en-US" altLang="zh-CN">
                <a:sym typeface="+mn-ea"/>
              </a:rPr>
              <a:t>topic</a:t>
            </a:r>
            <a:r>
              <a:rPr lang="zh-CN" altLang="en-US">
                <a:sym typeface="+mn-ea"/>
              </a:rPr>
              <a:t>的消息均会再此处同步</a:t>
            </a:r>
            <a:r>
              <a:rPr lang="en-US" altLang="zh-CN">
                <a:sym typeface="+mn-ea"/>
              </a:rPr>
              <a:t>,</a:t>
            </a:r>
            <a:r>
              <a:rPr lang="zh-CN" altLang="en-US">
                <a:sym typeface="+mn-ea"/>
              </a:rPr>
              <a:t>好处是保证消息按照</a:t>
            </a:r>
            <a:r>
              <a:rPr lang="en-US" altLang="zh-CN">
                <a:sym typeface="+mn-ea"/>
              </a:rPr>
              <a:t>borntime</a:t>
            </a:r>
            <a:r>
              <a:rPr lang="zh-CN" altLang="en-US">
                <a:sym typeface="+mn-ea"/>
              </a:rPr>
              <a:t>顺序存入</a:t>
            </a:r>
            <a:r>
              <a:rPr lang="en-US" altLang="zh-CN">
                <a:sym typeface="+mn-ea"/>
              </a:rPr>
              <a:t>commitLog,</a:t>
            </a:r>
            <a:r>
              <a:rPr lang="zh-CN" altLang="en-US">
                <a:sym typeface="+mn-ea"/>
              </a:rPr>
              <a:t>可根据</a:t>
            </a:r>
            <a:r>
              <a:rPr lang="en-US" altLang="zh-CN">
                <a:sym typeface="+mn-ea"/>
              </a:rPr>
              <a:t>borntime</a:t>
            </a:r>
            <a:r>
              <a:rPr lang="zh-CN" altLang="en-US">
                <a:sym typeface="+mn-ea"/>
              </a:rPr>
              <a:t>查消息</a:t>
            </a:r>
            <a:r>
              <a:rPr lang="en-US" altLang="zh-CN">
                <a:sym typeface="+mn-ea"/>
              </a:rPr>
              <a:t>,</a:t>
            </a:r>
            <a:r>
              <a:rPr lang="zh-CN" altLang="en-US">
                <a:sym typeface="+mn-ea"/>
              </a:rPr>
              <a:t>如果同步落盘锁会增加加锁时间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/>
              <a:t>master-slave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主从</a:t>
            </a:r>
            <a:r>
              <a:rPr lang="en-US" altLang="zh-CN"/>
              <a:t>broker</a:t>
            </a:r>
            <a:r>
              <a:rPr lang="zh-CN" altLang="en-US"/>
              <a:t>之间复制消息</a:t>
            </a:r>
          </a:p>
          <a:p>
            <a:pPr marL="36195" indent="0">
              <a:buNone/>
            </a:pPr>
            <a:r>
              <a:rPr lang="zh-CN" altLang="en-US"/>
              <a:t>       如果</a:t>
            </a:r>
            <a:r>
              <a:rPr lang="en-US" altLang="zh-CN"/>
              <a:t>broker-m</a:t>
            </a:r>
            <a:r>
              <a:rPr lang="zh-CN" altLang="en-US"/>
              <a:t>挂掉了</a:t>
            </a:r>
            <a:r>
              <a:rPr lang="en-US" altLang="zh-CN"/>
              <a:t>,</a:t>
            </a:r>
            <a:r>
              <a:rPr lang="en-US" altLang="zh-CN">
                <a:sym typeface="+mn-ea"/>
              </a:rPr>
              <a:t>producer</a:t>
            </a:r>
            <a:r>
              <a:rPr lang="zh-CN" altLang="en-US">
                <a:sym typeface="+mn-ea"/>
              </a:rPr>
              <a:t>可重试另一台</a:t>
            </a:r>
            <a:r>
              <a:rPr lang="en-US" altLang="zh-CN">
                <a:sym typeface="+mn-ea"/>
              </a:rPr>
              <a:t>broker-m</a:t>
            </a:r>
            <a:r>
              <a:rPr lang="zh-CN" altLang="en-US">
                <a:sym typeface="+mn-ea"/>
              </a:rPr>
              <a:t>发消息</a:t>
            </a:r>
            <a:r>
              <a:rPr lang="en-US" altLang="zh-CN">
                <a:sym typeface="+mn-ea"/>
              </a:rPr>
              <a:t>,</a:t>
            </a:r>
            <a:r>
              <a:rPr lang="en-US" altLang="zh-CN"/>
              <a:t>consumer</a:t>
            </a:r>
            <a:r>
              <a:rPr lang="zh-CN" altLang="en-US"/>
              <a:t>可以从</a:t>
            </a:r>
            <a:r>
              <a:rPr lang="en-US" altLang="zh-CN"/>
              <a:t>broker-s</a:t>
            </a:r>
            <a:r>
              <a:rPr lang="zh-CN" altLang="en-US"/>
              <a:t>消费</a:t>
            </a:r>
            <a:r>
              <a:rPr lang="en-US" altLang="zh-CN"/>
              <a:t>,</a:t>
            </a:r>
            <a:r>
              <a:rPr lang="zh-CN" altLang="en-US"/>
              <a:t>重启</a:t>
            </a:r>
            <a:r>
              <a:rPr lang="en-US" altLang="zh-CN"/>
              <a:t>broker-m</a:t>
            </a:r>
            <a:r>
              <a:rPr lang="zh-CN" altLang="en-US"/>
              <a:t>会重新消费从</a:t>
            </a:r>
            <a:r>
              <a:rPr lang="en-US" altLang="zh-CN"/>
              <a:t>broker-s</a:t>
            </a:r>
            <a:r>
              <a:rPr lang="zh-CN" altLang="en-US"/>
              <a:t>消费过的消息</a:t>
            </a:r>
            <a:r>
              <a:rPr lang="en-US" altLang="zh-CN"/>
              <a:t>,</a:t>
            </a:r>
            <a:r>
              <a:rPr lang="zh-CN" altLang="en-US"/>
              <a:t>自己考虑幂等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同步</a:t>
            </a:r>
            <a:r>
              <a:rPr lang="en-US" altLang="zh-CN"/>
              <a:t>/</a:t>
            </a:r>
            <a:r>
              <a:rPr lang="zh-CN" altLang="en-US"/>
              <a:t>异步复制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可设置同步复制和异步复制</a:t>
            </a:r>
            <a:r>
              <a:rPr lang="en-US" altLang="zh-CN"/>
              <a:t>,</a:t>
            </a:r>
            <a:r>
              <a:rPr lang="zh-CN" altLang="en-US"/>
              <a:t>原理和同步异步刷盘类似</a:t>
            </a:r>
            <a:r>
              <a:rPr lang="en-US" altLang="zh-CN"/>
              <a:t>,</a:t>
            </a:r>
            <a:r>
              <a:rPr lang="zh-CN" altLang="en-US"/>
              <a:t>可以把</a:t>
            </a:r>
            <a:r>
              <a:rPr lang="en-US" altLang="zh-CN"/>
              <a:t>slave</a:t>
            </a:r>
            <a:r>
              <a:rPr lang="zh-CN" altLang="en-US"/>
              <a:t>想象成</a:t>
            </a:r>
            <a:r>
              <a:rPr lang="en-US" altLang="zh-CN"/>
              <a:t>master</a:t>
            </a:r>
            <a:r>
              <a:rPr lang="zh-CN" altLang="en-US"/>
              <a:t>的磁盘</a:t>
            </a:r>
          </a:p>
          <a:p>
            <a:r>
              <a:rPr lang="zh-CN" altLang="en-US"/>
              <a:t>异步复制</a:t>
            </a:r>
            <a:r>
              <a:rPr lang="en-US" altLang="zh-CN"/>
              <a:t>:master开启socket服务,接收salve发来的连接请求,</a:t>
            </a:r>
            <a:r>
              <a:rPr lang="zh-CN" altLang="en-US"/>
              <a:t>连接成功后</a:t>
            </a:r>
            <a:r>
              <a:rPr lang="en-US" altLang="zh-CN"/>
              <a:t>,</a:t>
            </a:r>
            <a:r>
              <a:rPr lang="zh-CN" altLang="en-US"/>
              <a:t>等待</a:t>
            </a:r>
            <a:r>
              <a:rPr lang="en-US" altLang="zh-CN"/>
              <a:t>slave</a:t>
            </a:r>
            <a:r>
              <a:rPr lang="zh-CN" altLang="en-US"/>
              <a:t>定时</a:t>
            </a:r>
            <a:r>
              <a:rPr lang="en-US" altLang="zh-CN"/>
              <a:t>发来的offset消息,然后通知write线程,把master大于offset的消息</a:t>
            </a:r>
            <a:r>
              <a:rPr lang="zh-CN" altLang="en-US"/>
              <a:t>传</a:t>
            </a:r>
            <a:r>
              <a:rPr lang="en-US" altLang="zh-CN"/>
              <a:t>给slave</a:t>
            </a:r>
          </a:p>
          <a:p>
            <a:r>
              <a:rPr lang="zh-CN" altLang="en-US"/>
              <a:t>同步复制</a:t>
            </a:r>
            <a:r>
              <a:rPr lang="en-US" altLang="zh-CN"/>
              <a:t>:</a:t>
            </a:r>
            <a:r>
              <a:rPr lang="zh-CN" altLang="en-US"/>
              <a:t>也会在后台开启异步复制消息线程</a:t>
            </a:r>
            <a:r>
              <a:rPr lang="en-US" altLang="zh-CN"/>
              <a:t>,</a:t>
            </a:r>
            <a:r>
              <a:rPr lang="zh-CN" altLang="en-US"/>
              <a:t>同步复制只是等待复制超过当前消息的</a:t>
            </a:r>
            <a:r>
              <a:rPr lang="en-US" altLang="zh-CN"/>
              <a:t>offset,</a:t>
            </a:r>
            <a:r>
              <a:rPr lang="zh-CN" altLang="en-US"/>
              <a:t>即认为本消息复制成功</a:t>
            </a:r>
            <a:r>
              <a:rPr lang="en-US" altLang="zh-CN"/>
              <a:t>,</a:t>
            </a:r>
            <a:r>
              <a:rPr lang="zh-CN" altLang="en-US"/>
              <a:t>可返回给</a:t>
            </a:r>
            <a:r>
              <a:rPr lang="en-US" altLang="zh-CN"/>
              <a:t>producer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dirty="0"/>
              <a:t>监控控制台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81100" y="1574165"/>
            <a:ext cx="6581140" cy="4526280"/>
          </a:xfrm>
        </p:spPr>
        <p:txBody>
          <a:bodyPr>
            <a:normAutofit fontScale="87500" lnSpcReduction="10000"/>
          </a:bodyPr>
          <a:lstStyle/>
          <a:p>
            <a:r>
              <a:rPr lang="zh-CN" altLang="en-US" dirty="0"/>
              <a:t>查看集群</a:t>
            </a:r>
            <a:endParaRPr lang="en-US" altLang="zh-CN" dirty="0"/>
          </a:p>
          <a:p>
            <a:r>
              <a:rPr lang="zh-CN" altLang="en-US" dirty="0"/>
              <a:t>更新</a:t>
            </a:r>
            <a:r>
              <a:rPr lang="en-US" altLang="zh-CN" dirty="0"/>
              <a:t>topic</a:t>
            </a:r>
            <a:r>
              <a:rPr lang="zh-CN" altLang="en-US" dirty="0"/>
              <a:t>配置</a:t>
            </a:r>
            <a:endParaRPr lang="en-US" altLang="zh-CN" dirty="0"/>
          </a:p>
          <a:p>
            <a:r>
              <a:rPr lang="zh-CN" altLang="en-US" dirty="0"/>
              <a:t>查看生产者、消费者连接</a:t>
            </a:r>
            <a:endParaRPr lang="en-US" altLang="zh-CN" dirty="0"/>
          </a:p>
          <a:p>
            <a:r>
              <a:rPr lang="zh-CN" altLang="en-US" dirty="0"/>
              <a:t>更新</a:t>
            </a:r>
            <a:r>
              <a:rPr lang="en-US" altLang="zh-CN" dirty="0"/>
              <a:t>name server</a:t>
            </a:r>
            <a:r>
              <a:rPr lang="zh-CN" altLang="en-US" dirty="0"/>
              <a:t>配置</a:t>
            </a:r>
            <a:endParaRPr lang="en-US" altLang="zh-CN" dirty="0"/>
          </a:p>
          <a:p>
            <a:r>
              <a:rPr lang="zh-CN" altLang="en-US" dirty="0"/>
              <a:t>查询消息</a:t>
            </a:r>
            <a:endParaRPr lang="en-US" altLang="zh-CN" dirty="0"/>
          </a:p>
          <a:p>
            <a:r>
              <a:rPr lang="zh-CN" altLang="en-US" dirty="0"/>
              <a:t>配置</a:t>
            </a:r>
            <a:r>
              <a:rPr lang="en-US" altLang="zh-CN" dirty="0"/>
              <a:t>broker</a:t>
            </a:r>
          </a:p>
          <a:p>
            <a:r>
              <a:rPr lang="zh-CN" altLang="en-US" dirty="0"/>
              <a:t>更新</a:t>
            </a:r>
            <a:r>
              <a:rPr lang="en-US" altLang="zh-CN" dirty="0"/>
              <a:t>offset</a:t>
            </a:r>
            <a:r>
              <a:rPr lang="zh-CN" altLang="en-US" dirty="0"/>
              <a:t>消费位点，重新消费</a:t>
            </a:r>
            <a:endParaRPr lang="en-US" altLang="zh-CN" dirty="0"/>
          </a:p>
          <a:p>
            <a:r>
              <a:rPr lang="zh-CN" altLang="en-US" dirty="0"/>
              <a:t>更改订阅关系配置，查询消费进度</a:t>
            </a:r>
          </a:p>
          <a:p>
            <a:r>
              <a:rPr lang="zh-CN" altLang="en-US">
                <a:sym typeface="+mn-ea"/>
              </a:rPr>
              <a:t>测试环境地址</a:t>
            </a:r>
          </a:p>
          <a:p>
            <a:pPr marL="36195" indent="0">
              <a:buNone/>
            </a:pPr>
            <a:r>
              <a:rPr lang="zh-CN" altLang="en-US">
                <a:sym typeface="+mn-ea"/>
              </a:rPr>
              <a:t>     http://mq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console.test.66buy.com.cn/#/</a:t>
            </a:r>
            <a:endParaRPr lang="zh-CN" alt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监控界面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20" y="1305560"/>
            <a:ext cx="8849995" cy="435737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重要配置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Producer Group</a:t>
            </a:r>
          </a:p>
          <a:p>
            <a:pPr lvl="1"/>
            <a:r>
              <a:rPr lang="zh-CN" altLang="en-US" dirty="0"/>
              <a:t>发送端应用集群的所有机器配置的，要全局唯一，跟其它应用区别</a:t>
            </a:r>
            <a:endParaRPr lang="en-US" altLang="zh-CN" dirty="0"/>
          </a:p>
          <a:p>
            <a:r>
              <a:rPr lang="en-US" altLang="zh-CN" dirty="0"/>
              <a:t>Consumer Group</a:t>
            </a:r>
          </a:p>
          <a:p>
            <a:pPr lvl="1"/>
            <a:r>
              <a:rPr lang="zh-CN" altLang="en-US" dirty="0"/>
              <a:t>消费端应用集群所有机器配置的，要全局唯一，跟其它应用区别，要不然会出现消息投递问题</a:t>
            </a:r>
            <a:endParaRPr lang="en-US" altLang="zh-CN" dirty="0"/>
          </a:p>
          <a:p>
            <a:r>
              <a:rPr lang="en-US" altLang="zh-CN" dirty="0"/>
              <a:t>Name Server</a:t>
            </a:r>
            <a:r>
              <a:rPr lang="zh-CN" altLang="en-US" dirty="0"/>
              <a:t>的地址</a:t>
            </a:r>
            <a:endParaRPr lang="en-US" altLang="zh-CN" dirty="0"/>
          </a:p>
          <a:p>
            <a:pPr lvl="1"/>
            <a:r>
              <a:rPr lang="zh-CN" altLang="en-US" dirty="0"/>
              <a:t>格式为</a:t>
            </a:r>
            <a:r>
              <a:rPr lang="en-US" altLang="zh-CN"/>
              <a:t>”192.168.1.1:9876;192.168.1.2:9876</a:t>
            </a:r>
            <a:r>
              <a:rPr lang="en-US" altLang="zh-CN" dirty="0"/>
              <a:t>”</a:t>
            </a:r>
            <a:endParaRPr lang="zh-CN" alt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链接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apache:</a:t>
            </a:r>
          </a:p>
          <a:p>
            <a:pPr marL="36195" indent="0">
              <a:buNone/>
            </a:pPr>
            <a:r>
              <a:rPr lang="en-US" altLang="zh-CN" dirty="0"/>
              <a:t>    </a:t>
            </a:r>
            <a:r>
              <a:rPr lang="en-US" altLang="zh-CN" dirty="0">
                <a:hlinkClick r:id="rId2"/>
              </a:rPr>
              <a:t>https://github.com/apache/rocketmq</a:t>
            </a:r>
            <a:endParaRPr lang="en-US" altLang="zh-CN" dirty="0"/>
          </a:p>
          <a:p>
            <a:r>
              <a:rPr lang="zh-CN"/>
              <a:t>天狗</a:t>
            </a:r>
            <a:r>
              <a:rPr lang="en-US" altLang="zh-CN"/>
              <a:t>rocketmq</a:t>
            </a:r>
            <a:r>
              <a:rPr lang="zh-CN" altLang="en-US"/>
              <a:t>中间件：</a:t>
            </a:r>
            <a:r>
              <a:rPr>
                <a:sym typeface="+mn-ea"/>
                <a:hlinkClick r:id="rId3"/>
              </a:rPr>
              <a:t>http://svn.66buy.com.cn:3443/svn/coding/third-jar/rocketmq</a:t>
            </a:r>
          </a:p>
          <a:p>
            <a:r>
              <a:rPr lang="zh-CN" altLang="en-US">
                <a:sym typeface="+mn-ea"/>
              </a:rPr>
              <a:t>监控平台测试环境：</a:t>
            </a:r>
          </a:p>
          <a:p>
            <a:pPr marL="36195" indent="0">
              <a:buNone/>
            </a:pPr>
            <a:r>
              <a:t>     </a:t>
            </a:r>
            <a:r>
              <a:rPr>
                <a:hlinkClick r:id="rId4"/>
              </a:rPr>
              <a:t>http://mq-console.test.66buy.com.cn/#</a:t>
            </a:r>
            <a:r>
              <a:rPr lang="en-US">
                <a:hlinkClick r:id="rId4"/>
              </a:rPr>
              <a:t>/</a:t>
            </a:r>
            <a:endParaRPr lang="en-US"/>
          </a:p>
          <a:p>
            <a:pPr marL="36195" indent="0">
              <a:buNone/>
            </a:pPr>
            <a:endParaRPr lang="en-US" altLang="zh-CN" dirty="0">
              <a:hlinkClick r:id="rId5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MQ</a:t>
            </a:r>
            <a:r>
              <a:rPr lang="zh-CN" altLang="en-US" dirty="0"/>
              <a:t>使用场景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/>
              <a:t>系统解耦；说说系统耦合的情况，用户调用</a:t>
            </a:r>
            <a:r>
              <a:rPr lang="en-US" altLang="zh-CN" sz="1800" dirty="0"/>
              <a:t>a</a:t>
            </a:r>
            <a:r>
              <a:rPr lang="zh-CN" altLang="en-US" sz="1800" dirty="0"/>
              <a:t>系统，</a:t>
            </a:r>
            <a:r>
              <a:rPr lang="en-US" altLang="zh-CN" sz="1800" dirty="0"/>
              <a:t>a</a:t>
            </a:r>
            <a:r>
              <a:rPr lang="zh-CN" altLang="en-US" sz="1800" dirty="0"/>
              <a:t>系统需要通知</a:t>
            </a:r>
            <a:r>
              <a:rPr lang="en-US" altLang="zh-CN" sz="1800" dirty="0"/>
              <a:t>b</a:t>
            </a:r>
            <a:r>
              <a:rPr lang="zh-CN" altLang="en-US" sz="1800" dirty="0"/>
              <a:t>、</a:t>
            </a:r>
            <a:r>
              <a:rPr lang="en-US" altLang="zh-CN" sz="1800" dirty="0"/>
              <a:t>c</a:t>
            </a:r>
            <a:r>
              <a:rPr lang="zh-CN" altLang="en-US" sz="1800" dirty="0"/>
              <a:t>系统，可以让</a:t>
            </a:r>
            <a:r>
              <a:rPr lang="en-US" altLang="zh-CN" sz="1800" dirty="0"/>
              <a:t>b/c</a:t>
            </a:r>
            <a:r>
              <a:rPr lang="zh-CN" altLang="en-US" sz="1800" dirty="0"/>
              <a:t>提供接口，</a:t>
            </a:r>
            <a:r>
              <a:rPr lang="en-US" altLang="zh-CN" sz="1800" dirty="0"/>
              <a:t>a</a:t>
            </a:r>
            <a:r>
              <a:rPr lang="zh-CN" altLang="en-US" sz="1800" dirty="0"/>
              <a:t>按照</a:t>
            </a:r>
            <a:r>
              <a:rPr lang="en-US" altLang="zh-CN" sz="1800" dirty="0"/>
              <a:t>b/c</a:t>
            </a:r>
            <a:r>
              <a:rPr lang="zh-CN" altLang="en-US" sz="1800" dirty="0"/>
              <a:t>要求的参数格式分别调用</a:t>
            </a:r>
            <a:r>
              <a:rPr lang="en-US" altLang="zh-CN" sz="1800" dirty="0"/>
              <a:t>bc</a:t>
            </a:r>
            <a:r>
              <a:rPr lang="zh-CN" altLang="en-US" sz="1800" dirty="0"/>
              <a:t>这就是一种耦合，如果使用</a:t>
            </a:r>
            <a:r>
              <a:rPr lang="en-US" altLang="zh-CN" sz="1800" dirty="0"/>
              <a:t>mq</a:t>
            </a:r>
            <a:r>
              <a:rPr lang="zh-CN" altLang="en-US" sz="1800" dirty="0"/>
              <a:t>，则</a:t>
            </a:r>
            <a:r>
              <a:rPr lang="en-US" altLang="zh-CN" sz="1800" dirty="0"/>
              <a:t>a</a:t>
            </a:r>
            <a:r>
              <a:rPr lang="zh-CN" altLang="en-US" sz="1800" dirty="0"/>
              <a:t>无需关心</a:t>
            </a:r>
            <a:r>
              <a:rPr lang="en-US" altLang="zh-CN" sz="1800" dirty="0"/>
              <a:t>bc</a:t>
            </a:r>
            <a:r>
              <a:rPr lang="zh-CN" altLang="en-US" sz="1800" dirty="0"/>
              <a:t>接口格式，只需要发出自己的消息即可，谁关心谁订阅</a:t>
            </a:r>
            <a:endParaRPr lang="en-US" altLang="zh-CN" sz="1800" dirty="0"/>
          </a:p>
          <a:p>
            <a:r>
              <a:rPr lang="zh-CN" altLang="en-US" sz="1800" dirty="0"/>
              <a:t>消除流量峰值；</a:t>
            </a:r>
            <a:r>
              <a:rPr lang="en-US" altLang="zh-CN" sz="1800" dirty="0"/>
              <a:t>consumer</a:t>
            </a:r>
            <a:r>
              <a:rPr lang="zh-CN" altLang="en-US" sz="1800" dirty="0"/>
              <a:t>根据自己的处理能力，每隔一定时间，或者每次拉取若干条消息，实施流控，达到保护自身的效果。https://blog.csdn.net/u011676417/article/details/70168194</a:t>
            </a:r>
          </a:p>
          <a:p>
            <a:r>
              <a:rPr lang="zh-CN" altLang="en-US" sz="1800" dirty="0"/>
              <a:t>提高应用响应速度；耗时的同步调用，可改为异步</a:t>
            </a:r>
            <a:r>
              <a:rPr lang="en-US" altLang="zh-CN" sz="1800" dirty="0"/>
              <a:t>mq</a:t>
            </a:r>
            <a:r>
              <a:rPr lang="zh-CN" altLang="en-US" sz="1800" dirty="0"/>
              <a:t>通知，可提高接口响应速度</a:t>
            </a:r>
            <a:endParaRPr lang="en-US" altLang="zh-CN" sz="1800" dirty="0"/>
          </a:p>
          <a:p>
            <a:r>
              <a:rPr lang="zh-CN" altLang="en-US" sz="1800" dirty="0"/>
              <a:t>消息分发；应用发出的消息可以分发给很多应用</a:t>
            </a:r>
            <a:endParaRPr lang="en-US" altLang="zh-CN" sz="1800" dirty="0"/>
          </a:p>
          <a:p>
            <a:r>
              <a:rPr sz="1800" dirty="0" err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分布式事务</a:t>
            </a:r>
            <a:r>
              <a:rPr lang="en-US" altLang="zh-CN" sz="18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(</a:t>
            </a:r>
            <a:r>
              <a:rPr lang="zh-CN" altLang="en-US" sz="18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有些</a:t>
            </a:r>
            <a:r>
              <a:rPr lang="en-US" altLang="zh-CN" sz="1800" dirty="0" err="1"/>
              <a:t>mq</a:t>
            </a:r>
            <a:r>
              <a:rPr lang="zh-CN" altLang="en-US" sz="1800" dirty="0"/>
              <a:t>不支持</a:t>
            </a:r>
            <a:r>
              <a:rPr lang="en-US" altLang="zh-CN" sz="1800" dirty="0"/>
              <a:t>)</a:t>
            </a:r>
            <a:r>
              <a:rPr lang="zh-CN" altLang="en-US" sz="1800" dirty="0"/>
              <a:t>，多个应用保证同时成功或失败，</a:t>
            </a:r>
            <a:r>
              <a:rPr lang="en-US" altLang="zh-CN" sz="1800" dirty="0" err="1"/>
              <a:t>mq</a:t>
            </a:r>
            <a:r>
              <a:rPr lang="zh-CN" altLang="en-US" sz="1800" dirty="0"/>
              <a:t>的事务功能，可以帮应用进行重试，保证业务的最终一致性</a:t>
            </a:r>
            <a:endParaRPr lang="en-US" altLang="zh-CN" sz="1800" dirty="0"/>
          </a:p>
          <a:p>
            <a:r>
              <a:rPr lang="zh-CN" altLang="en-US" sz="1800" dirty="0"/>
              <a:t>以上所有都需要考虑是否接受异步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升级</a:t>
            </a:r>
            <a:r>
              <a:rPr lang="en-US" altLang="zh-CN"/>
              <a:t>4.4.0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https://c.51tiangou.com/pages/viewpage.action?pageId=27099874</a:t>
            </a:r>
          </a:p>
          <a:p>
            <a:endParaRPr lang="zh-CN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RocketMQ</a:t>
            </a:r>
            <a:r>
              <a:rPr lang="zh-CN" altLang="en-US" dirty="0"/>
              <a:t>挺好用的</a:t>
            </a:r>
            <a:endParaRPr lang="en-US" altLang="zh-CN" dirty="0"/>
          </a:p>
          <a:p>
            <a:r>
              <a:rPr lang="zh-CN" altLang="en-US" dirty="0"/>
              <a:t>有问题随时找姜洋，姜洋不会找高鹏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6090" y="121920"/>
            <a:ext cx="7467600" cy="887095"/>
          </a:xfrm>
        </p:spPr>
        <p:txBody>
          <a:bodyPr/>
          <a:lstStyle/>
          <a:p>
            <a:pPr algn="ctr"/>
            <a:r>
              <a:rPr lang="zh-CN" altLang="en-US" dirty="0"/>
              <a:t>常用</a:t>
            </a:r>
            <a:r>
              <a:rPr lang="en-US" altLang="zh-CN" dirty="0"/>
              <a:t>MQ</a:t>
            </a:r>
            <a:endParaRPr lang="zh-CN" altLang="en-US" dirty="0"/>
          </a:p>
        </p:txBody>
      </p:sp>
      <p:graphicFrame>
        <p:nvGraphicFramePr>
          <p:cNvPr id="3" name="对象 2"/>
          <p:cNvGraphicFramePr/>
          <p:nvPr/>
        </p:nvGraphicFramePr>
        <p:xfrm>
          <a:off x="2463800" y="812165"/>
          <a:ext cx="3663315" cy="604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r:id="rId3" imgW="7505700" imgH="11874500" progId="Visio.Drawing.15">
                  <p:embed/>
                </p:oleObj>
              </mc:Choice>
              <mc:Fallback>
                <p:oleObj r:id="rId3" imgW="7505700" imgH="11874500" progId="Visio.Drawing.15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63800" y="812165"/>
                        <a:ext cx="3663315" cy="6042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sym typeface="+mn-ea"/>
              </a:rPr>
              <a:t>rocketmq vs kafka</a:t>
            </a:r>
            <a:endParaRPr lang="zh-CN" altLang="en-US" dirty="0">
              <a:sym typeface="+mn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4436110"/>
            <a:ext cx="7467600" cy="2566670"/>
          </a:xfrm>
        </p:spPr>
        <p:txBody>
          <a:bodyPr>
            <a:normAutofit fontScale="67500" lnSpcReduction="10000"/>
          </a:bodyPr>
          <a:lstStyle/>
          <a:p>
            <a:r>
              <a:rPr lang="en-US" altLang="zh-CN" b="1" dirty="0">
                <a:sym typeface="+mn-ea"/>
              </a:rPr>
              <a:t>Kafka,topic</a:t>
            </a:r>
            <a:r>
              <a:rPr lang="zh-CN" altLang="en-US" b="1" dirty="0">
                <a:sym typeface="+mn-ea"/>
              </a:rPr>
              <a:t>少的时</a:t>
            </a:r>
            <a:r>
              <a:rPr lang="en-US" altLang="zh-CN" b="1" dirty="0">
                <a:sym typeface="+mn-ea"/>
              </a:rPr>
              <a:t>tps</a:t>
            </a:r>
            <a:r>
              <a:rPr lang="zh-CN" altLang="en-US" b="1" dirty="0">
                <a:sym typeface="+mn-ea"/>
              </a:rPr>
              <a:t>高因为Producer端将多个小消息合并</a:t>
            </a:r>
            <a:r>
              <a:rPr lang="en-US" altLang="zh-CN" b="1" dirty="0">
                <a:sym typeface="+mn-ea"/>
              </a:rPr>
              <a:t>,</a:t>
            </a:r>
            <a:r>
              <a:rPr lang="zh-CN" altLang="en-US" b="1" dirty="0">
                <a:sym typeface="+mn-ea"/>
              </a:rPr>
              <a:t>批量发向Broker</a:t>
            </a:r>
            <a:r>
              <a:rPr lang="en-US" altLang="zh-CN" b="1" dirty="0">
                <a:sym typeface="+mn-ea"/>
              </a:rPr>
              <a:t>,</a:t>
            </a:r>
            <a:r>
              <a:rPr lang="zh-CN" altLang="en-US" b="1" dirty="0">
                <a:sym typeface="+mn-ea"/>
              </a:rPr>
              <a:t>但是不可靠</a:t>
            </a:r>
            <a:r>
              <a:rPr lang="en-US" altLang="zh-CN" b="1" dirty="0">
                <a:sym typeface="+mn-ea"/>
              </a:rPr>
              <a:t>;topic</a:t>
            </a:r>
            <a:r>
              <a:rPr lang="zh-CN" altLang="en-US" b="1" dirty="0">
                <a:sym typeface="+mn-ea"/>
              </a:rPr>
              <a:t>多的时候</a:t>
            </a:r>
            <a:r>
              <a:rPr lang="en-US" altLang="zh-CN" b="1" dirty="0">
                <a:sym typeface="+mn-ea"/>
              </a:rPr>
              <a:t>tps</a:t>
            </a:r>
            <a:r>
              <a:rPr lang="zh-CN" altLang="en-US" b="1" dirty="0">
                <a:sym typeface="+mn-ea"/>
              </a:rPr>
              <a:t>下降因为</a:t>
            </a:r>
            <a:r>
              <a:rPr lang="en-US" altLang="zh-CN" b="1" dirty="0">
                <a:sym typeface="+mn-ea"/>
              </a:rPr>
              <a:t>,</a:t>
            </a:r>
            <a:r>
              <a:rPr lang="zh-CN" altLang="en-US" b="1" dirty="0">
                <a:sym typeface="+mn-ea"/>
              </a:rPr>
              <a:t>每个</a:t>
            </a:r>
            <a:r>
              <a:rPr lang="en-US" altLang="zh-CN" b="1" dirty="0">
                <a:sym typeface="+mn-ea"/>
              </a:rPr>
              <a:t>topic</a:t>
            </a:r>
            <a:r>
              <a:rPr lang="zh-CN" altLang="en-US" b="1" dirty="0">
                <a:sym typeface="+mn-ea"/>
              </a:rPr>
              <a:t>一个</a:t>
            </a:r>
            <a:r>
              <a:rPr lang="en-US" altLang="zh-CN" b="1" dirty="0">
                <a:sym typeface="+mn-ea"/>
              </a:rPr>
              <a:t>partition,topic</a:t>
            </a:r>
            <a:r>
              <a:rPr lang="zh-CN" altLang="en-US" b="1" dirty="0">
                <a:sym typeface="+mn-ea"/>
              </a:rPr>
              <a:t>多时写数据时磁盘更加不连续</a:t>
            </a:r>
            <a:endParaRPr lang="en-US" altLang="zh-CN" b="1" dirty="0"/>
          </a:p>
          <a:p>
            <a:r>
              <a:rPr lang="en-US" altLang="zh-CN" b="1" dirty="0" err="1">
                <a:sym typeface="+mn-ea"/>
              </a:rPr>
              <a:t>RocketMQ,</a:t>
            </a:r>
            <a:r>
              <a:rPr lang="zh-CN" altLang="en-US" b="1" dirty="0" err="1">
                <a:sym typeface="+mn-ea"/>
              </a:rPr>
              <a:t>也支持批量发送</a:t>
            </a:r>
            <a:r>
              <a:rPr lang="en-US" altLang="zh-CN" b="1" dirty="0" err="1">
                <a:sym typeface="+mn-ea"/>
              </a:rPr>
              <a:t>,</a:t>
            </a:r>
            <a:r>
              <a:rPr lang="zh-CN" altLang="en-US" b="1" dirty="0" err="1">
                <a:sym typeface="+mn-ea"/>
              </a:rPr>
              <a:t>如果使用</a:t>
            </a:r>
            <a:r>
              <a:rPr lang="en-US" altLang="zh-CN" b="1" dirty="0" err="1">
                <a:sym typeface="+mn-ea"/>
              </a:rPr>
              <a:t>,</a:t>
            </a:r>
            <a:r>
              <a:rPr lang="zh-CN" altLang="en-US" b="1" dirty="0" err="1">
                <a:sym typeface="+mn-ea"/>
              </a:rPr>
              <a:t>吞吐量比上图还要高</a:t>
            </a:r>
            <a:r>
              <a:rPr lang="en-US" altLang="zh-CN" b="1" dirty="0" err="1">
                <a:sym typeface="+mn-ea"/>
              </a:rPr>
              <a:t>,</a:t>
            </a:r>
            <a:r>
              <a:rPr lang="zh-CN" altLang="en-US" b="1" dirty="0" err="1">
                <a:sym typeface="+mn-ea"/>
              </a:rPr>
              <a:t>所有消息</a:t>
            </a:r>
            <a:r>
              <a:rPr lang="en-US" altLang="zh-CN" b="1" dirty="0" err="1">
                <a:sym typeface="+mn-ea"/>
              </a:rPr>
              <a:t>(</a:t>
            </a:r>
            <a:r>
              <a:rPr lang="zh-CN" altLang="en-US" b="1" dirty="0" err="1">
                <a:sym typeface="+mn-ea"/>
              </a:rPr>
              <a:t>即使不同</a:t>
            </a:r>
            <a:r>
              <a:rPr lang="en-US" altLang="zh-CN" b="1" dirty="0" err="1">
                <a:sym typeface="+mn-ea"/>
              </a:rPr>
              <a:t>topic)</a:t>
            </a:r>
            <a:r>
              <a:rPr lang="zh-CN" altLang="en-US" b="1" dirty="0" err="1">
                <a:sym typeface="+mn-ea"/>
              </a:rPr>
              <a:t>连续存储</a:t>
            </a:r>
            <a:r>
              <a:rPr lang="en-US" altLang="zh-CN" b="1" dirty="0" err="1">
                <a:sym typeface="+mn-ea"/>
              </a:rPr>
              <a:t>,</a:t>
            </a:r>
            <a:r>
              <a:rPr lang="zh-CN" altLang="en-US" b="1" dirty="0" err="1">
                <a:sym typeface="+mn-ea"/>
              </a:rPr>
              <a:t>顺序写磁盘</a:t>
            </a:r>
            <a:r>
              <a:rPr lang="en-US" altLang="zh-CN" b="1" dirty="0" err="1">
                <a:sym typeface="+mn-ea"/>
              </a:rPr>
              <a:t>,</a:t>
            </a:r>
            <a:r>
              <a:rPr lang="zh-CN" altLang="en-US" b="1" dirty="0" err="1">
                <a:sym typeface="+mn-ea"/>
              </a:rPr>
              <a:t>增加</a:t>
            </a:r>
            <a:r>
              <a:rPr lang="en-US" altLang="zh-CN" b="1" dirty="0" err="1">
                <a:sym typeface="+mn-ea"/>
              </a:rPr>
              <a:t>topic</a:t>
            </a:r>
            <a:r>
              <a:rPr lang="zh-CN" altLang="en-US" b="1" dirty="0" err="1">
                <a:sym typeface="+mn-ea"/>
              </a:rPr>
              <a:t>对写无影响</a:t>
            </a:r>
            <a:endParaRPr lang="zh-CN" altLang="en-US" b="1" dirty="0" err="1"/>
          </a:p>
          <a:p>
            <a:r>
              <a:rPr lang="zh-CN" altLang="en-US" b="1" dirty="0" err="1">
                <a:sym typeface="+mn-ea"/>
              </a:rPr>
              <a:t>更多</a:t>
            </a:r>
            <a:r>
              <a:rPr lang="en-US" altLang="zh-CN" b="1" dirty="0" err="1">
                <a:sym typeface="+mn-ea"/>
              </a:rPr>
              <a:t>:</a:t>
            </a:r>
            <a:endParaRPr lang="en-US" altLang="zh-CN" b="1" dirty="0" err="1"/>
          </a:p>
          <a:p>
            <a:r>
              <a:rPr lang="en-US" altLang="zh-CN" b="1" dirty="0" err="1">
                <a:sym typeface="+mn-ea"/>
              </a:rPr>
              <a:t>https://blog.csdn.net/damacheng/article/details/42846549(</a:t>
            </a:r>
            <a:r>
              <a:rPr lang="zh-CN" altLang="en-US" b="1" dirty="0" err="1">
                <a:sym typeface="+mn-ea"/>
              </a:rPr>
              <a:t>其中</a:t>
            </a:r>
            <a:r>
              <a:rPr lang="en-US" b="1" dirty="0" err="1">
                <a:sym typeface="+mn-ea"/>
              </a:rPr>
              <a:t>1</a:t>
            </a:r>
            <a:r>
              <a:rPr lang="zh-CN" altLang="en-US" b="1" dirty="0" err="1">
                <a:sym typeface="+mn-ea"/>
              </a:rPr>
              <a:t>点问题</a:t>
            </a:r>
            <a:r>
              <a:rPr lang="en-US" altLang="zh-CN" b="1" dirty="0" err="1">
                <a:sym typeface="+mn-ea"/>
              </a:rPr>
              <a:t>:rcketmq</a:t>
            </a:r>
            <a:r>
              <a:rPr lang="zh-CN" altLang="en-US" b="1" dirty="0" err="1">
                <a:sym typeface="+mn-ea"/>
              </a:rPr>
              <a:t>已经支持事务</a:t>
            </a:r>
            <a:r>
              <a:rPr lang="en-US" altLang="zh-CN" b="1" dirty="0" err="1">
                <a:sym typeface="+mn-ea"/>
              </a:rPr>
              <a:t>)</a:t>
            </a:r>
            <a:endParaRPr lang="zh-CN" altLang="en-US" b="1" dirty="0" err="1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4625" y="1177290"/>
            <a:ext cx="3895090" cy="15525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4625" y="2674620"/>
            <a:ext cx="3275965" cy="17621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50" y="1177290"/>
            <a:ext cx="5095240" cy="27711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专业术语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021320" cy="5198745"/>
          </a:xfrm>
        </p:spPr>
        <p:txBody>
          <a:bodyPr>
            <a:normAutofit fontScale="77500" lnSpcReduction="10000"/>
          </a:bodyPr>
          <a:lstStyle/>
          <a:p>
            <a:r>
              <a:rPr lang="en-US" altLang="zh-CN" sz="3000" dirty="0">
                <a:sym typeface="+mn-ea"/>
              </a:rPr>
              <a:t>Producer</a:t>
            </a:r>
            <a:endParaRPr lang="en-US" altLang="zh-CN" sz="3000" dirty="0"/>
          </a:p>
          <a:p>
            <a:pPr lvl="1"/>
            <a:r>
              <a:rPr lang="zh-CN" altLang="en-US" sz="3000" dirty="0">
                <a:sym typeface="+mn-ea"/>
              </a:rPr>
              <a:t>消息生产者，负责产生消息，一般由业务系统负责产生消息。 </a:t>
            </a:r>
            <a:endParaRPr lang="zh-CN" altLang="en-US" sz="3000" dirty="0"/>
          </a:p>
          <a:p>
            <a:r>
              <a:rPr lang="en-US" altLang="zh-CN" sz="3000" dirty="0">
                <a:sym typeface="+mn-ea"/>
              </a:rPr>
              <a:t>Consumer</a:t>
            </a:r>
            <a:endParaRPr lang="en-US" altLang="zh-CN" sz="3000" dirty="0"/>
          </a:p>
          <a:p>
            <a:pPr lvl="1"/>
            <a:r>
              <a:rPr lang="zh-CN" altLang="en-US" sz="3000" dirty="0">
                <a:sym typeface="+mn-ea"/>
              </a:rPr>
              <a:t>消息消费者，负责消费消息，一般是后台系统负责异步消费。 </a:t>
            </a:r>
            <a:endParaRPr lang="en-US" altLang="zh-CN" sz="3000" dirty="0"/>
          </a:p>
          <a:p>
            <a:r>
              <a:rPr lang="en-US" altLang="zh-CN" sz="3000" dirty="0">
                <a:sym typeface="+mn-ea"/>
              </a:rPr>
              <a:t>Push Consumer</a:t>
            </a:r>
            <a:endParaRPr lang="en-US" altLang="zh-CN" sz="3000" dirty="0"/>
          </a:p>
          <a:p>
            <a:pPr lvl="1"/>
            <a:r>
              <a:rPr lang="en-US" altLang="zh-CN" sz="3000" dirty="0">
                <a:sym typeface="+mn-ea"/>
              </a:rPr>
              <a:t>Consumer</a:t>
            </a:r>
            <a:r>
              <a:rPr lang="zh-CN" altLang="en-US" sz="3000" dirty="0">
                <a:sym typeface="+mn-ea"/>
              </a:rPr>
              <a:t>的一种，通常向</a:t>
            </a:r>
            <a:r>
              <a:rPr lang="en-US" altLang="zh-CN" sz="3000" dirty="0">
                <a:sym typeface="+mn-ea"/>
              </a:rPr>
              <a:t>Consumer</a:t>
            </a:r>
            <a:r>
              <a:rPr lang="zh-CN" altLang="en-US" sz="3000" dirty="0">
                <a:sym typeface="+mn-ea"/>
              </a:rPr>
              <a:t>对象注册一个</a:t>
            </a:r>
            <a:r>
              <a:rPr lang="en-US" altLang="zh-CN" sz="3000" dirty="0">
                <a:sym typeface="+mn-ea"/>
              </a:rPr>
              <a:t>Listener</a:t>
            </a:r>
            <a:r>
              <a:rPr lang="zh-CN" altLang="en-US" sz="3000" dirty="0">
                <a:sym typeface="+mn-ea"/>
              </a:rPr>
              <a:t>，一旦收到消息，</a:t>
            </a:r>
            <a:r>
              <a:rPr lang="en-US" altLang="zh-CN" sz="3000" dirty="0">
                <a:sym typeface="+mn-ea"/>
              </a:rPr>
              <a:t>Consumer</a:t>
            </a:r>
            <a:r>
              <a:rPr lang="zh-CN" altLang="en-US" sz="3000" dirty="0">
                <a:sym typeface="+mn-ea"/>
              </a:rPr>
              <a:t>对象立刻回调</a:t>
            </a:r>
            <a:r>
              <a:rPr lang="en-US" altLang="zh-CN" sz="3000" dirty="0">
                <a:sym typeface="+mn-ea"/>
              </a:rPr>
              <a:t>Listener</a:t>
            </a:r>
            <a:r>
              <a:rPr lang="zh-CN" altLang="en-US" sz="3000" dirty="0">
                <a:sym typeface="+mn-ea"/>
              </a:rPr>
              <a:t>。优点：及时性、服务端统一处理实现方便；缺点：容易造成堆积、负载性能不可控</a:t>
            </a:r>
            <a:endParaRPr lang="zh-CN" altLang="en-US" sz="3000" dirty="0"/>
          </a:p>
          <a:p>
            <a:r>
              <a:rPr lang="en-US" altLang="zh-CN" sz="3000" dirty="0">
                <a:sym typeface="+mn-ea"/>
              </a:rPr>
              <a:t>Pull Consumer</a:t>
            </a:r>
            <a:endParaRPr lang="en-US" altLang="zh-CN" sz="3000" dirty="0"/>
          </a:p>
          <a:p>
            <a:pPr lvl="1"/>
            <a:r>
              <a:rPr lang="en-US" altLang="zh-CN" sz="3000" dirty="0">
                <a:sym typeface="+mn-ea"/>
              </a:rPr>
              <a:t>Consumer</a:t>
            </a:r>
            <a:r>
              <a:rPr lang="zh-CN" altLang="en-US" sz="3000" dirty="0">
                <a:sym typeface="+mn-ea"/>
              </a:rPr>
              <a:t>的一种，通常主动调用</a:t>
            </a:r>
            <a:r>
              <a:rPr lang="en-US" altLang="zh-CN" sz="3000" dirty="0">
                <a:sym typeface="+mn-ea"/>
              </a:rPr>
              <a:t>Consumer</a:t>
            </a:r>
            <a:r>
              <a:rPr lang="zh-CN" altLang="en-US" sz="3000" dirty="0">
                <a:sym typeface="+mn-ea"/>
              </a:rPr>
              <a:t>的拉消息方法从</a:t>
            </a:r>
            <a:r>
              <a:rPr lang="en-US" altLang="zh-CN" sz="3000" dirty="0">
                <a:sym typeface="+mn-ea"/>
              </a:rPr>
              <a:t>Broker</a:t>
            </a:r>
            <a:r>
              <a:rPr lang="zh-CN" altLang="en-US" sz="3000" dirty="0">
                <a:sym typeface="+mn-ea"/>
              </a:rPr>
              <a:t>拉消息，主动权由应用控制。优点：获得消息状态方便、负载均衡性能可控；缺点：及时性差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专业术语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/>
              <a:t>Producer Group</a:t>
            </a:r>
          </a:p>
          <a:p>
            <a:pPr lvl="1"/>
            <a:r>
              <a:rPr lang="zh-CN" altLang="en-US" dirty="0"/>
              <a:t>一类</a:t>
            </a:r>
            <a:r>
              <a:rPr lang="en-US" altLang="zh-CN" dirty="0"/>
              <a:t>Producer</a:t>
            </a:r>
            <a:r>
              <a:rPr lang="zh-CN" altLang="en-US" dirty="0"/>
              <a:t>的集合名称，可想象为同一项目多个节点组成的集群，一类</a:t>
            </a:r>
            <a:r>
              <a:rPr lang="en-US" altLang="zh-CN" dirty="0"/>
              <a:t>Producer</a:t>
            </a:r>
            <a:r>
              <a:rPr lang="zh-CN" altLang="en-US" dirty="0"/>
              <a:t>可发送多种</a:t>
            </a:r>
            <a:r>
              <a:rPr lang="en-US" altLang="zh-CN" dirty="0"/>
              <a:t>topic</a:t>
            </a:r>
            <a:r>
              <a:rPr lang="zh-CN" altLang="en-US" dirty="0"/>
              <a:t>消息，每种</a:t>
            </a:r>
            <a:r>
              <a:rPr lang="en-US" altLang="zh-CN" dirty="0"/>
              <a:t>topic</a:t>
            </a:r>
            <a:r>
              <a:rPr lang="zh-CN" altLang="en-US" dirty="0"/>
              <a:t>下的消息发送逻辑相同</a:t>
            </a:r>
            <a:endParaRPr lang="en-US" altLang="zh-CN" dirty="0"/>
          </a:p>
          <a:p>
            <a:r>
              <a:rPr lang="en-US" altLang="zh-CN" dirty="0"/>
              <a:t>Consumer Group</a:t>
            </a:r>
          </a:p>
          <a:p>
            <a:pPr lvl="1"/>
            <a:r>
              <a:rPr lang="zh-CN" altLang="en-US" dirty="0"/>
              <a:t>一类</a:t>
            </a:r>
            <a:r>
              <a:rPr lang="en-US" altLang="zh-CN" dirty="0"/>
              <a:t>Consumer</a:t>
            </a:r>
            <a:r>
              <a:rPr lang="zh-CN" altLang="en-US" dirty="0"/>
              <a:t>的集合名称</a:t>
            </a:r>
            <a:r>
              <a:rPr lang="zh-CN" altLang="en-US" dirty="0">
                <a:sym typeface="+mn-ea"/>
              </a:rPr>
              <a:t>，可想象为同一项目多个节点组成的集群，</a:t>
            </a:r>
            <a:r>
              <a:rPr lang="zh-CN" altLang="en-US" dirty="0"/>
              <a:t>一类</a:t>
            </a:r>
            <a:r>
              <a:rPr lang="en-US" altLang="zh-CN" dirty="0"/>
              <a:t>Consumer</a:t>
            </a:r>
            <a:r>
              <a:rPr lang="zh-CN" altLang="en-US" dirty="0"/>
              <a:t>通常可消费多种</a:t>
            </a:r>
            <a:r>
              <a:rPr lang="en-US" altLang="zh-CN" dirty="0"/>
              <a:t>topic</a:t>
            </a:r>
            <a:r>
              <a:rPr lang="zh-CN" altLang="en-US" dirty="0"/>
              <a:t>消息，</a:t>
            </a:r>
            <a:r>
              <a:rPr lang="zh-CN" altLang="en-US" dirty="0">
                <a:sym typeface="+mn-ea"/>
              </a:rPr>
              <a:t>每种</a:t>
            </a:r>
            <a:r>
              <a:rPr lang="en-US" altLang="zh-CN" dirty="0">
                <a:sym typeface="+mn-ea"/>
              </a:rPr>
              <a:t>topic</a:t>
            </a:r>
            <a:r>
              <a:rPr lang="zh-CN" altLang="en-US" dirty="0">
                <a:sym typeface="+mn-ea"/>
              </a:rPr>
              <a:t>的消息消费逻辑相同</a:t>
            </a:r>
            <a:endParaRPr lang="en-US" altLang="zh-CN" dirty="0"/>
          </a:p>
          <a:p>
            <a:r>
              <a:rPr lang="en-US" altLang="zh-CN" dirty="0"/>
              <a:t>topic</a:t>
            </a:r>
          </a:p>
          <a:p>
            <a:pPr lvl="1"/>
            <a:r>
              <a:rPr lang="zh-CN" altLang="en-US" dirty="0"/>
              <a:t>一类消息的集合，同一类消息往往具有相同消息格式</a:t>
            </a:r>
            <a:endParaRPr lang="en-US" altLang="zh-CN" dirty="0"/>
          </a:p>
          <a:p>
            <a:r>
              <a:rPr lang="en-US" altLang="zh-CN" dirty="0"/>
              <a:t>tag</a:t>
            </a:r>
            <a:r>
              <a:rPr lang="zh-CN" altLang="en-US" dirty="0"/>
              <a:t>（</a:t>
            </a:r>
            <a:r>
              <a:rPr lang="en-US" altLang="zh-CN" dirty="0"/>
              <a:t>rocketmq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 同一</a:t>
            </a:r>
            <a:r>
              <a:rPr lang="en-US" altLang="zh-CN" dirty="0"/>
              <a:t>topic</a:t>
            </a:r>
            <a:r>
              <a:rPr lang="zh-CN" altLang="en-US" dirty="0"/>
              <a:t>可以指定不同的</a:t>
            </a:r>
            <a:r>
              <a:rPr lang="en-US" altLang="zh-CN" dirty="0"/>
              <a:t>tag</a:t>
            </a:r>
            <a:r>
              <a:rPr lang="zh-CN" altLang="en-US" dirty="0"/>
              <a:t>，消费者也可指定</a:t>
            </a:r>
            <a:r>
              <a:rPr lang="en-US" altLang="zh-CN" dirty="0"/>
              <a:t>tag</a:t>
            </a:r>
            <a:r>
              <a:rPr lang="zh-CN" altLang="en-US" dirty="0"/>
              <a:t>消费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专业术语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000" dirty="0">
                <a:sym typeface="+mn-ea"/>
              </a:rPr>
              <a:t>Broker</a:t>
            </a:r>
            <a:endParaRPr lang="en-US" altLang="zh-CN" sz="3000" dirty="0"/>
          </a:p>
          <a:p>
            <a:pPr lvl="1"/>
            <a:r>
              <a:rPr lang="zh-CN" altLang="en-US" sz="3000" dirty="0">
                <a:sym typeface="+mn-ea"/>
              </a:rPr>
              <a:t>消息中转角色，负责存储消息，转发消息，一般也称为</a:t>
            </a:r>
            <a:r>
              <a:rPr lang="en-US" altLang="zh-CN" sz="3000" dirty="0">
                <a:sym typeface="+mn-ea"/>
              </a:rPr>
              <a:t>Server</a:t>
            </a:r>
            <a:r>
              <a:rPr lang="zh-CN" altLang="en-US" sz="3000" dirty="0">
                <a:sym typeface="+mn-ea"/>
              </a:rPr>
              <a:t>。在</a:t>
            </a:r>
            <a:r>
              <a:rPr lang="en-US" altLang="zh-CN" sz="3000" dirty="0">
                <a:sym typeface="+mn-ea"/>
              </a:rPr>
              <a:t>JMS</a:t>
            </a:r>
            <a:r>
              <a:rPr lang="zh-CN" altLang="en-US" sz="3000" dirty="0">
                <a:sym typeface="+mn-ea"/>
              </a:rPr>
              <a:t>规范中称为</a:t>
            </a:r>
            <a:r>
              <a:rPr lang="en-US" altLang="zh-CN" sz="3000" dirty="0">
                <a:sym typeface="+mn-ea"/>
              </a:rPr>
              <a:t>Provider</a:t>
            </a:r>
            <a:r>
              <a:rPr lang="zh-CN" altLang="en-US" sz="3000" dirty="0">
                <a:sym typeface="+mn-ea"/>
              </a:rPr>
              <a:t>。 </a:t>
            </a:r>
            <a:endParaRPr lang="en-US" altLang="zh-CN" sz="3000" dirty="0"/>
          </a:p>
          <a:p>
            <a:r>
              <a:rPr lang="en-US" altLang="zh-CN" sz="3000" dirty="0">
                <a:sym typeface="+mn-ea"/>
              </a:rPr>
              <a:t>Message Queue</a:t>
            </a:r>
            <a:endParaRPr lang="en-US" altLang="zh-CN" sz="3000" dirty="0"/>
          </a:p>
          <a:p>
            <a:pPr lvl="1"/>
            <a:r>
              <a:rPr lang="zh-CN" altLang="en-US" sz="3000" dirty="0">
                <a:sym typeface="+mn-ea"/>
              </a:rPr>
              <a:t>每个消息</a:t>
            </a:r>
            <a:r>
              <a:rPr lang="en-US" altLang="zh-CN" sz="3000" dirty="0">
                <a:sym typeface="+mn-ea"/>
              </a:rPr>
              <a:t>(</a:t>
            </a:r>
            <a:r>
              <a:rPr lang="zh-CN" altLang="en-US" sz="3000" dirty="0">
                <a:sym typeface="+mn-ea"/>
              </a:rPr>
              <a:t>或者消息索引</a:t>
            </a:r>
            <a:r>
              <a:rPr lang="en-US" altLang="zh-CN" sz="3000" dirty="0">
                <a:sym typeface="+mn-ea"/>
              </a:rPr>
              <a:t>)</a:t>
            </a:r>
            <a:r>
              <a:rPr lang="zh-CN" altLang="en-US" sz="3000" dirty="0">
                <a:sym typeface="+mn-ea"/>
              </a:rPr>
              <a:t>一个元素，元素按照先进先出的顺序放在</a:t>
            </a:r>
            <a:r>
              <a:rPr lang="en-US" altLang="zh-CN" sz="3000" dirty="0">
                <a:sym typeface="+mn-ea"/>
              </a:rPr>
              <a:t>Message Queue</a:t>
            </a:r>
            <a:r>
              <a:rPr lang="zh-CN" altLang="en-US" sz="3000" dirty="0">
                <a:sym typeface="+mn-ea"/>
              </a:rPr>
              <a:t>中 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技巧">
  <a:themeElements>
    <a:clrScheme name="技巧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技巧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技巧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43</TotalTime>
  <Words>3374</Words>
  <Application>Microsoft Office PowerPoint</Application>
  <PresentationFormat>On-screen Show (4:3)</PresentationFormat>
  <Paragraphs>231</Paragraphs>
  <Slides>41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黑体</vt:lpstr>
      <vt:lpstr>Arial</vt:lpstr>
      <vt:lpstr>Calibri</vt:lpstr>
      <vt:lpstr>Franklin Gothic Book</vt:lpstr>
      <vt:lpstr>Wingdings 2</vt:lpstr>
      <vt:lpstr>技巧</vt:lpstr>
      <vt:lpstr>Microsoft Visio 绘图</vt:lpstr>
      <vt:lpstr>Rocketmq消息中间件</vt:lpstr>
      <vt:lpstr>目录</vt:lpstr>
      <vt:lpstr>MQ特点</vt:lpstr>
      <vt:lpstr>MQ使用场景</vt:lpstr>
      <vt:lpstr>常用MQ</vt:lpstr>
      <vt:lpstr>rocketmq vs kafka</vt:lpstr>
      <vt:lpstr>专业术语</vt:lpstr>
      <vt:lpstr>专业术语</vt:lpstr>
      <vt:lpstr>专业术语</vt:lpstr>
      <vt:lpstr>简单系统结构</vt:lpstr>
      <vt:lpstr>集群结构</vt:lpstr>
      <vt:lpstr>消息模型</vt:lpstr>
      <vt:lpstr>RocketMQ部署结构</vt:lpstr>
      <vt:lpstr>队列模型</vt:lpstr>
      <vt:lpstr>队列模型</vt:lpstr>
      <vt:lpstr>发送负载均衡</vt:lpstr>
      <vt:lpstr>消费负载均衡</vt:lpstr>
      <vt:lpstr>消费负载均衡</vt:lpstr>
      <vt:lpstr>消息质量（QOS）级别</vt:lpstr>
      <vt:lpstr>消费端注意事项</vt:lpstr>
      <vt:lpstr>消费失败重试</vt:lpstr>
      <vt:lpstr>pushConsumer</vt:lpstr>
      <vt:lpstr>pushConsumer</vt:lpstr>
      <vt:lpstr>发送消息注意事项</vt:lpstr>
      <vt:lpstr>XA分布式事务</vt:lpstr>
      <vt:lpstr>事务消息</vt:lpstr>
      <vt:lpstr>顺序消息</vt:lpstr>
      <vt:lpstr>关于tag</vt:lpstr>
      <vt:lpstr>消息结构</vt:lpstr>
      <vt:lpstr>存储结构</vt:lpstr>
      <vt:lpstr>存储结构</vt:lpstr>
      <vt:lpstr>同步/异步刷盘</vt:lpstr>
      <vt:lpstr>同步/异步刷盘</vt:lpstr>
      <vt:lpstr>master-slave</vt:lpstr>
      <vt:lpstr>同步/异步复制</vt:lpstr>
      <vt:lpstr>监控控制台</vt:lpstr>
      <vt:lpstr>监控界面</vt:lpstr>
      <vt:lpstr>重要配置</vt:lpstr>
      <vt:lpstr>链接</vt:lpstr>
      <vt:lpstr>升级4.4.0</vt:lpstr>
      <vt:lpstr>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Rocketmq介绍</dc:title>
  <dc:creator>diwayou</dc:creator>
  <cp:lastModifiedBy>Durant Jiang</cp:lastModifiedBy>
  <cp:revision>325</cp:revision>
  <dcterms:created xsi:type="dcterms:W3CDTF">2015-10-30T05:17:00Z</dcterms:created>
  <dcterms:modified xsi:type="dcterms:W3CDTF">2020-12-13T02:54:46Z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2052-11.1.0.8213</vt:lpwstr>
  </property>
</Properties>
</file>