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64" r:id="rId4"/>
    <p:sldId id="274" r:id="rId5"/>
    <p:sldId id="362" r:id="rId6"/>
    <p:sldId id="363" r:id="rId7"/>
    <p:sldId id="418" r:id="rId8"/>
    <p:sldId id="419" r:id="rId9"/>
    <p:sldId id="421" r:id="rId10"/>
    <p:sldId id="42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高鹏</a:t>
            </a:r>
            <a:r>
              <a:rPr lang="en-US" altLang="zh-CN" dirty="0" smtClean="0"/>
              <a:t> </a:t>
            </a:r>
            <a:r>
              <a:rPr lang="zh-CN" altLang="en-US" dirty="0" smtClean="0"/>
              <a:t>姜洋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09040"/>
            <a:ext cx="8287385" cy="5638800"/>
          </a:xfrm>
        </p:spPr>
        <p:txBody>
          <a:bodyPr>
            <a:normAutofit/>
          </a:bodyPr>
          <a:p>
            <a:endParaRPr lang="zh-CN" altLang="en-US" dirty="0"/>
          </a:p>
          <a:p>
            <a:r>
              <a:rPr lang="en-US" altLang="zh-CN" dirty="0"/>
              <a:t>rocketmq</a:t>
            </a:r>
            <a:r>
              <a:rPr lang="zh-CN" altLang="en-US" dirty="0"/>
              <a:t>部署结构</a:t>
            </a:r>
            <a:endParaRPr lang="zh-CN" altLang="en-US" dirty="0"/>
          </a:p>
          <a:p>
            <a:r>
              <a:rPr lang="zh-CN" altLang="en-US" dirty="0"/>
              <a:t>存储结构详解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异步存储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master-slave</a:t>
            </a:r>
            <a:r>
              <a:rPr lang="zh-CN" altLang="en-US" dirty="0">
                <a:sym typeface="+mn-ea"/>
              </a:rPr>
              <a:t>复制</a:t>
            </a:r>
            <a:endParaRPr lang="en-US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同步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异步复制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RocketMQ</a:t>
            </a:r>
            <a:r>
              <a:rPr lang="zh-CN" altLang="en-US" dirty="0" smtClean="0"/>
              <a:t>部署结构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7" y="1412775"/>
            <a:ext cx="8879359" cy="511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存储结构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1353820" y="1567815"/>
          <a:ext cx="643636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642600" imgH="8661400" progId="Visio.Drawing.15">
                  <p:embed/>
                </p:oleObj>
              </mc:Choice>
              <mc:Fallback>
                <p:oleObj name="" r:id="rId1" imgW="10642600" imgH="86614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3820" y="1567815"/>
                        <a:ext cx="6436360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604520" y="1047115"/>
            <a:ext cx="1731010" cy="5207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/>
              <a:t>顺序写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存储结构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050" y="1600200"/>
            <a:ext cx="65976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异步刷盘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596390"/>
          </a:xfrm>
        </p:spPr>
        <p:txBody>
          <a:bodyPr>
            <a:normAutofit fontScale="50000"/>
          </a:bodyPr>
          <a:p>
            <a:r>
              <a:rPr lang="en-US" altLang="zh-CN">
                <a:sym typeface="+mn-ea"/>
              </a:rPr>
              <a:t>同步刷盘方式：在返回写成功状态时，消息已经被写入磁盘。具体流程是，消息写入内存的PAGECACHE后，立刻通知刷盘线程刷盘，然后等待刷盘完成，刷盘线程执行完成后唤醒等待的线程，返回消息写成功的状态</a:t>
            </a:r>
            <a:endParaRPr lang="en-US" altLang="zh-CN"/>
          </a:p>
          <a:p>
            <a:r>
              <a:rPr lang="en-US" altLang="zh-CN"/>
              <a:t>异步刷盘方式：在返回写成功状态时，消息可能只是被写入了os内存的PAGECACHE，写操作的返回快，吞吐量大；当内存里的消息量积累到一定程度时，统一触发写磁盘操作，快速写入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9545" y="3127375"/>
            <a:ext cx="3724910" cy="3481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异步刷盘</a:t>
            </a:r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>
                <a:sym typeface="+mn-ea"/>
              </a:rPr>
              <a:t>目前我们线上机器采用的方式是异步落盘</a:t>
            </a:r>
            <a:endParaRPr lang="en-US" altLang="zh-CN"/>
          </a:p>
          <a:p>
            <a:pPr marL="36195" indent="0">
              <a:buNone/>
            </a:pPr>
            <a:r>
              <a:rPr lang="zh-CN" altLang="en-US">
                <a:sym typeface="+mn-ea"/>
              </a:rPr>
              <a:t>       优点是快速写入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性能更高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缺点是有可能丢消息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不过丢消息的可能性非常低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即使</a:t>
            </a:r>
            <a:r>
              <a:rPr lang="en-US" altLang="zh-CN">
                <a:sym typeface="+mn-ea"/>
              </a:rPr>
              <a:t>rockemtq</a:t>
            </a:r>
            <a:r>
              <a:rPr lang="zh-CN" altLang="en-US">
                <a:sym typeface="+mn-ea"/>
              </a:rPr>
              <a:t>挂掉也不会丢消息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只有</a:t>
            </a:r>
            <a:r>
              <a:rPr lang="en-US" altLang="zh-CN">
                <a:sym typeface="+mn-ea"/>
              </a:rPr>
              <a:t>os</a:t>
            </a:r>
            <a:r>
              <a:rPr lang="zh-CN" altLang="en-US">
                <a:sym typeface="+mn-ea"/>
              </a:rPr>
              <a:t>挂了才会丢消息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因为使用了</a:t>
            </a:r>
            <a:r>
              <a:rPr lang="en-US" altLang="zh-CN">
                <a:sym typeface="+mn-ea"/>
              </a:rPr>
              <a:t>java nio</a:t>
            </a:r>
            <a:r>
              <a:rPr lang="zh-CN" altLang="en-US">
                <a:sym typeface="+mn-ea"/>
              </a:rPr>
              <a:t>中的MappedByteBuffer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直接将消息写到操作系统的</a:t>
            </a:r>
            <a:r>
              <a:rPr lang="en-US" altLang="zh-CN">
                <a:sym typeface="+mn-ea"/>
              </a:rPr>
              <a:t>pagecache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os</a:t>
            </a:r>
            <a:r>
              <a:rPr lang="zh-CN" altLang="en-US">
                <a:sym typeface="+mn-ea"/>
              </a:rPr>
              <a:t>控制何时刷盘</a:t>
            </a:r>
            <a:endParaRPr lang="zh-CN" altLang="en-US"/>
          </a:p>
          <a:p>
            <a:r>
              <a:rPr lang="zh-CN" altLang="en-US">
                <a:sym typeface="+mn-ea"/>
              </a:rPr>
              <a:t>注意</a:t>
            </a:r>
            <a:r>
              <a:rPr lang="en-US" altLang="zh-CN">
                <a:sym typeface="+mn-ea"/>
              </a:rPr>
              <a:t>lock</a:t>
            </a:r>
            <a:endParaRPr lang="en-US" altLang="zh-CN">
              <a:sym typeface="+mn-ea"/>
            </a:endParaRPr>
          </a:p>
          <a:p>
            <a:pPr marL="36195" indent="0">
              <a:buNone/>
            </a:pPr>
            <a:r>
              <a:rPr lang="en-US" altLang="zh-CN">
                <a:sym typeface="+mn-ea"/>
              </a:rPr>
              <a:t>    rocketmq</a:t>
            </a:r>
            <a:r>
              <a:rPr lang="zh-CN" altLang="en-US">
                <a:sym typeface="+mn-ea"/>
              </a:rPr>
              <a:t>写入</a:t>
            </a:r>
            <a:r>
              <a:rPr lang="en-US" altLang="zh-CN">
                <a:sym typeface="+mn-ea"/>
              </a:rPr>
              <a:t>pagecache</a:t>
            </a:r>
            <a:r>
              <a:rPr lang="zh-CN" altLang="en-US">
                <a:sym typeface="+mn-ea"/>
              </a:rPr>
              <a:t>的时加了一个全局锁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所有</a:t>
            </a:r>
            <a:r>
              <a:rPr lang="en-US" altLang="zh-CN">
                <a:sym typeface="+mn-ea"/>
              </a:rPr>
              <a:t>topic</a:t>
            </a:r>
            <a:r>
              <a:rPr lang="zh-CN" altLang="en-US">
                <a:sym typeface="+mn-ea"/>
              </a:rPr>
              <a:t>的消息均会再此处同步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好处是保证消息按照</a:t>
            </a:r>
            <a:r>
              <a:rPr lang="en-US" altLang="zh-CN">
                <a:sym typeface="+mn-ea"/>
              </a:rPr>
              <a:t>borntime</a:t>
            </a:r>
            <a:r>
              <a:rPr lang="zh-CN" altLang="en-US">
                <a:sym typeface="+mn-ea"/>
              </a:rPr>
              <a:t>顺序存入</a:t>
            </a:r>
            <a:r>
              <a:rPr lang="en-US" altLang="zh-CN">
                <a:sym typeface="+mn-ea"/>
              </a:rPr>
              <a:t>commitLog,</a:t>
            </a:r>
            <a:r>
              <a:rPr lang="zh-CN" altLang="en-US">
                <a:sym typeface="+mn-ea"/>
              </a:rPr>
              <a:t>可根据</a:t>
            </a:r>
            <a:r>
              <a:rPr lang="en-US" altLang="zh-CN">
                <a:sym typeface="+mn-ea"/>
              </a:rPr>
              <a:t>borntime</a:t>
            </a:r>
            <a:r>
              <a:rPr lang="zh-CN" altLang="en-US">
                <a:sym typeface="+mn-ea"/>
              </a:rPr>
              <a:t>查消息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如果同步落盘锁会增加加锁时间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master-slave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主从</a:t>
            </a:r>
            <a:r>
              <a:rPr lang="en-US" altLang="zh-CN"/>
              <a:t>broker</a:t>
            </a:r>
            <a:r>
              <a:rPr lang="zh-CN" altLang="en-US"/>
              <a:t>之间复制消息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   如果</a:t>
            </a:r>
            <a:r>
              <a:rPr lang="en-US" altLang="zh-CN"/>
              <a:t>broker-m</a:t>
            </a:r>
            <a:r>
              <a:rPr lang="zh-CN" altLang="en-US"/>
              <a:t>挂掉了</a:t>
            </a:r>
            <a:r>
              <a:rPr lang="en-US" altLang="zh-CN"/>
              <a:t>,</a:t>
            </a:r>
            <a:r>
              <a:rPr lang="en-US" altLang="zh-CN">
                <a:sym typeface="+mn-ea"/>
              </a:rPr>
              <a:t>producer</a:t>
            </a:r>
            <a:r>
              <a:rPr lang="zh-CN" altLang="en-US">
                <a:sym typeface="+mn-ea"/>
              </a:rPr>
              <a:t>可重试另一台</a:t>
            </a:r>
            <a:r>
              <a:rPr lang="en-US" altLang="zh-CN">
                <a:sym typeface="+mn-ea"/>
              </a:rPr>
              <a:t>broker-m</a:t>
            </a:r>
            <a:r>
              <a:rPr lang="zh-CN" altLang="en-US">
                <a:sym typeface="+mn-ea"/>
              </a:rPr>
              <a:t>发消息</a:t>
            </a:r>
            <a:r>
              <a:rPr lang="en-US" altLang="zh-CN">
                <a:sym typeface="+mn-ea"/>
              </a:rPr>
              <a:t>,</a:t>
            </a:r>
            <a:r>
              <a:rPr lang="en-US" altLang="zh-CN"/>
              <a:t>consumer</a:t>
            </a:r>
            <a:r>
              <a:rPr lang="zh-CN" altLang="en-US"/>
              <a:t>可以从</a:t>
            </a:r>
            <a:r>
              <a:rPr lang="en-US" altLang="zh-CN"/>
              <a:t>broker-s</a:t>
            </a:r>
            <a:r>
              <a:rPr lang="zh-CN" altLang="en-US"/>
              <a:t>消费</a:t>
            </a:r>
            <a:r>
              <a:rPr lang="en-US" altLang="zh-CN"/>
              <a:t>,</a:t>
            </a:r>
            <a:r>
              <a:rPr lang="zh-CN" altLang="en-US"/>
              <a:t>重启</a:t>
            </a:r>
            <a:r>
              <a:rPr lang="en-US" altLang="zh-CN"/>
              <a:t>broker-m</a:t>
            </a:r>
            <a:r>
              <a:rPr lang="zh-CN" altLang="en-US"/>
              <a:t>会重新消费从</a:t>
            </a:r>
            <a:r>
              <a:rPr lang="en-US" altLang="zh-CN"/>
              <a:t>broker-s</a:t>
            </a:r>
            <a:r>
              <a:rPr lang="zh-CN" altLang="en-US"/>
              <a:t>消费过的消息</a:t>
            </a:r>
            <a:r>
              <a:rPr lang="en-US" altLang="zh-CN"/>
              <a:t>,</a:t>
            </a:r>
            <a:r>
              <a:rPr lang="zh-CN" altLang="en-US"/>
              <a:t>自己考虑幂等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同步</a:t>
            </a:r>
            <a:r>
              <a:rPr lang="en-US" altLang="zh-CN"/>
              <a:t>/</a:t>
            </a:r>
            <a:r>
              <a:rPr lang="zh-CN" altLang="en-US"/>
              <a:t>异步复制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可设置同步复制和异步复制</a:t>
            </a:r>
            <a:r>
              <a:rPr lang="en-US" altLang="zh-CN"/>
              <a:t>,</a:t>
            </a:r>
            <a:r>
              <a:rPr lang="zh-CN" altLang="en-US"/>
              <a:t>原理和同步异步刷盘类似</a:t>
            </a:r>
            <a:r>
              <a:rPr lang="en-US" altLang="zh-CN"/>
              <a:t>,</a:t>
            </a:r>
            <a:r>
              <a:rPr lang="zh-CN" altLang="en-US"/>
              <a:t>可以把</a:t>
            </a:r>
            <a:r>
              <a:rPr lang="en-US" altLang="zh-CN"/>
              <a:t>slave</a:t>
            </a:r>
            <a:r>
              <a:rPr lang="zh-CN" altLang="en-US"/>
              <a:t>想象成</a:t>
            </a:r>
            <a:r>
              <a:rPr lang="en-US" altLang="zh-CN"/>
              <a:t>master</a:t>
            </a:r>
            <a:r>
              <a:rPr lang="zh-CN" altLang="en-US"/>
              <a:t>的磁盘</a:t>
            </a:r>
            <a:endParaRPr lang="zh-CN" altLang="en-US"/>
          </a:p>
          <a:p>
            <a:r>
              <a:rPr lang="zh-CN" altLang="en-US"/>
              <a:t>异步复制</a:t>
            </a:r>
            <a:r>
              <a:rPr lang="en-US" altLang="zh-CN"/>
              <a:t>:master开启socket服务,接收salve发来的连接请求,</a:t>
            </a:r>
            <a:r>
              <a:rPr lang="zh-CN" altLang="en-US"/>
              <a:t>连接成功后</a:t>
            </a:r>
            <a:r>
              <a:rPr lang="en-US" altLang="zh-CN"/>
              <a:t>,</a:t>
            </a:r>
            <a:r>
              <a:rPr lang="zh-CN" altLang="en-US"/>
              <a:t>等待</a:t>
            </a:r>
            <a:r>
              <a:rPr lang="en-US" altLang="zh-CN"/>
              <a:t>slave</a:t>
            </a:r>
            <a:r>
              <a:rPr lang="zh-CN" altLang="en-US"/>
              <a:t>定时</a:t>
            </a:r>
            <a:r>
              <a:rPr lang="en-US" altLang="zh-CN"/>
              <a:t>发来的offset消息,然后通知write线程,把master大于offset的消息</a:t>
            </a:r>
            <a:r>
              <a:rPr lang="zh-CN" altLang="en-US"/>
              <a:t>传</a:t>
            </a:r>
            <a:r>
              <a:rPr lang="en-US" altLang="zh-CN"/>
              <a:t>给slave</a:t>
            </a:r>
            <a:endParaRPr lang="en-US" altLang="zh-CN"/>
          </a:p>
          <a:p>
            <a:r>
              <a:rPr lang="zh-CN" altLang="en-US"/>
              <a:t>同步复制</a:t>
            </a:r>
            <a:r>
              <a:rPr lang="en-US" altLang="zh-CN"/>
              <a:t>:</a:t>
            </a:r>
            <a:r>
              <a:rPr lang="zh-CN" altLang="en-US"/>
              <a:t>也会在后台开启异步复制消息线程</a:t>
            </a:r>
            <a:r>
              <a:rPr lang="en-US" altLang="zh-CN"/>
              <a:t>,</a:t>
            </a:r>
            <a:r>
              <a:rPr lang="zh-CN" altLang="en-US"/>
              <a:t>同步复制只是等待复制超过当前消息的</a:t>
            </a:r>
            <a:r>
              <a:rPr lang="en-US" altLang="zh-CN"/>
              <a:t>offset,</a:t>
            </a:r>
            <a:r>
              <a:rPr lang="zh-CN" altLang="en-US"/>
              <a:t>即认为本消息复制成功</a:t>
            </a:r>
            <a:r>
              <a:rPr lang="en-US" altLang="zh-CN"/>
              <a:t>,</a:t>
            </a:r>
            <a:r>
              <a:rPr lang="zh-CN" altLang="en-US"/>
              <a:t>可返回给</a:t>
            </a:r>
            <a:r>
              <a:rPr lang="en-US" altLang="zh-CN"/>
              <a:t>producer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914</Words>
  <Application>WPS 演示</Application>
  <PresentationFormat>全屏显示(4:3)</PresentationFormat>
  <Paragraphs>44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Wingdings 2</vt:lpstr>
      <vt:lpstr>Arial</vt:lpstr>
      <vt:lpstr>黑体</vt:lpstr>
      <vt:lpstr>Franklin Gothic Book</vt:lpstr>
      <vt:lpstr>微软雅黑</vt:lpstr>
      <vt:lpstr>Arial Unicode MS</vt:lpstr>
      <vt:lpstr>Calibri</vt:lpstr>
      <vt:lpstr>技巧</vt:lpstr>
      <vt:lpstr>Visio.Drawing.15</vt:lpstr>
      <vt:lpstr>Rocketmq消息中间件</vt:lpstr>
      <vt:lpstr>目录</vt:lpstr>
      <vt:lpstr>RocketMQ部署结构</vt:lpstr>
      <vt:lpstr>存储结构</vt:lpstr>
      <vt:lpstr>存储结构</vt:lpstr>
      <vt:lpstr>同步/异步刷盘</vt:lpstr>
      <vt:lpstr>同步/异步刷盘</vt:lpstr>
      <vt:lpstr>master-slave</vt:lpstr>
      <vt:lpstr>同步/异步复制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Rocketmq介绍</dc:title>
  <dc:creator>diwayou</dc:creator>
  <cp:lastModifiedBy>ThunderUP</cp:lastModifiedBy>
  <cp:revision>324</cp:revision>
  <dcterms:created xsi:type="dcterms:W3CDTF">2015-10-30T05:17:00Z</dcterms:created>
  <dcterms:modified xsi:type="dcterms:W3CDTF">2019-03-04T08:52:38Z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