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67" r:id="rId6"/>
    <p:sldId id="258" r:id="rId7"/>
    <p:sldId id="271" r:id="rId8"/>
    <p:sldId id="270" r:id="rId9"/>
    <p:sldId id="274" r:id="rId10"/>
    <p:sldId id="268" r:id="rId11"/>
    <p:sldId id="269" r:id="rId12"/>
    <p:sldId id="272" r:id="rId13"/>
    <p:sldId id="273" r:id="rId14"/>
    <p:sldId id="275" r:id="rId15"/>
    <p:sldId id="276" r:id="rId16"/>
    <p:sldId id="277" r:id="rId17"/>
    <p:sldId id="278" r:id="rId18"/>
    <p:sldId id="282" r:id="rId19"/>
    <p:sldId id="284" r:id="rId20"/>
    <p:sldId id="283" r:id="rId21"/>
    <p:sldId id="285" r:id="rId22"/>
    <p:sldId id="259" r:id="rId23"/>
    <p:sldId id="280" r:id="rId24"/>
    <p:sldId id="281" r:id="rId25"/>
    <p:sldId id="279" r:id="rId26"/>
    <p:sldId id="286" r:id="rId27"/>
    <p:sldId id="287" r:id="rId28"/>
    <p:sldId id="265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A9ADE2-26F2-48BB-A97D-1CCDE616563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5A9ADE2-26F2-48BB-A97D-1CCDE616563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gou/rocketmq-console" TargetMode="External"/><Relationship Id="rId2" Type="http://schemas.openxmlformats.org/officeDocument/2006/relationships/hyperlink" Target="https://github.com/tgou/RocketM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Rocketmq</a:t>
            </a:r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高鹏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02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队列模型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80" y="1628800"/>
            <a:ext cx="72009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2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发送负载均衡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2313"/>
            <a:ext cx="8075654" cy="495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消费负载均衡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" y="1466850"/>
            <a:ext cx="9019258" cy="448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1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消费负载均衡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1069"/>
            <a:ext cx="8280920" cy="539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6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消息质量（</a:t>
            </a:r>
            <a:r>
              <a:rPr lang="en-US" altLang="zh-CN" dirty="0" smtClean="0"/>
              <a:t>QOS</a:t>
            </a:r>
            <a:r>
              <a:rPr lang="zh-CN" altLang="en-US" dirty="0" smtClean="0"/>
              <a:t>）级别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Exactly-once</a:t>
            </a:r>
          </a:p>
          <a:p>
            <a:pPr lvl="1"/>
            <a:r>
              <a:rPr lang="zh-CN" altLang="en-US" dirty="0" smtClean="0"/>
              <a:t>投递且仅投递一次</a:t>
            </a:r>
            <a:endParaRPr lang="en-US" altLang="zh-CN" dirty="0" smtClean="0"/>
          </a:p>
          <a:p>
            <a:r>
              <a:rPr lang="en-US" altLang="zh-CN" dirty="0" smtClean="0"/>
              <a:t>At-least-once</a:t>
            </a:r>
          </a:p>
          <a:p>
            <a:pPr lvl="1"/>
            <a:r>
              <a:rPr lang="zh-CN" altLang="en-US" dirty="0" smtClean="0"/>
              <a:t>最少投递一次，可能有重复消息</a:t>
            </a:r>
            <a:endParaRPr lang="en-US" altLang="zh-CN" dirty="0" smtClean="0"/>
          </a:p>
          <a:p>
            <a:r>
              <a:rPr lang="en-US" altLang="zh-CN" dirty="0" smtClean="0"/>
              <a:t>At-most-once</a:t>
            </a:r>
          </a:p>
          <a:p>
            <a:pPr lvl="1"/>
            <a:r>
              <a:rPr lang="zh-CN" altLang="en-US" dirty="0" smtClean="0"/>
              <a:t>最多投递一次，有可能丢消息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28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消费端注意事项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由于不能丢消息，所以选择</a:t>
            </a:r>
            <a:r>
              <a:rPr lang="en-US" altLang="zh-CN" dirty="0" smtClean="0"/>
              <a:t>At-least-once</a:t>
            </a:r>
          </a:p>
          <a:p>
            <a:r>
              <a:rPr lang="zh-CN" altLang="en-US" dirty="0"/>
              <a:t>有</a:t>
            </a:r>
            <a:r>
              <a:rPr lang="zh-CN" altLang="en-US" dirty="0" smtClean="0"/>
              <a:t>可能产生重复消息</a:t>
            </a:r>
            <a:endParaRPr lang="en-US" altLang="zh-CN" dirty="0" smtClean="0"/>
          </a:p>
          <a:p>
            <a:r>
              <a:rPr lang="zh-CN" altLang="en-US" dirty="0"/>
              <a:t>消费</a:t>
            </a:r>
            <a:r>
              <a:rPr lang="zh-CN" altLang="en-US" dirty="0" smtClean="0"/>
              <a:t>端逻辑幂等</a:t>
            </a:r>
            <a:endParaRPr lang="en-US" altLang="zh-CN" dirty="0" smtClean="0"/>
          </a:p>
          <a:p>
            <a:r>
              <a:rPr lang="zh-CN" altLang="en-US" dirty="0" smtClean="0"/>
              <a:t>可以通过数据库唯一键做到完全幂等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可以通过缓存等其它组件做到伪幂等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11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XA</a:t>
            </a:r>
            <a:r>
              <a:rPr lang="zh-CN" altLang="en-US" dirty="0" smtClean="0"/>
              <a:t>分布式事务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资源之间的</a:t>
            </a:r>
            <a:r>
              <a:rPr lang="en-US" altLang="zh-CN" dirty="0" smtClean="0"/>
              <a:t>ACID</a:t>
            </a:r>
          </a:p>
          <a:p>
            <a:pPr lvl="1"/>
            <a:r>
              <a:rPr lang="zh-CN" altLang="en-US" dirty="0"/>
              <a:t>编程</a:t>
            </a:r>
            <a:r>
              <a:rPr lang="zh-CN" altLang="en-US" dirty="0" smtClean="0"/>
              <a:t>模型简单统一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性能和可用性不高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故障难于恢复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6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RocketMQ</a:t>
            </a:r>
            <a:r>
              <a:rPr lang="zh-CN" altLang="en-US" dirty="0" smtClean="0"/>
              <a:t>事务消息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467544" y="1972840"/>
            <a:ext cx="1440160" cy="26802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5004048" y="1988840"/>
            <a:ext cx="3528392" cy="4320480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467544" y="5013176"/>
            <a:ext cx="1440160" cy="12961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051720" y="2132856"/>
            <a:ext cx="3024336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9" name="右弧形箭头 8"/>
          <p:cNvSpPr/>
          <p:nvPr/>
        </p:nvSpPr>
        <p:spPr>
          <a:xfrm>
            <a:off x="2042604" y="2780928"/>
            <a:ext cx="873212" cy="972108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执行本地事务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117452" y="3852464"/>
            <a:ext cx="2745420" cy="296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2045444" y="4329099"/>
            <a:ext cx="2886596" cy="324037"/>
          </a:xfrm>
          <a:prstGeom prst="rightArrow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051720" y="5013176"/>
            <a:ext cx="2811152" cy="36004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2042604" y="5508648"/>
            <a:ext cx="2898552" cy="296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2123728" y="5985283"/>
            <a:ext cx="2886596" cy="324037"/>
          </a:xfrm>
          <a:prstGeom prst="rightArrow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3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目前事务实现限制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由于事务实现依赖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，所以当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挂掉的时候，会阻塞整个消息的分发队列，消息出现延迟</a:t>
            </a:r>
            <a:endParaRPr lang="en-US" altLang="zh-CN" dirty="0" smtClean="0"/>
          </a:p>
          <a:p>
            <a:r>
              <a:rPr lang="zh-CN" altLang="en-US" dirty="0" smtClean="0"/>
              <a:t>后续通过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的主备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功能来实现</a:t>
            </a:r>
            <a:endParaRPr lang="en-US" altLang="zh-CN" dirty="0" smtClean="0"/>
          </a:p>
          <a:p>
            <a:r>
              <a:rPr lang="zh-CN" altLang="en-US" dirty="0" smtClean="0"/>
              <a:t>也可以考虑用</a:t>
            </a:r>
            <a:r>
              <a:rPr lang="en-US" altLang="zh-CN" dirty="0" smtClean="0"/>
              <a:t>Cassandra</a:t>
            </a:r>
            <a:r>
              <a:rPr lang="zh-CN" altLang="en-US" dirty="0" smtClean="0"/>
              <a:t>来存储事务索引，这样就可以利用</a:t>
            </a:r>
            <a:r>
              <a:rPr lang="en-US" altLang="zh-CN" dirty="0" smtClean="0"/>
              <a:t>Cassandra</a:t>
            </a:r>
            <a:r>
              <a:rPr lang="zh-CN" altLang="en-US" dirty="0" smtClean="0"/>
              <a:t>的高可用特性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消息结构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" y="1976438"/>
            <a:ext cx="9234289" cy="308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6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RocketMQ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Demo</a:t>
            </a:r>
            <a:r>
              <a:rPr lang="zh-CN" altLang="en-US" dirty="0" smtClean="0"/>
              <a:t>展示</a:t>
            </a:r>
            <a:endParaRPr lang="en-US" altLang="zh-CN" dirty="0" smtClean="0"/>
          </a:p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5634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发送消息注意事项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075240" cy="518457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个应用尽可能用一个</a:t>
            </a:r>
            <a:r>
              <a:rPr lang="en-US" altLang="zh-CN" dirty="0"/>
              <a:t>Topic</a:t>
            </a:r>
            <a:r>
              <a:rPr lang="zh-CN" altLang="en-US" dirty="0"/>
              <a:t>，消息子类型用</a:t>
            </a:r>
            <a:r>
              <a:rPr lang="en-US" altLang="zh-CN" dirty="0"/>
              <a:t>tags</a:t>
            </a:r>
            <a:r>
              <a:rPr lang="zh-CN" altLang="en-US" dirty="0"/>
              <a:t>来标识，</a:t>
            </a:r>
            <a:r>
              <a:rPr lang="en-US" altLang="zh-CN" dirty="0"/>
              <a:t>tags</a:t>
            </a:r>
            <a:r>
              <a:rPr lang="zh-CN" altLang="en-US" dirty="0"/>
              <a:t>可以由应用自由设置。只有发送消息设置了</a:t>
            </a:r>
            <a:r>
              <a:rPr lang="en-US" altLang="zh-CN" dirty="0"/>
              <a:t>tags</a:t>
            </a:r>
            <a:r>
              <a:rPr lang="zh-CN" altLang="en-US" dirty="0"/>
              <a:t>，消费方在订阅消息时，才可以利用</a:t>
            </a:r>
            <a:r>
              <a:rPr lang="en-US" altLang="zh-CN" dirty="0"/>
              <a:t>tags</a:t>
            </a:r>
            <a:r>
              <a:rPr lang="zh-CN" altLang="en-US" dirty="0"/>
              <a:t>在</a:t>
            </a:r>
            <a:r>
              <a:rPr lang="en-US" altLang="zh-CN" dirty="0"/>
              <a:t>broker</a:t>
            </a:r>
            <a:r>
              <a:rPr lang="zh-CN" altLang="en-US" dirty="0"/>
              <a:t>做消息</a:t>
            </a:r>
            <a:r>
              <a:rPr lang="zh-CN" altLang="en-US" dirty="0" smtClean="0"/>
              <a:t>过滤。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每个消息在业务层面的唯一标识码，要设置到</a:t>
            </a:r>
            <a:r>
              <a:rPr lang="en-US" altLang="zh-CN" dirty="0"/>
              <a:t>keys</a:t>
            </a:r>
            <a:r>
              <a:rPr lang="zh-CN" altLang="en-US" dirty="0"/>
              <a:t>字段，方便将来定位消息丢失问题。服务器会为每个消息创建索引（哈希索引），应用可以通过</a:t>
            </a:r>
            <a:r>
              <a:rPr lang="en-US" altLang="zh-CN" dirty="0"/>
              <a:t>topic</a:t>
            </a:r>
            <a:r>
              <a:rPr lang="zh-CN" altLang="en-US" dirty="0"/>
              <a:t>，</a:t>
            </a:r>
            <a:r>
              <a:rPr lang="en-US" altLang="zh-CN" dirty="0"/>
              <a:t>key</a:t>
            </a:r>
            <a:r>
              <a:rPr lang="zh-CN" altLang="en-US" dirty="0"/>
              <a:t>来查询这条消息内容，以及消息被谁消费。由于是哈希索引，请务必保证</a:t>
            </a:r>
            <a:r>
              <a:rPr lang="en-US" altLang="zh-CN" dirty="0"/>
              <a:t>key</a:t>
            </a:r>
            <a:r>
              <a:rPr lang="zh-CN" altLang="en-US" dirty="0"/>
              <a:t>尽可能唯一，这样可以避免潜在的哈希冲突</a:t>
            </a:r>
          </a:p>
          <a:p>
            <a:endParaRPr lang="zh-CN" altLang="en-US" dirty="0"/>
          </a:p>
          <a:p>
            <a:r>
              <a:rPr lang="zh-CN" altLang="en-US" dirty="0"/>
              <a:t>消息发送成功或者失败，要打印消息日志，务必要打印</a:t>
            </a:r>
            <a:r>
              <a:rPr lang="en-US" altLang="zh-CN" dirty="0" err="1"/>
              <a:t>sendresult</a:t>
            </a:r>
            <a:r>
              <a:rPr lang="zh-CN" altLang="en-US" dirty="0"/>
              <a:t>和</a:t>
            </a:r>
            <a:r>
              <a:rPr lang="en-US" altLang="zh-CN" dirty="0"/>
              <a:t>key</a:t>
            </a:r>
            <a:r>
              <a:rPr lang="zh-CN" altLang="en-US" dirty="0" smtClean="0"/>
              <a:t>字段，尤其是</a:t>
            </a:r>
            <a:r>
              <a:rPr lang="en-US" altLang="zh-CN" dirty="0" err="1" smtClean="0"/>
              <a:t>SendResult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msgId</a:t>
            </a:r>
            <a:endParaRPr lang="zh-CN" altLang="en-US" dirty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消息不可丢失应用，务必要有消息重发机制 </a:t>
            </a:r>
            <a:r>
              <a:rPr lang="zh-CN" altLang="en-US" dirty="0" smtClean="0"/>
              <a:t>。</a:t>
            </a:r>
            <a:r>
              <a:rPr lang="zh-CN" altLang="en-US" dirty="0"/>
              <a:t>例如如果消息发送失败，存储到数据库，能有定时程序尝试重发，或者人工触发重发。 </a:t>
            </a:r>
          </a:p>
          <a:p>
            <a:r>
              <a:rPr lang="zh-CN" altLang="en-US" dirty="0" smtClean="0"/>
              <a:t>对于性能要求高，而对消息可靠性要求低的，可以通过</a:t>
            </a:r>
            <a:r>
              <a:rPr lang="en-US" altLang="zh-CN" dirty="0" err="1" smtClean="0"/>
              <a:t>sendOneway</a:t>
            </a:r>
            <a:r>
              <a:rPr lang="zh-CN" altLang="en-US" dirty="0" smtClean="0"/>
              <a:t>进行发送，如果需要处理结果的，可以通过异步发送接口异步处理发送结果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4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消费消息注意事项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做到幂等</a:t>
            </a:r>
            <a:endParaRPr lang="en-US" altLang="zh-CN" dirty="0" smtClean="0"/>
          </a:p>
          <a:p>
            <a:r>
              <a:rPr lang="zh-CN" altLang="en-US" dirty="0" smtClean="0"/>
              <a:t>打印消费消息日志，利于排查问题</a:t>
            </a:r>
            <a:endParaRPr lang="en-US" altLang="zh-CN" dirty="0" smtClean="0"/>
          </a:p>
          <a:p>
            <a:r>
              <a:rPr lang="zh-CN" altLang="en-US" dirty="0" smtClean="0"/>
              <a:t>错误处理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业务逻辑错误，例如某个用户的个人信息不符合业务逻辑，调用一个外部的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接口超时这种小规模的失败，可以直接让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稍后投递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Db</a:t>
            </a:r>
            <a:r>
              <a:rPr lang="zh-CN" altLang="en-US" dirty="0"/>
              <a:t>不</a:t>
            </a:r>
            <a:r>
              <a:rPr lang="zh-CN" altLang="en-US" dirty="0" smtClean="0"/>
              <a:t>可用或者外部资源短时间内不可用的，可以消费端进行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，减少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的重投压力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1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系统解耦</a:t>
            </a:r>
            <a:endParaRPr lang="en-US" altLang="zh-CN" dirty="0" smtClean="0"/>
          </a:p>
          <a:p>
            <a:r>
              <a:rPr lang="zh-CN" altLang="en-US" dirty="0" smtClean="0"/>
              <a:t>消除流量峰值</a:t>
            </a:r>
            <a:endParaRPr lang="en-US" altLang="zh-CN" dirty="0" smtClean="0"/>
          </a:p>
          <a:p>
            <a:r>
              <a:rPr lang="zh-CN" altLang="en-US" dirty="0" smtClean="0"/>
              <a:t>提高应用响应时间</a:t>
            </a:r>
            <a:endParaRPr lang="en-US" altLang="zh-CN" dirty="0" smtClean="0"/>
          </a:p>
          <a:p>
            <a:r>
              <a:rPr lang="zh-CN" altLang="en-US" dirty="0" smtClean="0"/>
              <a:t>消息分发</a:t>
            </a:r>
            <a:endParaRPr lang="en-US" altLang="zh-CN" dirty="0" smtClean="0"/>
          </a:p>
          <a:p>
            <a:r>
              <a:rPr lang="zh-CN" altLang="en-US" dirty="0" smtClean="0"/>
              <a:t>可靠调用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通过事务功能</a:t>
            </a:r>
            <a:endParaRPr lang="en-US" altLang="zh-CN" dirty="0" smtClean="0"/>
          </a:p>
          <a:p>
            <a:r>
              <a:rPr lang="zh-CN" altLang="en-US" dirty="0" smtClean="0"/>
              <a:t>快速提高批量任务并发能力</a:t>
            </a:r>
            <a:endParaRPr lang="en-US" altLang="zh-CN" dirty="0" smtClean="0"/>
          </a:p>
          <a:p>
            <a:r>
              <a:rPr lang="zh-CN" altLang="en-US" dirty="0" smtClean="0"/>
              <a:t>以上所有都需要考虑是否接受异步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8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监控工具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查看集群</a:t>
            </a:r>
            <a:endParaRPr lang="en-US" altLang="zh-CN" dirty="0" smtClean="0"/>
          </a:p>
          <a:p>
            <a:r>
              <a:rPr lang="zh-CN" altLang="en-US" dirty="0" smtClean="0"/>
              <a:t>更新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查看生产者、消费者连接</a:t>
            </a:r>
            <a:endParaRPr lang="en-US" altLang="zh-CN" dirty="0" smtClean="0"/>
          </a:p>
          <a:p>
            <a:r>
              <a:rPr lang="zh-CN" altLang="en-US" dirty="0" smtClean="0"/>
              <a:t>更新</a:t>
            </a:r>
            <a:r>
              <a:rPr lang="en-US" altLang="zh-CN" dirty="0" smtClean="0"/>
              <a:t>name server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查询消息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broker</a:t>
            </a:r>
          </a:p>
          <a:p>
            <a:r>
              <a:rPr lang="zh-CN" altLang="en-US" dirty="0" smtClean="0"/>
              <a:t>更新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消费位点，重新消费</a:t>
            </a:r>
            <a:endParaRPr lang="en-US" altLang="zh-CN" dirty="0" smtClean="0"/>
          </a:p>
          <a:p>
            <a:r>
              <a:rPr lang="zh-CN" altLang="en-US" dirty="0" smtClean="0"/>
              <a:t>更改订阅关系配置，查询消费进度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63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监控界面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84240"/>
            <a:ext cx="9324528" cy="291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7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RocketMQ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Demo</a:t>
            </a:r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展示</a:t>
            </a:r>
            <a:endParaRPr lang="en-US" altLang="zh-CN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8368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重要配置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Producer Group</a:t>
            </a:r>
          </a:p>
          <a:p>
            <a:pPr lvl="1"/>
            <a:r>
              <a:rPr lang="zh-CN" altLang="en-US" dirty="0" smtClean="0"/>
              <a:t>发送端应用集群的所有机器配置的，要全局唯一，跟其它应用区别</a:t>
            </a:r>
            <a:endParaRPr lang="en-US" altLang="zh-CN" dirty="0" smtClean="0"/>
          </a:p>
          <a:p>
            <a:r>
              <a:rPr lang="en-US" altLang="zh-CN" dirty="0" smtClean="0"/>
              <a:t>Consumer Group</a:t>
            </a:r>
          </a:p>
          <a:p>
            <a:pPr lvl="1"/>
            <a:r>
              <a:rPr lang="zh-CN" altLang="en-US" dirty="0"/>
              <a:t>消费</a:t>
            </a:r>
            <a:r>
              <a:rPr lang="zh-CN" altLang="en-US" dirty="0" smtClean="0"/>
              <a:t>端应用集群所有机器配置的，要全局唯一，跟其它应用区别，要不然会出现消息投递问题</a:t>
            </a:r>
            <a:endParaRPr lang="en-US" altLang="zh-CN" dirty="0" smtClean="0"/>
          </a:p>
          <a:p>
            <a:r>
              <a:rPr lang="en-US" altLang="zh-CN" dirty="0" smtClean="0"/>
              <a:t>Name Server</a:t>
            </a:r>
            <a:r>
              <a:rPr lang="zh-CN" altLang="en-US" dirty="0" smtClean="0"/>
              <a:t>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格式为</a:t>
            </a:r>
            <a:r>
              <a:rPr lang="en-US" altLang="zh-CN" smtClean="0"/>
              <a:t>”192.168.1.1:9876;192.168.1.2:9876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RocketMQ</a:t>
            </a:r>
            <a:r>
              <a:rPr lang="zh-CN" altLang="en-US" dirty="0" smtClean="0"/>
              <a:t>挺好用的</a:t>
            </a:r>
            <a:endParaRPr lang="en-US" altLang="zh-CN" dirty="0" smtClean="0"/>
          </a:p>
          <a:p>
            <a:r>
              <a:rPr lang="zh-CN" altLang="en-US" dirty="0" smtClean="0"/>
              <a:t>有问题随时找我，一起发现问题，改进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7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github.com/tgou/RocketMQ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github.com/tgou/rocketmq-console</a:t>
            </a:r>
          </a:p>
          <a:p>
            <a:r>
              <a:rPr lang="en-US" altLang="zh-CN" dirty="0"/>
              <a:t>http://10.10.1.250:3443/svn/tg/4.</a:t>
            </a:r>
            <a:r>
              <a:rPr lang="zh-CN" altLang="en-US" dirty="0"/>
              <a:t>项目代码</a:t>
            </a:r>
            <a:r>
              <a:rPr lang="en-US" altLang="zh-CN" dirty="0"/>
              <a:t>/third-jar/</a:t>
            </a:r>
            <a:r>
              <a:rPr lang="en-US" altLang="zh-CN" dirty="0" err="1"/>
              <a:t>rocketmq</a:t>
            </a:r>
            <a:endParaRPr lang="zh-CN" altLang="en-US" dirty="0"/>
          </a:p>
          <a:p>
            <a:endParaRPr lang="en-US" altLang="zh-CN" dirty="0" smtClean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5524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常用</a:t>
            </a:r>
            <a:r>
              <a:rPr lang="en-US" altLang="zh-CN" dirty="0" smtClean="0"/>
              <a:t>MQ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RabbitMQ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Erlang</a:t>
            </a:r>
            <a:r>
              <a:rPr lang="zh-CN" altLang="en-US" dirty="0" smtClean="0"/>
              <a:t>开发，社区大，功能丰富</a:t>
            </a:r>
            <a:endParaRPr lang="en-US" altLang="zh-CN" dirty="0" smtClean="0"/>
          </a:p>
          <a:p>
            <a:r>
              <a:rPr lang="en-US" altLang="zh-CN" dirty="0" smtClean="0"/>
              <a:t>Kafka – 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开发，支持批量发送消费，适合日志分发</a:t>
            </a:r>
            <a:endParaRPr lang="en-US" altLang="zh-CN" dirty="0" smtClean="0"/>
          </a:p>
          <a:p>
            <a:r>
              <a:rPr lang="en-US" altLang="zh-CN" dirty="0" err="1" smtClean="0"/>
              <a:t>RocketMQ</a:t>
            </a:r>
            <a:r>
              <a:rPr lang="en-US" altLang="zh-CN" dirty="0" smtClean="0"/>
              <a:t> – Java</a:t>
            </a:r>
            <a:r>
              <a:rPr lang="zh-CN" altLang="en-US" dirty="0" smtClean="0"/>
              <a:t>开发，原理跟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类似，但是更适合做业务</a:t>
            </a:r>
            <a:r>
              <a:rPr lang="en-US" altLang="zh-CN" dirty="0" smtClean="0"/>
              <a:t>MQ</a:t>
            </a:r>
            <a:r>
              <a:rPr lang="zh-CN" altLang="en-US" dirty="0" smtClean="0"/>
              <a:t>，阿里巴巴开源，经过大规模</a:t>
            </a:r>
            <a:r>
              <a:rPr lang="zh-CN" altLang="en-US" dirty="0"/>
              <a:t>检验</a:t>
            </a:r>
            <a:endParaRPr lang="en-US" altLang="zh-CN" dirty="0" smtClean="0"/>
          </a:p>
          <a:p>
            <a:r>
              <a:rPr lang="en-US" altLang="zh-CN" dirty="0" err="1" smtClean="0"/>
              <a:t>ActiveMQ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ZeroMQ</a:t>
            </a:r>
            <a:r>
              <a:rPr lang="zh-CN" altLang="en-US" dirty="0" smtClean="0"/>
              <a:t>等等很多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专业术语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Producer</a:t>
            </a:r>
          </a:p>
          <a:p>
            <a:pPr lvl="1"/>
            <a:r>
              <a:rPr lang="zh-CN" altLang="en-US" dirty="0" smtClean="0"/>
              <a:t>消息</a:t>
            </a:r>
            <a:r>
              <a:rPr lang="zh-CN" altLang="en-US" dirty="0"/>
              <a:t>生产者，负责产生消息，一般由业务系统负责产生消息。 </a:t>
            </a:r>
          </a:p>
          <a:p>
            <a:r>
              <a:rPr lang="en-US" altLang="zh-CN" dirty="0" smtClean="0"/>
              <a:t>Consumer</a:t>
            </a:r>
          </a:p>
          <a:p>
            <a:pPr lvl="1"/>
            <a:r>
              <a:rPr lang="zh-CN" altLang="en-US" dirty="0"/>
              <a:t>消息消费者，负责消费消息，一般是后台系统负责异步消费。 </a:t>
            </a:r>
            <a:endParaRPr lang="en-US" altLang="zh-CN" dirty="0" smtClean="0"/>
          </a:p>
          <a:p>
            <a:r>
              <a:rPr lang="en-US" altLang="zh-CN" dirty="0" smtClean="0"/>
              <a:t>Push Consumer</a:t>
            </a:r>
          </a:p>
          <a:p>
            <a:pPr lvl="1"/>
            <a:r>
              <a:rPr lang="en-US" altLang="zh-CN" dirty="0"/>
              <a:t>Consumer</a:t>
            </a:r>
            <a:r>
              <a:rPr lang="zh-CN" altLang="en-US" dirty="0"/>
              <a:t>的一种，应用通常向</a:t>
            </a:r>
            <a:r>
              <a:rPr lang="en-US" altLang="zh-CN" dirty="0"/>
              <a:t>Consumer</a:t>
            </a:r>
            <a:r>
              <a:rPr lang="zh-CN" altLang="en-US" dirty="0"/>
              <a:t>对象注册一个</a:t>
            </a:r>
            <a:r>
              <a:rPr lang="en-US" altLang="zh-CN" dirty="0"/>
              <a:t>Listener</a:t>
            </a:r>
            <a:r>
              <a:rPr lang="zh-CN" altLang="en-US" dirty="0"/>
              <a:t>接口，一旦收到消息，</a:t>
            </a:r>
            <a:r>
              <a:rPr lang="en-US" altLang="zh-CN" dirty="0"/>
              <a:t>Consumer</a:t>
            </a:r>
            <a:r>
              <a:rPr lang="zh-CN" altLang="en-US" dirty="0"/>
              <a:t>对象立 刻回调</a:t>
            </a:r>
            <a:r>
              <a:rPr lang="en-US" altLang="zh-CN" dirty="0"/>
              <a:t>Listener</a:t>
            </a:r>
            <a:r>
              <a:rPr lang="zh-CN" altLang="en-US" dirty="0"/>
              <a:t>接口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Pull </a:t>
            </a:r>
            <a:r>
              <a:rPr lang="en-US" altLang="zh-CN" dirty="0" smtClean="0"/>
              <a:t>Consumer</a:t>
            </a:r>
          </a:p>
          <a:p>
            <a:pPr lvl="1"/>
            <a:r>
              <a:rPr lang="en-US" altLang="zh-CN" dirty="0"/>
              <a:t>Consumer</a:t>
            </a:r>
            <a:r>
              <a:rPr lang="zh-CN" altLang="en-US" dirty="0"/>
              <a:t>的一种，应用通常主动调用</a:t>
            </a:r>
            <a:r>
              <a:rPr lang="en-US" altLang="zh-CN" dirty="0"/>
              <a:t>Consumer</a:t>
            </a:r>
            <a:r>
              <a:rPr lang="zh-CN" altLang="en-US" dirty="0"/>
              <a:t>的拉消息方法从</a:t>
            </a:r>
            <a:r>
              <a:rPr lang="en-US" altLang="zh-CN" dirty="0"/>
              <a:t>Broker</a:t>
            </a:r>
            <a:r>
              <a:rPr lang="zh-CN" altLang="en-US" dirty="0"/>
              <a:t>拉消息，主动权由应用控制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8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专业术语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Producer Group</a:t>
            </a:r>
          </a:p>
          <a:p>
            <a:pPr lvl="1"/>
            <a:r>
              <a:rPr lang="zh-CN" altLang="en-US" dirty="0"/>
              <a:t>一类</a:t>
            </a:r>
            <a:r>
              <a:rPr lang="en-US" altLang="zh-CN" dirty="0"/>
              <a:t>Producer</a:t>
            </a:r>
            <a:r>
              <a:rPr lang="zh-CN" altLang="en-US" dirty="0"/>
              <a:t>的集合名称，这类</a:t>
            </a:r>
            <a:r>
              <a:rPr lang="en-US" altLang="zh-CN" dirty="0"/>
              <a:t>Producer</a:t>
            </a:r>
            <a:r>
              <a:rPr lang="zh-CN" altLang="en-US" dirty="0"/>
              <a:t>通常发送一类消息，且发送逻辑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en-US" altLang="zh-CN" dirty="0" smtClean="0"/>
              <a:t>Consumer Group</a:t>
            </a:r>
          </a:p>
          <a:p>
            <a:pPr lvl="1"/>
            <a:r>
              <a:rPr lang="zh-CN" altLang="en-US" dirty="0"/>
              <a:t>一类</a:t>
            </a:r>
            <a:r>
              <a:rPr lang="en-US" altLang="zh-CN" dirty="0"/>
              <a:t>Consumer</a:t>
            </a:r>
            <a:r>
              <a:rPr lang="zh-CN" altLang="en-US" dirty="0"/>
              <a:t>的集合名称，这类</a:t>
            </a:r>
            <a:r>
              <a:rPr lang="en-US" altLang="zh-CN" dirty="0"/>
              <a:t>Consumer</a:t>
            </a:r>
            <a:r>
              <a:rPr lang="zh-CN" altLang="en-US" dirty="0"/>
              <a:t>通常消费一类消息，且消费逻辑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en-US" altLang="zh-CN" dirty="0" smtClean="0"/>
              <a:t>Broker</a:t>
            </a:r>
          </a:p>
          <a:p>
            <a:pPr lvl="1"/>
            <a:r>
              <a:rPr lang="zh-CN" altLang="en-US" dirty="0"/>
              <a:t>消息中转角色，负责存储消息，转发消息，一般也称为</a:t>
            </a:r>
            <a:r>
              <a:rPr lang="en-US" altLang="zh-CN" dirty="0"/>
              <a:t>Server</a:t>
            </a:r>
            <a:r>
              <a:rPr lang="zh-CN" altLang="en-US" dirty="0"/>
              <a:t>。在</a:t>
            </a:r>
            <a:r>
              <a:rPr lang="en-US" altLang="zh-CN" dirty="0"/>
              <a:t>JMS</a:t>
            </a:r>
            <a:r>
              <a:rPr lang="zh-CN" altLang="en-US" dirty="0"/>
              <a:t>规范中称为</a:t>
            </a:r>
            <a:r>
              <a:rPr lang="en-US" altLang="zh-CN" dirty="0"/>
              <a:t>Provider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en-US" altLang="zh-CN" dirty="0" smtClean="0"/>
              <a:t>Message Queue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RocketMQ</a:t>
            </a:r>
            <a:r>
              <a:rPr lang="zh-CN" altLang="en-US" dirty="0"/>
              <a:t>中，所有消息队列都是持久化，长度无限的数据结构，所谓长度无限是指队列中的每个存储单元都是定长，访问其中的存储单元使用</a:t>
            </a:r>
            <a:r>
              <a:rPr lang="en-US" altLang="zh-CN" dirty="0"/>
              <a:t>Offset</a:t>
            </a:r>
            <a:r>
              <a:rPr lang="zh-CN" altLang="en-US" dirty="0"/>
              <a:t>来访问，</a:t>
            </a:r>
            <a:r>
              <a:rPr lang="en-US" altLang="zh-CN" dirty="0"/>
              <a:t>offset</a:t>
            </a:r>
            <a:r>
              <a:rPr lang="zh-CN" altLang="en-US" dirty="0"/>
              <a:t>为</a:t>
            </a:r>
            <a:r>
              <a:rPr lang="en-US" altLang="zh-CN" dirty="0"/>
              <a:t>java long</a:t>
            </a:r>
            <a:r>
              <a:rPr lang="zh-CN" altLang="en-US" dirty="0"/>
              <a:t>类型，</a:t>
            </a:r>
            <a:r>
              <a:rPr lang="en-US" altLang="zh-CN" dirty="0"/>
              <a:t>64</a:t>
            </a:r>
            <a:r>
              <a:rPr lang="zh-CN" altLang="en-US" dirty="0"/>
              <a:t>位，理论上在</a:t>
            </a:r>
            <a:r>
              <a:rPr lang="en-US" altLang="zh-CN" dirty="0"/>
              <a:t>100</a:t>
            </a:r>
            <a:r>
              <a:rPr lang="zh-CN" altLang="en-US" dirty="0"/>
              <a:t>年内不会溢出，所以认为是长度无限，另外队列中只保存最近几天的数据，之前的数据会按照过期时间来删除。 </a:t>
            </a:r>
          </a:p>
        </p:txBody>
      </p:sp>
    </p:spTree>
    <p:extLst>
      <p:ext uri="{BB962C8B-B14F-4D97-AF65-F5344CB8AC3E}">
        <p14:creationId xmlns:p14="http://schemas.microsoft.com/office/powerpoint/2010/main" val="33661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简单系统结构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611560" y="3429000"/>
            <a:ext cx="1584176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生产者（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3014686" y="3340980"/>
            <a:ext cx="2349401" cy="1224136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消息队列（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6300192" y="3478087"/>
            <a:ext cx="1584176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消费者（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288058" y="3737024"/>
            <a:ext cx="674934" cy="4320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5508104" y="3645024"/>
            <a:ext cx="720081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</a:t>
            </a:r>
            <a:endParaRPr lang="zh-CN" altLang="en-US" dirty="0"/>
          </a:p>
        </p:txBody>
      </p:sp>
      <p:sp>
        <p:nvSpPr>
          <p:cNvPr id="9" name="左箭头 8"/>
          <p:cNvSpPr/>
          <p:nvPr/>
        </p:nvSpPr>
        <p:spPr>
          <a:xfrm>
            <a:off x="5436096" y="4166864"/>
            <a:ext cx="720081" cy="2680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1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集群结构</a:t>
            </a:r>
            <a:endParaRPr lang="zh-CN" altLang="en-US" dirty="0"/>
          </a:p>
        </p:txBody>
      </p:sp>
      <p:sp>
        <p:nvSpPr>
          <p:cNvPr id="4" name="流程图: 直接访问存储器 3"/>
          <p:cNvSpPr/>
          <p:nvPr/>
        </p:nvSpPr>
        <p:spPr>
          <a:xfrm>
            <a:off x="3347864" y="2924944"/>
            <a:ext cx="1728192" cy="648072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3260427" y="4437112"/>
            <a:ext cx="1728192" cy="720080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1187624" y="2708920"/>
            <a:ext cx="7920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1187624" y="3448422"/>
            <a:ext cx="792088" cy="4846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1164233" y="4201641"/>
            <a:ext cx="792088" cy="5235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6876256" y="2728354"/>
            <a:ext cx="7920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6876256" y="3616994"/>
            <a:ext cx="79208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6876256" y="4509120"/>
            <a:ext cx="79208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过程 11"/>
          <p:cNvSpPr/>
          <p:nvPr/>
        </p:nvSpPr>
        <p:spPr>
          <a:xfrm>
            <a:off x="1164233" y="4905164"/>
            <a:ext cx="7920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123728" y="3573016"/>
            <a:ext cx="1136699" cy="9361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endParaRPr lang="zh-CN" altLang="en-US" dirty="0"/>
          </a:p>
        </p:txBody>
      </p:sp>
      <p:sp>
        <p:nvSpPr>
          <p:cNvPr id="14" name="左右箭头 13"/>
          <p:cNvSpPr/>
          <p:nvPr/>
        </p:nvSpPr>
        <p:spPr>
          <a:xfrm>
            <a:off x="5076056" y="3690739"/>
            <a:ext cx="1656184" cy="818381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</a:t>
            </a:r>
            <a:r>
              <a:rPr lang="en-US" altLang="zh-CN" dirty="0" smtClean="0"/>
              <a:t>/</a:t>
            </a:r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5576" y="1918573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生产者集群（</a:t>
            </a:r>
            <a:r>
              <a:rPr lang="en-US" altLang="zh-CN" dirty="0" smtClean="0"/>
              <a:t>Producer Group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00193" y="1918573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消费</a:t>
            </a:r>
            <a:r>
              <a:rPr lang="zh-CN" altLang="en-US" dirty="0" smtClean="0"/>
              <a:t>者集群（</a:t>
            </a:r>
            <a:r>
              <a:rPr lang="en-US" altLang="zh-CN" dirty="0" smtClean="0"/>
              <a:t>Producer Group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9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消息模型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Publish/Subscribe</a:t>
            </a:r>
            <a:r>
              <a:rPr lang="zh-CN" altLang="en-US" dirty="0" smtClean="0"/>
              <a:t>（发送</a:t>
            </a:r>
            <a:r>
              <a:rPr lang="en-US" altLang="zh-CN" dirty="0" smtClean="0"/>
              <a:t>/</a:t>
            </a:r>
            <a:r>
              <a:rPr lang="zh-CN" altLang="en-US" dirty="0" smtClean="0"/>
              <a:t>订阅）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每个消息可以有多个订阅者</a:t>
            </a:r>
            <a:endParaRPr lang="en-US" altLang="zh-CN" dirty="0" smtClean="0"/>
          </a:p>
          <a:p>
            <a:pPr lvl="1"/>
            <a:r>
              <a:rPr lang="zh-CN" altLang="en-US" dirty="0"/>
              <a:t>客户端</a:t>
            </a:r>
            <a:r>
              <a:rPr lang="zh-CN" altLang="en-US" dirty="0" smtClean="0"/>
              <a:t>只有订阅后才能接收消息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611560" y="4149080"/>
            <a:ext cx="12241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Client1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2987824" y="3365376"/>
            <a:ext cx="2160240" cy="2799928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6660232" y="3365376"/>
            <a:ext cx="12241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Client2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6732240" y="4996966"/>
            <a:ext cx="12241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Client3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979712" y="4509120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004048" y="350100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148064" y="383342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148064" y="414908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220072" y="5132213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220072" y="5464633"/>
            <a:ext cx="1440160" cy="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148064" y="5780285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36096" y="31409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订阅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36096" y="35637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消费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08104" y="39330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确认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47971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订阅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80112" y="52199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消费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0112" y="55892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9" name="流程图: 卡片 8"/>
          <p:cNvSpPr/>
          <p:nvPr/>
        </p:nvSpPr>
        <p:spPr>
          <a:xfrm>
            <a:off x="1979712" y="4077072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MSG</a:t>
            </a:r>
            <a:endParaRPr lang="zh-CN" altLang="en-US" dirty="0"/>
          </a:p>
        </p:txBody>
      </p:sp>
      <p:sp>
        <p:nvSpPr>
          <p:cNvPr id="28" name="流程图: 卡片 27"/>
          <p:cNvSpPr/>
          <p:nvPr/>
        </p:nvSpPr>
        <p:spPr>
          <a:xfrm>
            <a:off x="3545656" y="4142395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MSG</a:t>
            </a:r>
            <a:endParaRPr lang="zh-CN" altLang="en-US" dirty="0"/>
          </a:p>
        </p:txBody>
      </p:sp>
      <p:sp>
        <p:nvSpPr>
          <p:cNvPr id="29" name="流程图: 卡片 28"/>
          <p:cNvSpPr/>
          <p:nvPr/>
        </p:nvSpPr>
        <p:spPr>
          <a:xfrm>
            <a:off x="6401370" y="3653408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MSG</a:t>
            </a:r>
            <a:endParaRPr lang="zh-CN" altLang="en-US" dirty="0"/>
          </a:p>
        </p:txBody>
      </p:sp>
      <p:sp>
        <p:nvSpPr>
          <p:cNvPr id="30" name="流程图: 卡片 29"/>
          <p:cNvSpPr/>
          <p:nvPr/>
        </p:nvSpPr>
        <p:spPr>
          <a:xfrm>
            <a:off x="6367642" y="5284998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00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RocketMQ</a:t>
            </a:r>
            <a:r>
              <a:rPr lang="zh-CN" altLang="en-US" dirty="0" smtClean="0"/>
              <a:t>部署结构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7" y="1412775"/>
            <a:ext cx="8879359" cy="5116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3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277</TotalTime>
  <Words>1037</Words>
  <Application>Microsoft Office PowerPoint</Application>
  <PresentationFormat>全屏显示(4:3)</PresentationFormat>
  <Paragraphs>154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技巧</vt:lpstr>
      <vt:lpstr>Rocketmq消息中间件</vt:lpstr>
      <vt:lpstr>目录</vt:lpstr>
      <vt:lpstr>常用MQ</vt:lpstr>
      <vt:lpstr>专业术语</vt:lpstr>
      <vt:lpstr>专业术语</vt:lpstr>
      <vt:lpstr>简单系统结构</vt:lpstr>
      <vt:lpstr>集群结构</vt:lpstr>
      <vt:lpstr>消息模型</vt:lpstr>
      <vt:lpstr>RocketMQ部署结构</vt:lpstr>
      <vt:lpstr>队列模型</vt:lpstr>
      <vt:lpstr>发送负载均衡</vt:lpstr>
      <vt:lpstr>消费负载均衡</vt:lpstr>
      <vt:lpstr>消费负载均衡</vt:lpstr>
      <vt:lpstr>消息质量（QOS）级别</vt:lpstr>
      <vt:lpstr>消费端注意事项</vt:lpstr>
      <vt:lpstr>XA分布式事务</vt:lpstr>
      <vt:lpstr>RocketMQ事务消息</vt:lpstr>
      <vt:lpstr>目前事务实现限制</vt:lpstr>
      <vt:lpstr>消息结构</vt:lpstr>
      <vt:lpstr>发送消息注意事项</vt:lpstr>
      <vt:lpstr>消费消息注意事项</vt:lpstr>
      <vt:lpstr>使用场景</vt:lpstr>
      <vt:lpstr>监控工具</vt:lpstr>
      <vt:lpstr>监控界面</vt:lpstr>
      <vt:lpstr>目录</vt:lpstr>
      <vt:lpstr>重要配置</vt:lpstr>
      <vt:lpstr>总结</vt:lpstr>
      <vt:lpstr>链接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Rocketmq介绍</dc:title>
  <dc:creator>diwayou</dc:creator>
  <cp:lastModifiedBy>diwayou</cp:lastModifiedBy>
  <cp:revision>91</cp:revision>
  <dcterms:created xsi:type="dcterms:W3CDTF">2015-10-30T05:17:45Z</dcterms:created>
  <dcterms:modified xsi:type="dcterms:W3CDTF">2015-11-24T06:58:23Z</dcterms:modified>
</cp:coreProperties>
</file>