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364" r:id="rId4"/>
    <p:sldId id="430" r:id="rId5"/>
    <p:sldId id="371" r:id="rId6"/>
    <p:sldId id="260" r:id="rId7"/>
    <p:sldId id="326" r:id="rId8"/>
    <p:sldId id="266" r:id="rId9"/>
    <p:sldId id="296" r:id="rId10"/>
    <p:sldId id="295" r:id="rId11"/>
    <p:sldId id="258" r:id="rId12"/>
    <p:sldId id="271" r:id="rId13"/>
    <p:sldId id="270" r:id="rId14"/>
    <p:sldId id="274" r:id="rId15"/>
    <p:sldId id="268" r:id="rId16"/>
    <p:sldId id="297" r:id="rId17"/>
    <p:sldId id="269" r:id="rId18"/>
    <p:sldId id="272" r:id="rId19"/>
    <p:sldId id="273" r:id="rId20"/>
    <p:sldId id="275" r:id="rId21"/>
    <p:sldId id="276" r:id="rId22"/>
    <p:sldId id="369" r:id="rId23"/>
    <p:sldId id="403" r:id="rId24"/>
    <p:sldId id="468" r:id="rId25"/>
    <p:sldId id="367" r:id="rId26"/>
    <p:sldId id="277" r:id="rId27"/>
    <p:sldId id="278" r:id="rId28"/>
    <p:sldId id="327" r:id="rId29"/>
    <p:sldId id="359" r:id="rId30"/>
    <p:sldId id="284" r:id="rId31"/>
    <p:sldId id="362" r:id="rId32"/>
    <p:sldId id="363" r:id="rId33"/>
    <p:sldId id="418" r:id="rId34"/>
    <p:sldId id="419" r:id="rId35"/>
    <p:sldId id="421" r:id="rId36"/>
    <p:sldId id="420" r:id="rId37"/>
    <p:sldId id="280" r:id="rId38"/>
    <p:sldId id="281" r:id="rId39"/>
    <p:sldId id="286" r:id="rId40"/>
    <p:sldId id="265" r:id="rId41"/>
    <p:sldId id="428" r:id="rId42"/>
    <p:sldId id="28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gou/rocketmq-console" TargetMode="External"/><Relationship Id="rId3" Type="http://schemas.openxmlformats.org/officeDocument/2006/relationships/hyperlink" Target="http://mq-console.test.66buy.com.cn/#/" TargetMode="External"/><Relationship Id="rId2" Type="http://schemas.openxmlformats.org/officeDocument/2006/relationships/hyperlink" Target="http://svn.66buy.com.cn:3443/svn/coding/third-jar/rocketmq" TargetMode="External"/><Relationship Id="rId1" Type="http://schemas.openxmlformats.org/officeDocument/2006/relationships/hyperlink" Target="https://github.com/tgou/RocketM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高鹏</a:t>
            </a:r>
            <a:r>
              <a:rPr lang="en-US" altLang="zh-CN" dirty="0" smtClean="0"/>
              <a:t> </a:t>
            </a:r>
            <a:r>
              <a:rPr lang="zh-CN" altLang="en-US" dirty="0" smtClean="0"/>
              <a:t>姜洋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简单系统结构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3429000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生产者（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014686" y="3340980"/>
            <a:ext cx="2349401" cy="1224136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300192" y="3478087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88058" y="3737024"/>
            <a:ext cx="67493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08104" y="3645024"/>
            <a:ext cx="720081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436096" y="4166864"/>
            <a:ext cx="720081" cy="2680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集群结构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3347864" y="2924944"/>
            <a:ext cx="1728192" cy="648072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260427" y="4437112"/>
            <a:ext cx="1728192" cy="7200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76910" y="270891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Producer1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3728" y="3573016"/>
            <a:ext cx="1136699" cy="936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5076056" y="3690739"/>
            <a:ext cx="1656184" cy="81838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126" y="1918573"/>
            <a:ext cx="2088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Producer Group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470" y="1918335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Consumer Group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676910" y="357314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Producer2</a:t>
            </a:r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76910" y="434340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Producer3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676910" y="507682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Producer4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801485" y="278003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Consumer1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01485" y="369062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Consumer2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6801485" y="4572635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r>
              <a:rPr lang="zh-CN" altLang="en-US" dirty="0" smtClean="0"/>
              <a:t>（发送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/>
              <a:t>客户端</a:t>
            </a:r>
            <a:r>
              <a:rPr lang="zh-CN" altLang="en-US" dirty="0" smtClean="0"/>
              <a:t>只有订阅后才能接收消息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4149080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2987824" y="3365376"/>
            <a:ext cx="2160240" cy="279992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660232" y="336537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732240" y="499696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979712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8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48064" y="38334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48064" y="41490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513221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220072" y="5464633"/>
            <a:ext cx="1440160" cy="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48064" y="578028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80112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9" name="流程图: 卡片 8"/>
          <p:cNvSpPr/>
          <p:nvPr/>
        </p:nvSpPr>
        <p:spPr>
          <a:xfrm>
            <a:off x="1979712" y="4077072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8" name="流程图: 卡片 27"/>
          <p:cNvSpPr/>
          <p:nvPr/>
        </p:nvSpPr>
        <p:spPr>
          <a:xfrm>
            <a:off x="3545656" y="4142395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9" name="流程图: 卡片 28"/>
          <p:cNvSpPr/>
          <p:nvPr/>
        </p:nvSpPr>
        <p:spPr>
          <a:xfrm>
            <a:off x="6401370" y="365340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30" name="流程图: 卡片 29"/>
          <p:cNvSpPr/>
          <p:nvPr/>
        </p:nvSpPr>
        <p:spPr>
          <a:xfrm>
            <a:off x="6367642" y="528499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队列模型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0" y="1600225"/>
            <a:ext cx="7200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 smtClean="0">
                <a:sym typeface="+mn-ea"/>
              </a:rPr>
              <a:t>队列模型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1600200"/>
            <a:ext cx="5712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发送负载均衡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313"/>
            <a:ext cx="8075654" cy="495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消费负载均衡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1466850"/>
            <a:ext cx="9019258" cy="44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1069"/>
            <a:ext cx="8280920" cy="539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消息质量（</a:t>
            </a:r>
            <a:r>
              <a:rPr lang="en-US" altLang="zh-CN" dirty="0" smtClean="0"/>
              <a:t>QOS</a:t>
            </a:r>
            <a:r>
              <a:rPr lang="zh-CN" altLang="en-US" dirty="0" smtClean="0"/>
              <a:t>）级别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Exactly-once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投递且仅投递一次</a:t>
            </a:r>
            <a:endParaRPr lang="en-US" altLang="zh-CN" dirty="0" smtClean="0"/>
          </a:p>
          <a:p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最少投递一次，可能有重复消息</a:t>
            </a:r>
            <a:endParaRPr lang="en-US" altLang="zh-CN" dirty="0" smtClean="0"/>
          </a:p>
          <a:p>
            <a:r>
              <a:rPr lang="en-US" altLang="zh-CN" dirty="0" smtClean="0"/>
              <a:t>At-most-once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最多投递一次，有可能丢消息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 fontScale="40000"/>
          </a:bodyPr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特点   循序渐进、拆分（原理拆出去）、要知道听者像得到什么：目标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使用场景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常用</a:t>
            </a:r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对比</a:t>
            </a:r>
            <a:endParaRPr lang="en-US" altLang="zh-CN" dirty="0" smtClean="0"/>
          </a:p>
          <a:p>
            <a:r>
              <a:rPr lang="zh-CN" altLang="en-US" dirty="0" smtClean="0"/>
              <a:t>专业术语</a:t>
            </a:r>
            <a:r>
              <a:rPr lang="en-US" altLang="zh-CN" dirty="0" smtClean="0"/>
              <a:t>(producer/consumer)</a:t>
            </a:r>
            <a:endParaRPr lang="en-US" altLang="zh-CN" dirty="0" smtClean="0"/>
          </a:p>
          <a:p>
            <a:r>
              <a:rPr lang="zh-CN" altLang="en-US" dirty="0"/>
              <a:t>消息系统结构</a:t>
            </a:r>
            <a:endParaRPr lang="zh-CN" altLang="en-US" dirty="0"/>
          </a:p>
          <a:p>
            <a:r>
              <a:rPr lang="en-US" altLang="zh-CN" dirty="0"/>
              <a:t>rocketmq</a:t>
            </a:r>
            <a:r>
              <a:rPr lang="zh-CN" altLang="en-US" dirty="0"/>
              <a:t>部署结构</a:t>
            </a:r>
            <a:endParaRPr lang="zh-CN" altLang="en-US" dirty="0"/>
          </a:p>
          <a:p>
            <a:r>
              <a:rPr lang="zh-CN" altLang="en-US" dirty="0"/>
              <a:t>队列模型</a:t>
            </a:r>
            <a:endParaRPr lang="zh-CN" altLang="en-US" dirty="0"/>
          </a:p>
          <a:p>
            <a:r>
              <a:rPr lang="zh-CN" altLang="en-US" dirty="0"/>
              <a:t>发送与消费的负载均衡</a:t>
            </a:r>
            <a:endParaRPr lang="zh-CN" altLang="en-US" dirty="0"/>
          </a:p>
          <a:p>
            <a:r>
              <a:rPr lang="en-US" altLang="zh-CN" dirty="0"/>
              <a:t>QOS(</a:t>
            </a:r>
            <a:r>
              <a:rPr lang="en-US" altLang="zh-CN" dirty="0" smtClean="0">
                <a:sym typeface="+mn-ea"/>
              </a:rPr>
              <a:t>At-least-once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消费注意事项</a:t>
            </a:r>
            <a:endParaRPr lang="zh-CN" altLang="en-US" dirty="0"/>
          </a:p>
          <a:p>
            <a:r>
              <a:rPr lang="zh-CN" altLang="en-US" dirty="0"/>
              <a:t>事务消息</a:t>
            </a:r>
            <a:endParaRPr lang="zh-CN" altLang="en-US" dirty="0"/>
          </a:p>
          <a:p>
            <a:r>
              <a:rPr lang="zh-CN" altLang="en-US" dirty="0"/>
              <a:t>顺序消息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tag</a:t>
            </a:r>
            <a:endParaRPr lang="en-US" altLang="zh-CN" dirty="0"/>
          </a:p>
          <a:p>
            <a:r>
              <a:rPr lang="zh-CN" altLang="en-US" dirty="0"/>
              <a:t>消息结构</a:t>
            </a:r>
            <a:endParaRPr lang="zh-CN" altLang="en-US" dirty="0"/>
          </a:p>
          <a:p>
            <a:r>
              <a:rPr lang="zh-CN" altLang="en-US" dirty="0"/>
              <a:t>存储结构详解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异步存储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master-slave</a:t>
            </a:r>
            <a:r>
              <a:rPr lang="zh-CN" altLang="en-US" dirty="0">
                <a:sym typeface="+mn-ea"/>
              </a:rPr>
              <a:t>复制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异步复制</a:t>
            </a:r>
            <a:endParaRPr lang="zh-CN" altLang="en-US" dirty="0"/>
          </a:p>
          <a:p>
            <a:r>
              <a:rPr lang="zh-CN" altLang="en-US" dirty="0"/>
              <a:t>监控控制台</a:t>
            </a:r>
            <a:endParaRPr lang="zh-CN" altLang="en-US" dirty="0"/>
          </a:p>
          <a:p>
            <a:r>
              <a:rPr lang="zh-CN" altLang="en-US" dirty="0"/>
              <a:t>重要配置</a:t>
            </a:r>
            <a:endParaRPr lang="zh-CN" altLang="en-US" dirty="0"/>
          </a:p>
          <a:p>
            <a:r>
              <a:rPr lang="zh-CN" altLang="en-US" dirty="0" smtClean="0"/>
              <a:t>链接</a:t>
            </a:r>
            <a:endParaRPr lang="zh-CN" altLang="en-US" dirty="0" smtClean="0"/>
          </a:p>
          <a:p>
            <a:r>
              <a:rPr lang="zh-CN" altLang="en-US" dirty="0" smtClean="0"/>
              <a:t>升级</a:t>
            </a:r>
            <a:r>
              <a:rPr lang="en-US" altLang="zh-CN" dirty="0" smtClean="0"/>
              <a:t>4.4.0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/>
              <a:t>由于不能丢消息，所以选择</a:t>
            </a:r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可能产生重复消息</a:t>
            </a:r>
            <a:endParaRPr lang="en-US" altLang="zh-CN" dirty="0" smtClean="0"/>
          </a:p>
          <a:p>
            <a:r>
              <a:rPr lang="zh-CN" altLang="en-US" dirty="0"/>
              <a:t>消费</a:t>
            </a:r>
            <a:r>
              <a:rPr lang="zh-CN" altLang="en-US" dirty="0" smtClean="0"/>
              <a:t>端自己处理幂等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dirty="0" smtClean="0"/>
              <a:t>     可以通过数据库唯一键做到完全幂等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dirty="0"/>
              <a:t>     也</a:t>
            </a:r>
            <a:r>
              <a:rPr lang="zh-CN" altLang="en-US" dirty="0" smtClean="0"/>
              <a:t>可以通过缓存等其它组件做到伪幂等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打印消费消息日志，利于排查问题</a:t>
            </a:r>
            <a:endParaRPr lang="zh-CN" altLang="en-US" dirty="0"/>
          </a:p>
          <a:p>
            <a:r>
              <a:rPr lang="zh-CN" altLang="en-US" sz="3000" dirty="0" smtClean="0">
                <a:sym typeface="+mn-ea"/>
              </a:rPr>
              <a:t>错误处理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业务逻辑错误，例如某个用户的个人信息不符合业务逻辑，调用一个外部的</a:t>
            </a:r>
            <a:r>
              <a:rPr lang="en-US" altLang="zh-CN" sz="3000" dirty="0" err="1" smtClean="0">
                <a:sym typeface="+mn-ea"/>
              </a:rPr>
              <a:t>rpc</a:t>
            </a:r>
            <a:r>
              <a:rPr lang="zh-CN" altLang="en-US" sz="3000" dirty="0" smtClean="0">
                <a:sym typeface="+mn-ea"/>
              </a:rPr>
              <a:t>接口超时这种小规模的失败，可以直接让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稍后投递</a:t>
            </a:r>
            <a:endParaRPr lang="en-US" altLang="zh-CN" sz="3000" dirty="0" smtClean="0"/>
          </a:p>
          <a:p>
            <a:pPr lvl="1"/>
            <a:r>
              <a:rPr lang="en-US" altLang="zh-CN" sz="3000" dirty="0" err="1" smtClean="0">
                <a:sym typeface="+mn-ea"/>
              </a:rPr>
              <a:t>Db</a:t>
            </a:r>
            <a:r>
              <a:rPr lang="zh-CN" altLang="en-US" sz="3000" dirty="0">
                <a:sym typeface="+mn-ea"/>
              </a:rPr>
              <a:t>不</a:t>
            </a:r>
            <a:r>
              <a:rPr lang="zh-CN" altLang="en-US" sz="3000" dirty="0" smtClean="0">
                <a:sym typeface="+mn-ea"/>
              </a:rPr>
              <a:t>可用或者外部资源短时间内不可用的，可以消费端进行</a:t>
            </a:r>
            <a:r>
              <a:rPr lang="en-US" altLang="zh-CN" sz="3000" dirty="0" smtClean="0">
                <a:sym typeface="+mn-ea"/>
              </a:rPr>
              <a:t>sleep</a:t>
            </a:r>
            <a:r>
              <a:rPr lang="zh-CN" altLang="en-US" sz="3000" dirty="0" smtClean="0">
                <a:sym typeface="+mn-ea"/>
              </a:rPr>
              <a:t>，减少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的重投压力</a:t>
            </a:r>
            <a:endParaRPr lang="zh-CN" altLang="en-US" sz="3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消费失败重试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1s 5s 10s 30s 1m 2m 3m 4m 5m 6m 7m 8m 9m 10m 20m 30m 1h 2h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次失败</a:t>
            </a:r>
            <a:r>
              <a:rPr lang="en-US" altLang="zh-CN"/>
              <a:t>1s</a:t>
            </a:r>
            <a:r>
              <a:rPr lang="zh-CN" altLang="en-US"/>
              <a:t>后重试</a:t>
            </a:r>
            <a:endParaRPr lang="zh-CN" altLang="en-US"/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5s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10s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ym typeface="+mn-ea"/>
              </a:rPr>
              <a:t>pushConsumer</a:t>
            </a:r>
            <a:endParaRPr lang="en-US" altLang="zh-CN">
              <a:sym typeface="+mn-ea"/>
            </a:endParaRPr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464945" y="2159635"/>
          <a:ext cx="5740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740400" imgH="1917700" progId="Visio.Drawing.15">
                  <p:embed/>
                </p:oleObj>
              </mc:Choice>
              <mc:Fallback>
                <p:oleObj name="" r:id="rId1" imgW="5740400" imgH="1917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4945" y="2159635"/>
                        <a:ext cx="57404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8210" y="4234180"/>
            <a:ext cx="6913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 smtClean="0">
                <a:sym typeface="+mn-ea"/>
              </a:rPr>
              <a:t>rocketmq</a:t>
            </a:r>
            <a:r>
              <a:rPr lang="zh-CN" altLang="en-US" dirty="0" smtClean="0">
                <a:sym typeface="+mn-ea"/>
              </a:rPr>
              <a:t> 基于</a:t>
            </a:r>
            <a:r>
              <a:rPr lang="en-US" altLang="zh-CN" dirty="0" smtClean="0">
                <a:sym typeface="+mn-ea"/>
              </a:rPr>
              <a:t>long polling</a:t>
            </a:r>
            <a:r>
              <a:rPr lang="zh-CN" altLang="en-US" dirty="0" smtClean="0">
                <a:sym typeface="+mn-ea"/>
              </a:rPr>
              <a:t>定时拉取消息，如果有消息则立即返回，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如果没有消息则等待</a:t>
            </a:r>
            <a:r>
              <a:rPr lang="en-US" altLang="zh-CN" dirty="0" smtClean="0">
                <a:sym typeface="+mn-ea"/>
              </a:rPr>
              <a:t>15s</a:t>
            </a:r>
            <a:r>
              <a:rPr lang="zh-CN" altLang="en-US" dirty="0" smtClean="0">
                <a:sym typeface="+mn-ea"/>
              </a:rPr>
              <a:t>，期间如果产生消息则</a:t>
            </a:r>
            <a:r>
              <a:rPr lang="en-US" altLang="zh-CN" dirty="0" smtClean="0">
                <a:sym typeface="+mn-ea"/>
              </a:rPr>
              <a:t>push</a:t>
            </a:r>
            <a:r>
              <a:rPr lang="zh-CN" altLang="en-US" dirty="0" smtClean="0">
                <a:sym typeface="+mn-ea"/>
              </a:rPr>
              <a:t>给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目前天狗网使用此方式</a:t>
            </a:r>
            <a:r>
              <a:rPr lang="en-US" altLang="zh-CN" dirty="0" smtClean="0">
                <a:sym typeface="+mn-ea"/>
              </a:rPr>
              <a:t>consumer</a:t>
            </a:r>
            <a:r>
              <a:rPr lang="zh-CN" altLang="en-US" dirty="0" smtClean="0">
                <a:sym typeface="+mn-ea"/>
              </a:rPr>
              <a:t>消息。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pullConsumer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PullConsumer和PushConsumer，其实本质都是拉模式，区别是： </a:t>
            </a:r>
            <a:endParaRPr lang="zh-CN" altLang="en-US"/>
          </a:p>
          <a:p>
            <a:r>
              <a:rPr lang="zh-CN" altLang="en-US"/>
              <a:t>push方式里，consumer把轮询过程封装了，并注册MessageListener监听器，取到消息后，唤醒MessageListener的consumeMessage()来消费，对用户而言，感觉消息是被推送过来的。</a:t>
            </a:r>
            <a:r>
              <a:rPr lang="en-US" altLang="zh-CN"/>
              <a:t>rocketmq</a:t>
            </a:r>
            <a:r>
              <a:rPr lang="zh-CN" altLang="en-US"/>
              <a:t>会做一系列流控措施，保证消费端不会堆积</a:t>
            </a:r>
            <a:endParaRPr lang="zh-CN" altLang="en-US"/>
          </a:p>
          <a:p>
            <a:r>
              <a:rPr lang="zh-CN" altLang="en-US"/>
              <a:t>pull方式里，取消息的过程需要用户自己写，首先通过打算消费的Topic拿到MessageQueue的集合，遍历MessageQueue集合，然后针对每个MessageQueue批量取消息，一次取完后，记录该队列下一次要取的开始offset，直到取完了，再换另一个MessageQueue；编码复杂度比</a:t>
            </a:r>
            <a:r>
              <a:rPr lang="en-US" altLang="zh-CN"/>
              <a:t>push</a:t>
            </a:r>
            <a:r>
              <a:rPr lang="zh-CN" altLang="en-US"/>
              <a:t>高。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发送消息注意事项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个应用尽可能用一个</a:t>
            </a:r>
            <a:r>
              <a:rPr lang="en-US" altLang="zh-CN" dirty="0"/>
              <a:t>Topic</a:t>
            </a:r>
            <a:r>
              <a:rPr lang="zh-CN" altLang="en-US" dirty="0"/>
              <a:t>，消息子类型用</a:t>
            </a:r>
            <a:r>
              <a:rPr lang="en-US" altLang="zh-CN" dirty="0"/>
              <a:t>tags</a:t>
            </a:r>
            <a:r>
              <a:rPr lang="zh-CN" altLang="en-US" dirty="0"/>
              <a:t>来标识，</a:t>
            </a:r>
            <a:r>
              <a:rPr lang="en-US" altLang="zh-CN" dirty="0"/>
              <a:t>tags</a:t>
            </a:r>
            <a:r>
              <a:rPr lang="zh-CN" altLang="en-US" dirty="0"/>
              <a:t>可以由应用自由设置。只有发送消息设置了</a:t>
            </a:r>
            <a:r>
              <a:rPr lang="en-US" altLang="zh-CN" dirty="0"/>
              <a:t>tags</a:t>
            </a:r>
            <a:r>
              <a:rPr lang="zh-CN" altLang="en-US" dirty="0"/>
              <a:t>，消费方在订阅消息时，才可以利用</a:t>
            </a:r>
            <a:r>
              <a:rPr lang="en-US" altLang="zh-CN" dirty="0"/>
              <a:t>tags</a:t>
            </a:r>
            <a:r>
              <a:rPr lang="zh-CN" altLang="en-US" dirty="0"/>
              <a:t>在</a:t>
            </a:r>
            <a:r>
              <a:rPr lang="en-US" altLang="zh-CN" dirty="0"/>
              <a:t>broker</a:t>
            </a:r>
            <a:r>
              <a:rPr lang="zh-CN" altLang="en-US" dirty="0"/>
              <a:t>做消息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每个消息在业务层面的唯一标识码，要设置到</a:t>
            </a:r>
            <a:r>
              <a:rPr lang="en-US" altLang="zh-CN" dirty="0"/>
              <a:t>keys</a:t>
            </a:r>
            <a:r>
              <a:rPr lang="zh-CN" altLang="en-US" dirty="0"/>
              <a:t>字段，方便将来定位消息丢失问题。服务器会为每个消息创建索引（哈希索引），应用可以通过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来查询这条消息内容，以及消息被谁消费。由于是哈希索引，请务必保证</a:t>
            </a:r>
            <a:r>
              <a:rPr lang="en-US" altLang="zh-CN" dirty="0"/>
              <a:t>key</a:t>
            </a:r>
            <a:r>
              <a:rPr lang="zh-CN" altLang="en-US" dirty="0"/>
              <a:t>尽可能唯一，这样可以避免潜在的哈希冲突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消息发送成功或者失败，要打印消息日志，务必要打印</a:t>
            </a:r>
            <a:r>
              <a:rPr lang="en-US" altLang="zh-CN" dirty="0" err="1"/>
              <a:t>sendresult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 smtClean="0"/>
              <a:t>字段，尤其是</a:t>
            </a:r>
            <a:r>
              <a:rPr lang="en-US" altLang="zh-CN" dirty="0" err="1" smtClean="0"/>
              <a:t>SendResult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msgId</a:t>
            </a:r>
            <a:endParaRPr lang="zh-CN" altLang="en-US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消息不可丢失应用，务必要有消息重发机制 </a:t>
            </a:r>
            <a:r>
              <a:rPr lang="zh-CN" altLang="en-US" dirty="0" smtClean="0"/>
              <a:t>。</a:t>
            </a:r>
            <a:r>
              <a:rPr lang="zh-CN" altLang="en-US" dirty="0"/>
              <a:t>例如如果消息发送失败，存储到数据库，能有定时程序尝试重发，或者人工触发重发。 </a:t>
            </a:r>
            <a:endParaRPr lang="zh-CN" altLang="en-US" dirty="0"/>
          </a:p>
          <a:p>
            <a:r>
              <a:rPr lang="zh-CN" altLang="en-US" dirty="0" smtClean="0"/>
              <a:t>对于性能要求高，而对消息可靠性要求低的，可以通过</a:t>
            </a:r>
            <a:r>
              <a:rPr lang="en-US" altLang="zh-CN" dirty="0" err="1" smtClean="0"/>
              <a:t>sendOneway</a:t>
            </a:r>
            <a:r>
              <a:rPr lang="zh-CN" altLang="en-US" dirty="0" smtClean="0"/>
              <a:t>进行发送，如果需要处理结果的，可以通过异步发送接口异步处理发送结果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XA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资源之间的</a:t>
            </a:r>
            <a:r>
              <a:rPr lang="en-US" altLang="zh-CN" dirty="0" smtClean="0"/>
              <a:t>ACID</a:t>
            </a:r>
            <a:endParaRPr lang="en-US" altLang="zh-CN" dirty="0" smtClean="0"/>
          </a:p>
          <a:p>
            <a:pPr lvl="1"/>
            <a:r>
              <a:rPr lang="zh-CN" altLang="en-US" dirty="0"/>
              <a:t>编程</a:t>
            </a:r>
            <a:r>
              <a:rPr lang="zh-CN" altLang="en-US" dirty="0" smtClean="0"/>
              <a:t>模型简单统一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性能和可用性不高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故障难于恢复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67544" y="1972840"/>
            <a:ext cx="1440160" cy="2680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5004048" y="1988840"/>
            <a:ext cx="3528392" cy="43204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7544" y="5013176"/>
            <a:ext cx="1440160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051720" y="2132856"/>
            <a:ext cx="302433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" name="右弧形箭头 8"/>
          <p:cNvSpPr/>
          <p:nvPr/>
        </p:nvSpPr>
        <p:spPr>
          <a:xfrm>
            <a:off x="2042604" y="2780928"/>
            <a:ext cx="873212" cy="97210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执行本地事务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17452" y="3852464"/>
            <a:ext cx="2745420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045444" y="4329099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51720" y="5013176"/>
            <a:ext cx="2811152" cy="3600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042604" y="5508648"/>
            <a:ext cx="2898552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123728" y="5985283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 smtClean="0">
                <a:sym typeface="+mn-ea"/>
              </a:rPr>
              <a:t>顺序消息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448310" lvl="1" indent="0">
              <a:buNone/>
            </a:pPr>
            <a:r>
              <a:rPr lang="zh-CN" altLang="en-US">
                <a:sym typeface="+mn-ea"/>
              </a:rPr>
              <a:t>一笔订单产生了 3 条消息，分别是订单创建、订单付款、订单完成。消费时，要按照顺序依次消费才有意义。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实现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发送时顺序发送到同一</a:t>
            </a:r>
            <a:r>
              <a:rPr lang="en-US" altLang="zh-CN" sz="2600">
                <a:sym typeface="+mn-ea"/>
              </a:rPr>
              <a:t>msgQueue</a:t>
            </a:r>
            <a:endParaRPr lang="zh-CN" altLang="en-US" sz="2600">
              <a:sym typeface="+mn-ea"/>
            </a:endParaRPr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消费时顺序消费</a:t>
            </a:r>
            <a:r>
              <a:rPr lang="en-US" altLang="zh-CN" sz="2600">
                <a:sym typeface="+mn-ea"/>
              </a:rPr>
              <a:t>,</a:t>
            </a:r>
            <a:r>
              <a:rPr lang="zh-CN" altLang="en-US" sz="2600">
                <a:sym typeface="+mn-ea"/>
              </a:rPr>
              <a:t>实现MessageListenerOrderly</a:t>
            </a:r>
            <a:endParaRPr lang="en-US" altLang="zh-CN" sz="300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问题：顺序消费失败代价比较大，前面的消息消费失败，后面的消息堆积</a:t>
            </a:r>
            <a:endParaRPr lang="zh-CN" altLang="en-US" sz="2600"/>
          </a:p>
          <a:p>
            <a:pPr marL="44831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关于</a:t>
            </a:r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tag</a:t>
            </a:r>
            <a:r>
              <a:rPr lang="zh-CN" altLang="en-US"/>
              <a:t>说明及注意事项</a:t>
            </a:r>
            <a:endParaRPr lang="zh-CN" altLang="en-US"/>
          </a:p>
          <a:p>
            <a:pPr marL="36195" indent="0">
              <a:buNone/>
            </a:pPr>
            <a:r>
              <a:rPr lang="en-US" altLang="zh-CN"/>
              <a:t>broker端、consumer端会根据tag过滤消息,</a:t>
            </a:r>
            <a:r>
              <a:rPr lang="zh-CN" altLang="en-US"/>
              <a:t>注意：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consumer订阅了topic:ATopic、tag:aTag，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producer 发送了topic:ATopic、tag:bTag，</a:t>
            </a:r>
            <a:r>
              <a:rPr lang="en-US" altLang="zh-CN"/>
              <a:t>consuemr</a:t>
            </a:r>
            <a:r>
              <a:rPr lang="zh-CN" altLang="en-US"/>
              <a:t>尽管没有收到消息</a:t>
            </a:r>
            <a:r>
              <a:rPr lang="en-US" altLang="zh-CN"/>
              <a:t>(</a:t>
            </a:r>
            <a:r>
              <a:rPr lang="zh-CN" altLang="en-US"/>
              <a:t>因为过滤掉了</a:t>
            </a:r>
            <a:r>
              <a:rPr lang="en-US" altLang="zh-CN"/>
              <a:t>)</a:t>
            </a:r>
            <a:r>
              <a:rPr lang="zh-CN" altLang="en-US"/>
              <a:t>但是仍然会增加</a:t>
            </a:r>
            <a:r>
              <a:rPr lang="en-US" altLang="zh-CN"/>
              <a:t>consumerOffset</a:t>
            </a:r>
            <a:r>
              <a:rPr lang="zh-CN" altLang="en-US"/>
              <a:t>，即使下次启动</a:t>
            </a:r>
            <a:r>
              <a:rPr lang="en-US" altLang="zh-CN"/>
              <a:t>consumer</a:t>
            </a:r>
            <a:r>
              <a:rPr lang="zh-CN" altLang="en-US"/>
              <a:t>订阅</a:t>
            </a:r>
            <a:r>
              <a:rPr lang="zh-CN" altLang="en-US">
                <a:sym typeface="+mn-ea"/>
              </a:rPr>
              <a:t>bTag消息，也无法消费到上次的消息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消息结构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" y="1976438"/>
            <a:ext cx="9234289" cy="3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MQ特点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先进先出</a:t>
            </a:r>
            <a:endParaRPr lang="zh-CN" altLang="en-US"/>
          </a:p>
          <a:p>
            <a:r>
              <a:rPr lang="zh-CN" altLang="en-US"/>
              <a:t>发布订阅</a:t>
            </a:r>
            <a:endParaRPr lang="zh-CN" altLang="en-US"/>
          </a:p>
          <a:p>
            <a:r>
              <a:rPr lang="zh-CN" altLang="en-US"/>
              <a:t>持久化</a:t>
            </a:r>
            <a:endParaRPr lang="zh-CN" altLang="en-US"/>
          </a:p>
          <a:p>
            <a:r>
              <a:rPr lang="zh-CN" altLang="en-US"/>
              <a:t>分布式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存储结构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353820" y="1567815"/>
          <a:ext cx="643636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642600" imgH="8661400" progId="Visio.Drawing.15">
                  <p:embed/>
                </p:oleObj>
              </mc:Choice>
              <mc:Fallback>
                <p:oleObj name="" r:id="rId1" imgW="10642600" imgH="86614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3820" y="1567815"/>
                        <a:ext cx="643636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604520" y="1047115"/>
            <a:ext cx="1731010" cy="5207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/>
              <a:t>顺序写</a:t>
            </a:r>
            <a:endParaRPr lang="zh-CN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存储结构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1600200"/>
            <a:ext cx="65976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596390"/>
          </a:xfrm>
        </p:spPr>
        <p:txBody>
          <a:bodyPr>
            <a:normAutofit fontScale="50000"/>
          </a:bodyPr>
          <a:p>
            <a:r>
              <a:rPr lang="en-US" altLang="zh-CN">
                <a:sym typeface="+mn-ea"/>
              </a:rPr>
              <a:t>同步刷盘方式：在返回写成功状态时，消息已经被写入磁盘。具体流程是，消息写入内存的PAGECACHE后，立刻通知刷盘线程刷盘，然后等待刷盘完成，刷盘线程执行完成后唤醒等待的线程，返回消息写成功的状态</a:t>
            </a:r>
            <a:endParaRPr lang="en-US" altLang="zh-CN"/>
          </a:p>
          <a:p>
            <a:r>
              <a:rPr lang="en-US" altLang="zh-CN"/>
              <a:t>异步刷盘方式：在返回写成功状态时，消息可能只是被写入了os内存的PAGECACHE，写操作的返回快，吞吐量大；当内存里的消息量积累到一定程度时，统一触发写磁盘操作，快速写入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545" y="3127375"/>
            <a:ext cx="372491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目前我们线上机器采用的方式是异步落盘</a:t>
            </a:r>
            <a:endParaRPr lang="en-US" altLang="zh-CN"/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  优点是快速写入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性能更高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缺点是有可能丢消息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不过丢消息的可能性非常低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即使</a:t>
            </a:r>
            <a:r>
              <a:rPr lang="en-US" altLang="zh-CN">
                <a:sym typeface="+mn-ea"/>
              </a:rPr>
              <a:t>rockemtq</a:t>
            </a:r>
            <a:r>
              <a:rPr lang="zh-CN" altLang="en-US">
                <a:sym typeface="+mn-ea"/>
              </a:rPr>
              <a:t>挂掉也不会丢消息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挂了才会丢消息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因为使用了</a:t>
            </a:r>
            <a:r>
              <a:rPr lang="en-US" altLang="zh-CN">
                <a:sym typeface="+mn-ea"/>
              </a:rPr>
              <a:t>java nio</a:t>
            </a:r>
            <a:r>
              <a:rPr lang="zh-CN" altLang="en-US">
                <a:sym typeface="+mn-ea"/>
              </a:rPr>
              <a:t>中的MappedByteBuffer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直接将消息写到操作系统的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控制何时刷盘</a:t>
            </a:r>
            <a:endParaRPr lang="zh-CN" altLang="en-US"/>
          </a:p>
          <a:p>
            <a:r>
              <a:rPr lang="zh-CN" altLang="en-US">
                <a:sym typeface="+mn-ea"/>
              </a:rPr>
              <a:t>注意</a:t>
            </a:r>
            <a:r>
              <a:rPr lang="en-US" altLang="zh-CN">
                <a:sym typeface="+mn-ea"/>
              </a:rPr>
              <a:t>lock</a:t>
            </a:r>
            <a:endParaRPr lang="en-US" altLang="zh-CN">
              <a:sym typeface="+mn-ea"/>
            </a:endParaRPr>
          </a:p>
          <a:p>
            <a:pPr marL="36195" indent="0">
              <a:buNone/>
            </a:pPr>
            <a:r>
              <a:rPr lang="en-US" altLang="zh-CN">
                <a:sym typeface="+mn-ea"/>
              </a:rPr>
              <a:t>    rocketmq</a:t>
            </a:r>
            <a:r>
              <a:rPr lang="zh-CN" altLang="en-US">
                <a:sym typeface="+mn-ea"/>
              </a:rPr>
              <a:t>写入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的时加了一个全局锁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所有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的消息均会再此处同步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好处是保证消息按照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顺序存入</a:t>
            </a:r>
            <a:r>
              <a:rPr lang="en-US" altLang="zh-CN">
                <a:sym typeface="+mn-ea"/>
              </a:rPr>
              <a:t>commitLog,</a:t>
            </a:r>
            <a:r>
              <a:rPr lang="zh-CN" altLang="en-US">
                <a:sym typeface="+mn-ea"/>
              </a:rPr>
              <a:t>可根据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查消息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如果同步落盘锁会增加加锁时间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master-slave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主从</a:t>
            </a:r>
            <a:r>
              <a:rPr lang="en-US" altLang="zh-CN"/>
              <a:t>broker</a:t>
            </a:r>
            <a:r>
              <a:rPr lang="zh-CN" altLang="en-US"/>
              <a:t>之间复制消息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如果</a:t>
            </a:r>
            <a:r>
              <a:rPr lang="en-US" altLang="zh-CN"/>
              <a:t>broker-m</a:t>
            </a:r>
            <a:r>
              <a:rPr lang="zh-CN" altLang="en-US"/>
              <a:t>挂掉了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可重试另一台</a:t>
            </a:r>
            <a:r>
              <a:rPr lang="en-US" altLang="zh-CN">
                <a:sym typeface="+mn-ea"/>
              </a:rPr>
              <a:t>broker-m</a:t>
            </a:r>
            <a:r>
              <a:rPr lang="zh-CN" altLang="en-US">
                <a:sym typeface="+mn-ea"/>
              </a:rPr>
              <a:t>发消息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consumer</a:t>
            </a:r>
            <a:r>
              <a:rPr lang="zh-CN" altLang="en-US"/>
              <a:t>可以从</a:t>
            </a:r>
            <a:r>
              <a:rPr lang="en-US" altLang="zh-CN"/>
              <a:t>broker-s</a:t>
            </a:r>
            <a:r>
              <a:rPr lang="zh-CN" altLang="en-US"/>
              <a:t>消费</a:t>
            </a:r>
            <a:r>
              <a:rPr lang="en-US" altLang="zh-CN"/>
              <a:t>,</a:t>
            </a:r>
            <a:r>
              <a:rPr lang="zh-CN" altLang="en-US"/>
              <a:t>重启</a:t>
            </a:r>
            <a:r>
              <a:rPr lang="en-US" altLang="zh-CN"/>
              <a:t>broker-m</a:t>
            </a:r>
            <a:r>
              <a:rPr lang="zh-CN" altLang="en-US"/>
              <a:t>会重新消费从</a:t>
            </a:r>
            <a:r>
              <a:rPr lang="en-US" altLang="zh-CN"/>
              <a:t>broker-s</a:t>
            </a:r>
            <a:r>
              <a:rPr lang="zh-CN" altLang="en-US"/>
              <a:t>消费过的消息</a:t>
            </a:r>
            <a:r>
              <a:rPr lang="en-US" altLang="zh-CN"/>
              <a:t>,</a:t>
            </a:r>
            <a:r>
              <a:rPr lang="zh-CN" altLang="en-US"/>
              <a:t>自己考虑幂等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同步</a:t>
            </a:r>
            <a:r>
              <a:rPr lang="en-US" altLang="zh-CN"/>
              <a:t>/</a:t>
            </a:r>
            <a:r>
              <a:rPr lang="zh-CN" altLang="en-US"/>
              <a:t>异步复制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可设置同步复制和异步复制</a:t>
            </a:r>
            <a:r>
              <a:rPr lang="en-US" altLang="zh-CN"/>
              <a:t>,</a:t>
            </a:r>
            <a:r>
              <a:rPr lang="zh-CN" altLang="en-US"/>
              <a:t>原理和同步异步刷盘类似</a:t>
            </a:r>
            <a:r>
              <a:rPr lang="en-US" altLang="zh-CN"/>
              <a:t>,</a:t>
            </a:r>
            <a:r>
              <a:rPr lang="zh-CN" altLang="en-US"/>
              <a:t>可以把</a:t>
            </a:r>
            <a:r>
              <a:rPr lang="en-US" altLang="zh-CN"/>
              <a:t>slave</a:t>
            </a:r>
            <a:r>
              <a:rPr lang="zh-CN" altLang="en-US"/>
              <a:t>想象成</a:t>
            </a:r>
            <a:r>
              <a:rPr lang="en-US" altLang="zh-CN"/>
              <a:t>master</a:t>
            </a:r>
            <a:r>
              <a:rPr lang="zh-CN" altLang="en-US"/>
              <a:t>的磁盘</a:t>
            </a:r>
            <a:endParaRPr lang="zh-CN" altLang="en-US"/>
          </a:p>
          <a:p>
            <a:r>
              <a:rPr lang="zh-CN" altLang="en-US"/>
              <a:t>异步复制</a:t>
            </a:r>
            <a:r>
              <a:rPr lang="en-US" altLang="zh-CN"/>
              <a:t>:master开启socket服务,接收salve发来的连接请求,</a:t>
            </a:r>
            <a:r>
              <a:rPr lang="zh-CN" altLang="en-US"/>
              <a:t>连接成功后</a:t>
            </a:r>
            <a:r>
              <a:rPr lang="en-US" altLang="zh-CN"/>
              <a:t>,</a:t>
            </a:r>
            <a:r>
              <a:rPr lang="zh-CN" altLang="en-US"/>
              <a:t>等待</a:t>
            </a:r>
            <a:r>
              <a:rPr lang="en-US" altLang="zh-CN"/>
              <a:t>slave</a:t>
            </a:r>
            <a:r>
              <a:rPr lang="zh-CN" altLang="en-US"/>
              <a:t>定时</a:t>
            </a:r>
            <a:r>
              <a:rPr lang="en-US" altLang="zh-CN"/>
              <a:t>发来的offset消息,然后通知write线程,把master大于offset的消息</a:t>
            </a:r>
            <a:r>
              <a:rPr lang="zh-CN" altLang="en-US"/>
              <a:t>传</a:t>
            </a:r>
            <a:r>
              <a:rPr lang="en-US" altLang="zh-CN"/>
              <a:t>给slave</a:t>
            </a:r>
            <a:endParaRPr lang="en-US" altLang="zh-CN"/>
          </a:p>
          <a:p>
            <a:r>
              <a:rPr lang="zh-CN" altLang="en-US"/>
              <a:t>同步复制</a:t>
            </a:r>
            <a:r>
              <a:rPr lang="en-US" altLang="zh-CN"/>
              <a:t>:</a:t>
            </a:r>
            <a:r>
              <a:rPr lang="zh-CN" altLang="en-US"/>
              <a:t>也会在后台开启异步复制消息线程</a:t>
            </a:r>
            <a:r>
              <a:rPr lang="en-US" altLang="zh-CN"/>
              <a:t>,</a:t>
            </a:r>
            <a:r>
              <a:rPr lang="zh-CN" altLang="en-US"/>
              <a:t>同步复制只是等待复制超过当前消息的</a:t>
            </a:r>
            <a:r>
              <a:rPr lang="en-US" altLang="zh-CN"/>
              <a:t>offset,</a:t>
            </a:r>
            <a:r>
              <a:rPr lang="zh-CN" altLang="en-US"/>
              <a:t>即认为本消息复制成功</a:t>
            </a:r>
            <a:r>
              <a:rPr lang="en-US" altLang="zh-CN"/>
              <a:t>,</a:t>
            </a:r>
            <a:r>
              <a:rPr lang="zh-CN" altLang="en-US"/>
              <a:t>可返回给</a:t>
            </a:r>
            <a:r>
              <a:rPr lang="en-US" altLang="zh-CN"/>
              <a:t>producer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监控控制台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1574165"/>
            <a:ext cx="6581140" cy="4526280"/>
          </a:xfrm>
        </p:spPr>
        <p:txBody>
          <a:bodyPr>
            <a:normAutofit fontScale="80000"/>
          </a:bodyPr>
          <a:lstStyle/>
          <a:p>
            <a:r>
              <a:rPr lang="zh-CN" altLang="en-US" dirty="0" smtClean="0"/>
              <a:t>查看集群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查看生产者、消费者连接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name server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查询消息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broker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消费位点，重新消费</a:t>
            </a:r>
            <a:endParaRPr lang="en-US" altLang="zh-CN" dirty="0" smtClean="0"/>
          </a:p>
          <a:p>
            <a:r>
              <a:rPr lang="zh-CN" altLang="en-US" dirty="0" smtClean="0"/>
              <a:t>更改订阅关系配置，查询消费进度</a:t>
            </a:r>
            <a:endParaRPr lang="zh-CN" altLang="en-US" dirty="0" smtClean="0"/>
          </a:p>
          <a:p>
            <a:r>
              <a:rPr lang="zh-CN" altLang="en-US">
                <a:sym typeface="+mn-ea"/>
              </a:rPr>
              <a:t>测试环境地址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http://mq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console.test.66buy.com.cn/#/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监控界面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305560"/>
            <a:ext cx="8849995" cy="435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Producer Group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发送端应用集群的所有机器配置的，要全局唯一，跟其它应用区别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endParaRPr lang="en-US" altLang="zh-CN" dirty="0" smtClean="0"/>
          </a:p>
          <a:p>
            <a:pPr lvl="1"/>
            <a:r>
              <a:rPr lang="zh-CN" altLang="en-US" dirty="0"/>
              <a:t>消费</a:t>
            </a:r>
            <a:r>
              <a:rPr lang="zh-CN" altLang="en-US" dirty="0" smtClean="0"/>
              <a:t>端应用集群所有机器配置的，要全局唯一，跟其它应用区别，要不然会出现消息投递问题</a:t>
            </a:r>
            <a:endParaRPr lang="en-US" altLang="zh-CN" dirty="0" smtClean="0"/>
          </a:p>
          <a:p>
            <a:r>
              <a:rPr lang="en-US" altLang="zh-CN" dirty="0" smtClean="0"/>
              <a:t>Name Server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格式为</a:t>
            </a:r>
            <a:r>
              <a:rPr lang="en-US" altLang="zh-CN" smtClean="0"/>
              <a:t>”192.168.1.1:9876;192.168.1.2:9876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apache:</a:t>
            </a:r>
            <a:endParaRPr lang="en-US" altLang="zh-CN" dirty="0"/>
          </a:p>
          <a:p>
            <a:pPr marL="36195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1"/>
              </a:rPr>
              <a:t>https://github.com/apache/rocketmq</a:t>
            </a:r>
            <a:endParaRPr lang="en-US" altLang="zh-CN" dirty="0"/>
          </a:p>
          <a:p>
            <a:r>
              <a:rPr lang="zh-CN"/>
              <a:t>天狗</a:t>
            </a:r>
            <a:r>
              <a:rPr lang="en-US" altLang="zh-CN"/>
              <a:t>rocketmq</a:t>
            </a:r>
            <a:r>
              <a:rPr lang="zh-CN" altLang="en-US"/>
              <a:t>中间件：</a:t>
            </a:r>
            <a:r>
              <a:rPr>
                <a:sym typeface="+mn-ea"/>
                <a:hlinkClick r:id="rId2"/>
              </a:rPr>
              <a:t>http://svn.66buy.com.cn:3443/svn/coding/third-jar/rocketmq</a:t>
            </a:r>
            <a:endParaRPr>
              <a:sym typeface="+mn-ea"/>
              <a:hlinkClick r:id="rId2"/>
            </a:endParaRPr>
          </a:p>
          <a:p>
            <a:r>
              <a:rPr lang="zh-CN" altLang="en-US">
                <a:sym typeface="+mn-ea"/>
              </a:rPr>
              <a:t>监控平台测试环境：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t>     </a:t>
            </a:r>
            <a:r>
              <a:rPr>
                <a:hlinkClick r:id="rId3"/>
              </a:rPr>
              <a:t>http://mq-console.test.66buy.com.cn/#</a:t>
            </a:r>
            <a:r>
              <a:rPr lang="en-US">
                <a:hlinkClick r:id="rId3"/>
              </a:rPr>
              <a:t>/</a:t>
            </a:r>
            <a:endParaRPr lang="en-US"/>
          </a:p>
          <a:p>
            <a:pPr marL="36195" indent="0">
              <a:buNone/>
            </a:pPr>
            <a:endParaRPr lang="en-US" altLang="zh-CN" dirty="0" smtClean="0"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系统解耦</a:t>
            </a:r>
            <a:endParaRPr lang="en-US" altLang="zh-CN" dirty="0" smtClean="0"/>
          </a:p>
          <a:p>
            <a:r>
              <a:rPr lang="zh-CN" altLang="en-US" dirty="0" smtClean="0"/>
              <a:t>消除流量峰值</a:t>
            </a:r>
            <a:endParaRPr lang="en-US" altLang="zh-CN" dirty="0" smtClean="0"/>
          </a:p>
          <a:p>
            <a:r>
              <a:rPr lang="zh-CN" altLang="en-US" dirty="0" smtClean="0"/>
              <a:t>提高应用响应速度</a:t>
            </a:r>
            <a:endParaRPr lang="en-US" altLang="zh-CN" dirty="0" smtClean="0"/>
          </a:p>
          <a:p>
            <a:r>
              <a:rPr lang="zh-CN" altLang="en-US" dirty="0" smtClean="0"/>
              <a:t>消息分发</a:t>
            </a:r>
            <a:endParaRPr lang="en-US" altLang="zh-CN" dirty="0" smtClean="0"/>
          </a:p>
          <a:p>
            <a:r>
              <a:rPr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分布式事务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有些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mq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不支持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以上所有都需要考虑是否接受异步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升级</a:t>
            </a:r>
            <a:r>
              <a:rPr lang="en-US" altLang="zh-CN"/>
              <a:t>4.4.0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https://c.51tiangou.com/pages/viewpage.action?pageId=27099874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挺好用的</a:t>
            </a:r>
            <a:endParaRPr lang="en-US" altLang="zh-CN" dirty="0" smtClean="0"/>
          </a:p>
          <a:p>
            <a:r>
              <a:rPr lang="zh-CN" altLang="en-US" dirty="0" smtClean="0"/>
              <a:t>有问题随时找姜洋，姜洋不会找高鹏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21920"/>
            <a:ext cx="7467600" cy="887095"/>
          </a:xfrm>
        </p:spPr>
        <p:txBody>
          <a:bodyPr/>
          <a:lstStyle/>
          <a:p>
            <a:pPr algn="ctr"/>
            <a:r>
              <a:rPr lang="zh-CN" altLang="en-US" dirty="0" smtClean="0"/>
              <a:t>常用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463800" y="812165"/>
          <a:ext cx="3663315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505700" imgH="11874500" progId="Visio.Drawing.15">
                  <p:embed/>
                </p:oleObj>
              </mc:Choice>
              <mc:Fallback>
                <p:oleObj name="" r:id="rId1" imgW="7505700" imgH="118745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812165"/>
                        <a:ext cx="3663315" cy="60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ym typeface="+mn-ea"/>
              </a:rPr>
              <a:t>rocketmq vs kafka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436745"/>
            <a:ext cx="7467600" cy="2566670"/>
          </a:xfrm>
        </p:spPr>
        <p:txBody>
          <a:bodyPr>
            <a:normAutofit fontScale="50000"/>
          </a:bodyPr>
          <a:p>
            <a:r>
              <a:rPr lang="en-US" altLang="zh-CN" b="1" dirty="0" smtClean="0">
                <a:sym typeface="+mn-ea"/>
              </a:rPr>
              <a:t>https://yq.aliyun.com/articles/25379</a:t>
            </a:r>
            <a:endParaRPr lang="en-US" altLang="zh-CN" b="1" dirty="0" smtClean="0">
              <a:sym typeface="+mn-ea"/>
            </a:endParaRPr>
          </a:p>
          <a:p>
            <a:r>
              <a:rPr lang="en-US" altLang="zh-CN" b="1" dirty="0" smtClean="0">
                <a:sym typeface="+mn-ea"/>
              </a:rPr>
              <a:t>Kafka,topic</a:t>
            </a:r>
            <a:r>
              <a:rPr lang="zh-CN" altLang="en-US" b="1" dirty="0" smtClean="0">
                <a:sym typeface="+mn-ea"/>
              </a:rPr>
              <a:t>少的时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高因为Producer端将多个小消息合并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批量发向Broker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但是不可靠</a:t>
            </a:r>
            <a:r>
              <a:rPr lang="en-US" altLang="zh-CN" b="1" dirty="0" smtClean="0">
                <a:sym typeface="+mn-ea"/>
              </a:rPr>
              <a:t>;topic</a:t>
            </a:r>
            <a:r>
              <a:rPr lang="zh-CN" altLang="en-US" b="1" dirty="0" smtClean="0">
                <a:sym typeface="+mn-ea"/>
              </a:rPr>
              <a:t>多的时候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下降因为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每个</a:t>
            </a:r>
            <a:r>
              <a:rPr lang="en-US" altLang="zh-CN" b="1" dirty="0" smtClean="0">
                <a:sym typeface="+mn-ea"/>
              </a:rPr>
              <a:t>topic</a:t>
            </a:r>
            <a:r>
              <a:rPr lang="zh-CN" altLang="en-US" b="1" dirty="0" smtClean="0">
                <a:sym typeface="+mn-ea"/>
              </a:rPr>
              <a:t>一个</a:t>
            </a:r>
            <a:r>
              <a:rPr lang="en-US" altLang="zh-CN" b="1" dirty="0" smtClean="0">
                <a:sym typeface="+mn-ea"/>
              </a:rPr>
              <a:t>partition,topic</a:t>
            </a:r>
            <a:r>
              <a:rPr lang="zh-CN" altLang="en-US" b="1" dirty="0" smtClean="0">
                <a:sym typeface="+mn-ea"/>
              </a:rPr>
              <a:t>多时写数据时磁盘更加不连续</a:t>
            </a:r>
            <a:endParaRPr lang="en-US" altLang="zh-CN" b="1" dirty="0" smtClean="0"/>
          </a:p>
          <a:p>
            <a:r>
              <a:rPr lang="en-US" altLang="zh-CN" b="1" dirty="0" err="1" smtClean="0"/>
              <a:t>RocketMQ,</a:t>
            </a:r>
            <a:r>
              <a:rPr lang="zh-CN" altLang="en-US" b="1" dirty="0" err="1" smtClean="0"/>
              <a:t>也支持批量发送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如果使用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吞吐量比上图还要高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所有消息</a:t>
            </a:r>
            <a:r>
              <a:rPr lang="en-US" altLang="zh-CN" b="1" dirty="0" err="1" smtClean="0"/>
              <a:t>(</a:t>
            </a:r>
            <a:r>
              <a:rPr lang="zh-CN" altLang="en-US" b="1" dirty="0" err="1" smtClean="0"/>
              <a:t>即使不同</a:t>
            </a:r>
            <a:r>
              <a:rPr lang="en-US" altLang="zh-CN" b="1" dirty="0" err="1" smtClean="0"/>
              <a:t>topic)</a:t>
            </a:r>
            <a:r>
              <a:rPr lang="zh-CN" altLang="en-US" b="1" dirty="0" err="1" smtClean="0"/>
              <a:t>连续存储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顺序写磁盘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增加</a:t>
            </a:r>
            <a:r>
              <a:rPr lang="en-US" altLang="zh-CN" b="1" dirty="0" err="1" smtClean="0"/>
              <a:t>topic</a:t>
            </a:r>
            <a:r>
              <a:rPr lang="zh-CN" altLang="en-US" b="1" dirty="0" err="1" smtClean="0"/>
              <a:t>对写无影响</a:t>
            </a:r>
            <a:endParaRPr lang="zh-CN" altLang="en-US" b="1" dirty="0" err="1" smtClean="0"/>
          </a:p>
          <a:p>
            <a:r>
              <a:rPr lang="zh-CN" altLang="en-US" b="1" dirty="0" err="1" smtClean="0"/>
              <a:t>更多</a:t>
            </a:r>
            <a:r>
              <a:rPr lang="en-US" altLang="zh-CN" b="1" dirty="0" err="1" smtClean="0"/>
              <a:t>:</a:t>
            </a:r>
            <a:endParaRPr lang="en-US" altLang="zh-CN" b="1" dirty="0" err="1" smtClean="0"/>
          </a:p>
          <a:p>
            <a:r>
              <a:rPr lang="en-US" altLang="zh-CN" b="1" dirty="0" err="1" smtClean="0"/>
              <a:t>https://blog.csdn.net/damacheng/article/details/42846549(</a:t>
            </a:r>
            <a:r>
              <a:rPr lang="zh-CN" altLang="en-US" b="1" dirty="0" err="1" smtClean="0"/>
              <a:t>其中</a:t>
            </a:r>
            <a:r>
              <a:rPr lang="en-US" b="1" dirty="0" err="1" smtClean="0"/>
              <a:t>1</a:t>
            </a:r>
            <a:r>
              <a:rPr lang="zh-CN" altLang="en-US" b="1" dirty="0" err="1" smtClean="0"/>
              <a:t>点问题</a:t>
            </a:r>
            <a:r>
              <a:rPr lang="en-US" altLang="zh-CN" b="1" dirty="0" err="1" smtClean="0"/>
              <a:t>:rcketmq</a:t>
            </a:r>
            <a:r>
              <a:rPr lang="zh-CN" altLang="en-US" b="1" dirty="0" err="1" smtClean="0"/>
              <a:t>已经支持事务</a:t>
            </a:r>
            <a:r>
              <a:rPr lang="en-US" altLang="zh-CN" b="1" dirty="0" err="1" smtClean="0"/>
              <a:t>)</a:t>
            </a:r>
            <a:endParaRPr lang="zh-CN" altLang="en-US" b="1" dirty="0" err="1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1177290"/>
            <a:ext cx="389509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2674620"/>
            <a:ext cx="3275965" cy="176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1177290"/>
            <a:ext cx="5095240" cy="277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21320" cy="5198745"/>
          </a:xfrm>
        </p:spPr>
        <p:txBody>
          <a:bodyPr>
            <a:normAutofit fontScale="70000"/>
          </a:bodyPr>
          <a:lstStyle/>
          <a:p>
            <a:r>
              <a:rPr lang="en-US" altLang="zh-CN" sz="3000" dirty="0" smtClean="0">
                <a:sym typeface="+mn-ea"/>
              </a:rPr>
              <a:t>Producer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消息</a:t>
            </a:r>
            <a:r>
              <a:rPr lang="zh-CN" altLang="en-US" sz="3000" dirty="0">
                <a:sym typeface="+mn-ea"/>
              </a:rPr>
              <a:t>生产者，负责产生消息，一般由业务系统负责产生消息。 </a:t>
            </a:r>
            <a:endParaRPr lang="zh-CN" altLang="en-US" sz="3000" dirty="0"/>
          </a:p>
          <a:p>
            <a:r>
              <a:rPr lang="en-US" altLang="zh-CN" sz="3000" dirty="0" smtClean="0">
                <a:sym typeface="+mn-ea"/>
              </a:rPr>
              <a:t>Consumer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消息消费者，负责消费消息，一般是后台系统负责异步消费。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Push Consumer</a:t>
            </a:r>
            <a:endParaRPr lang="en-US" altLang="zh-CN" sz="3000" dirty="0" smtClean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的一种，通常向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对象注册一个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，一旦收到消息，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对象立刻回调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 smtClean="0">
                <a:sym typeface="+mn-ea"/>
              </a:rPr>
              <a:t>。优点：及时性、服务端统一处理实现方便；缺点：容易造成堆积、负载性能不可控</a:t>
            </a:r>
            <a:endParaRPr lang="zh-CN" altLang="en-US" sz="3000" dirty="0" smtClean="0"/>
          </a:p>
          <a:p>
            <a:r>
              <a:rPr lang="en-US" altLang="zh-CN" sz="3000" dirty="0">
                <a:sym typeface="+mn-ea"/>
              </a:rPr>
              <a:t>Pull </a:t>
            </a:r>
            <a:r>
              <a:rPr lang="en-US" altLang="zh-CN" sz="3000" dirty="0" smtClean="0">
                <a:sym typeface="+mn-ea"/>
              </a:rPr>
              <a:t>Consumer</a:t>
            </a:r>
            <a:endParaRPr lang="en-US" altLang="zh-CN" sz="3000" dirty="0" smtClean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的一种，通常主动调用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的拉消息方法从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拉消息，主动权由应用控制。优点：获得消息状态方便、负载均衡性能可控；缺点：及时性差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altLang="zh-CN" dirty="0" smtClean="0"/>
              <a:t>Producer Group</a:t>
            </a:r>
            <a:endParaRPr lang="en-US" altLang="zh-CN" dirty="0" smtClean="0"/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Producer</a:t>
            </a:r>
            <a:r>
              <a:rPr lang="zh-CN" altLang="en-US" dirty="0"/>
              <a:t>的集合名称，可理解为同一项目多个节点组成的集群，一类</a:t>
            </a:r>
            <a:r>
              <a:rPr lang="en-US" altLang="zh-CN" dirty="0"/>
              <a:t>Producer</a:t>
            </a:r>
            <a:r>
              <a:rPr lang="zh-CN" altLang="en-US" dirty="0"/>
              <a:t>可发送多种</a:t>
            </a:r>
            <a:r>
              <a:rPr lang="en-US" altLang="zh-CN" dirty="0"/>
              <a:t>topic</a:t>
            </a:r>
            <a:r>
              <a:rPr lang="zh-CN" altLang="en-US" dirty="0"/>
              <a:t>消息，每种</a:t>
            </a:r>
            <a:r>
              <a:rPr lang="en-US" altLang="zh-CN" dirty="0"/>
              <a:t>topic</a:t>
            </a:r>
            <a:r>
              <a:rPr lang="zh-CN" altLang="en-US" dirty="0"/>
              <a:t>下的消息发送逻辑相同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endParaRPr lang="en-US" altLang="zh-CN" dirty="0" smtClean="0"/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的集合名称</a:t>
            </a:r>
            <a:r>
              <a:rPr lang="zh-CN" altLang="en-US" dirty="0">
                <a:sym typeface="+mn-ea"/>
              </a:rPr>
              <a:t>，可理解为同一项目多个节点组成的集群，</a:t>
            </a:r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通常可消费多种</a:t>
            </a:r>
            <a:r>
              <a:rPr lang="en-US" altLang="zh-CN" dirty="0"/>
              <a:t>topic</a:t>
            </a:r>
            <a:r>
              <a:rPr lang="zh-CN" altLang="en-US" dirty="0"/>
              <a:t>消息</a:t>
            </a:r>
            <a:r>
              <a:rPr lang="zh-CN" altLang="en-US" dirty="0" smtClean="0"/>
              <a:t>，</a:t>
            </a:r>
            <a:r>
              <a:rPr lang="zh-CN" altLang="en-US" dirty="0">
                <a:sym typeface="+mn-ea"/>
              </a:rPr>
              <a:t>每种</a:t>
            </a:r>
            <a:r>
              <a:rPr lang="en-US" altLang="zh-CN" dirty="0">
                <a:sym typeface="+mn-ea"/>
              </a:rPr>
              <a:t>topic</a:t>
            </a:r>
            <a:r>
              <a:rPr lang="zh-CN" altLang="en-US" dirty="0">
                <a:sym typeface="+mn-ea"/>
              </a:rPr>
              <a:t>的消息消费逻辑相同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endParaRPr lang="en-US" altLang="zh-CN" dirty="0" smtClean="0"/>
          </a:p>
          <a:p>
            <a:pPr lvl="1"/>
            <a:r>
              <a:rPr lang="zh-CN" altLang="en-US" dirty="0"/>
              <a:t>一类消息的集合，同一类消息往往具有相同消息格式</a:t>
            </a:r>
            <a:endParaRPr lang="en-US" altLang="zh-CN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rocketmq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 同一</a:t>
            </a:r>
            <a:r>
              <a:rPr lang="en-US" altLang="zh-CN" dirty="0"/>
              <a:t>topic</a:t>
            </a:r>
            <a:r>
              <a:rPr lang="zh-CN" altLang="en-US" dirty="0"/>
              <a:t>可以指定不同的</a:t>
            </a:r>
            <a:r>
              <a:rPr lang="en-US" altLang="zh-CN" dirty="0"/>
              <a:t>tag</a:t>
            </a:r>
            <a:r>
              <a:rPr lang="zh-CN" altLang="en-US" dirty="0"/>
              <a:t>，消费者也可指定</a:t>
            </a:r>
            <a:r>
              <a:rPr lang="en-US" altLang="zh-CN" dirty="0"/>
              <a:t>tag</a:t>
            </a:r>
            <a:r>
              <a:rPr lang="zh-CN" altLang="en-US" dirty="0"/>
              <a:t>消费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ym typeface="+mn-ea"/>
              </a:rPr>
              <a:t>Broker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消息中转角色，负责存储消息，转发消息，一般也称为</a:t>
            </a:r>
            <a:r>
              <a:rPr lang="en-US" altLang="zh-CN" sz="3000" dirty="0">
                <a:sym typeface="+mn-ea"/>
              </a:rPr>
              <a:t>Server</a:t>
            </a:r>
            <a:r>
              <a:rPr lang="zh-CN" altLang="en-US" sz="3000" dirty="0">
                <a:sym typeface="+mn-ea"/>
              </a:rPr>
              <a:t>。在</a:t>
            </a:r>
            <a:r>
              <a:rPr lang="en-US" altLang="zh-CN" sz="3000" dirty="0">
                <a:sym typeface="+mn-ea"/>
              </a:rPr>
              <a:t>JMS</a:t>
            </a:r>
            <a:r>
              <a:rPr lang="zh-CN" altLang="en-US" sz="3000" dirty="0">
                <a:sym typeface="+mn-ea"/>
              </a:rPr>
              <a:t>规范中称为</a:t>
            </a:r>
            <a:r>
              <a:rPr lang="en-US" altLang="zh-CN" sz="3000" dirty="0">
                <a:sym typeface="+mn-ea"/>
              </a:rPr>
              <a:t>Provider</a:t>
            </a:r>
            <a:r>
              <a:rPr lang="zh-CN" altLang="en-US" sz="3000" dirty="0">
                <a:sym typeface="+mn-ea"/>
              </a:rPr>
              <a:t>。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Message Queue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每个消息一个元素，元素按照先进先出的顺序放在</a:t>
            </a:r>
            <a:r>
              <a:rPr lang="en-US" altLang="zh-CN" sz="3000" dirty="0" smtClean="0">
                <a:sym typeface="+mn-ea"/>
              </a:rPr>
              <a:t>Message Queue</a:t>
            </a:r>
            <a:r>
              <a:rPr lang="zh-CN" altLang="en-US" sz="3000" dirty="0" smtClean="0">
                <a:sym typeface="+mn-ea"/>
              </a:rPr>
              <a:t>中，一个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下的一个</a:t>
            </a:r>
            <a:r>
              <a:rPr lang="en-US" altLang="zh-CN" sz="3000" dirty="0" smtClean="0">
                <a:sym typeface="+mn-ea"/>
              </a:rPr>
              <a:t>topic</a:t>
            </a:r>
            <a:r>
              <a:rPr lang="zh-CN" altLang="en-US" sz="3000" dirty="0" smtClean="0">
                <a:sym typeface="+mn-ea"/>
              </a:rPr>
              <a:t>往往有多个</a:t>
            </a:r>
            <a:r>
              <a:rPr lang="en-US" altLang="zh-CN" sz="3000" dirty="0" smtClean="0">
                <a:sym typeface="+mn-ea"/>
              </a:rPr>
              <a:t>Message Queue</a:t>
            </a:r>
            <a:r>
              <a:rPr lang="zh-CN" altLang="en-US" sz="3000" dirty="0"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4775</Words>
  <Application>WPS 演示</Application>
  <PresentationFormat>全屏显示(4:3)</PresentationFormat>
  <Paragraphs>351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Wingdings 2</vt:lpstr>
      <vt:lpstr>Arial</vt:lpstr>
      <vt:lpstr>黑体</vt:lpstr>
      <vt:lpstr>Franklin Gothic Book</vt:lpstr>
      <vt:lpstr>微软雅黑</vt:lpstr>
      <vt:lpstr>Arial Unicode MS</vt:lpstr>
      <vt:lpstr>Calibri</vt:lpstr>
      <vt:lpstr>技巧</vt:lpstr>
      <vt:lpstr>Visio.Drawing.15</vt:lpstr>
      <vt:lpstr>Visio.Drawing.15</vt:lpstr>
      <vt:lpstr>Visio.Drawing.15</vt:lpstr>
      <vt:lpstr>Rocketmq消息中间件</vt:lpstr>
      <vt:lpstr>目录</vt:lpstr>
      <vt:lpstr>MQ特点</vt:lpstr>
      <vt:lpstr>MQ使用场景</vt:lpstr>
      <vt:lpstr>常用MQ</vt:lpstr>
      <vt:lpstr>rocketmq vs kafka</vt:lpstr>
      <vt:lpstr>专业术语</vt:lpstr>
      <vt:lpstr>专业术语</vt:lpstr>
      <vt:lpstr>专业术语</vt:lpstr>
      <vt:lpstr>简单系统结构</vt:lpstr>
      <vt:lpstr>集群结构</vt:lpstr>
      <vt:lpstr>消息模型</vt:lpstr>
      <vt:lpstr>RocketMQ部署结构</vt:lpstr>
      <vt:lpstr>队列模型</vt:lpstr>
      <vt:lpstr>队列模型</vt:lpstr>
      <vt:lpstr>发送负载均衡</vt:lpstr>
      <vt:lpstr>消费负载均衡</vt:lpstr>
      <vt:lpstr>消费负载均衡</vt:lpstr>
      <vt:lpstr>消息质量（QOS）级别</vt:lpstr>
      <vt:lpstr>消费端注意事项</vt:lpstr>
      <vt:lpstr>消费失败重试</vt:lpstr>
      <vt:lpstr>pushConsumer</vt:lpstr>
      <vt:lpstr>pullConsumer</vt:lpstr>
      <vt:lpstr>发送消息注意事项</vt:lpstr>
      <vt:lpstr>XA分布式事务</vt:lpstr>
      <vt:lpstr>事务消息</vt:lpstr>
      <vt:lpstr>顺序消息</vt:lpstr>
      <vt:lpstr>关于tag</vt:lpstr>
      <vt:lpstr>消息结构</vt:lpstr>
      <vt:lpstr>存储结构</vt:lpstr>
      <vt:lpstr>存储结构</vt:lpstr>
      <vt:lpstr>同步/异步刷盘</vt:lpstr>
      <vt:lpstr>同步/异步刷盘</vt:lpstr>
      <vt:lpstr>master-slave</vt:lpstr>
      <vt:lpstr>同步/异步复制</vt:lpstr>
      <vt:lpstr>监控控制台</vt:lpstr>
      <vt:lpstr>监控界面</vt:lpstr>
      <vt:lpstr>重要配置</vt:lpstr>
      <vt:lpstr>链接</vt:lpstr>
      <vt:lpstr>升级4.4.0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ThunderUP</cp:lastModifiedBy>
  <cp:revision>322</cp:revision>
  <dcterms:created xsi:type="dcterms:W3CDTF">2015-10-30T05:17:00Z</dcterms:created>
  <dcterms:modified xsi:type="dcterms:W3CDTF">2019-03-04T01:58:32Z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