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3"/>
    <p:sldId id="364" r:id="rId4"/>
    <p:sldId id="431" r:id="rId5"/>
    <p:sldId id="449" r:id="rId6"/>
    <p:sldId id="436" r:id="rId7"/>
    <p:sldId id="428" r:id="rId8"/>
    <p:sldId id="448" r:id="rId9"/>
    <p:sldId id="441" r:id="rId10"/>
    <p:sldId id="445" r:id="rId11"/>
    <p:sldId id="446" r:id="rId12"/>
    <p:sldId id="432" r:id="rId13"/>
    <p:sldId id="437" r:id="rId14"/>
    <p:sldId id="430" r:id="rId15"/>
    <p:sldId id="459" r:id="rId1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108"/>
      </p:cViewPr>
      <p:guideLst>
        <p:guide orient="horz" pos="2195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notesMaster" Target="notesMasters/notesMaster1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/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任意多边形 7"/>
          <p:cNvSpPr/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9ADE2-26F2-48BB-A97D-1CCDE6165635}" type="datetimeFigureOut">
              <a:rPr lang="zh-CN" altLang="en-US" smtClean="0"/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16332-4630-44AB-BF5A-954235E97337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9ADE2-26F2-48BB-A97D-1CCDE616563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16332-4630-44AB-BF5A-954235E973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9ADE2-26F2-48BB-A97D-1CCDE616563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16332-4630-44AB-BF5A-954235E973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9ADE2-26F2-48BB-A97D-1CCDE616563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16332-4630-44AB-BF5A-954235E973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/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任意多边形 8"/>
          <p:cNvSpPr/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9ADE2-26F2-48BB-A97D-1CCDE616563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16332-4630-44AB-BF5A-954235E97337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9ADE2-26F2-48BB-A97D-1CCDE616563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16332-4630-44AB-BF5A-954235E973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9ADE2-26F2-48BB-A97D-1CCDE616563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16332-4630-44AB-BF5A-954235E973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9ADE2-26F2-48BB-A97D-1CCDE616563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4116332-4630-44AB-BF5A-954235E97337}" type="slidenum">
              <a:rPr lang="zh-CN" altLang="en-US" smtClean="0"/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9ADE2-26F2-48BB-A97D-1CCDE616563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16332-4630-44AB-BF5A-954235E973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9ADE2-26F2-48BB-A97D-1CCDE616563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74116332-4630-44AB-BF5A-954235E973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F5A9ADE2-26F2-48BB-A97D-1CCDE616563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16332-4630-44AB-BF5A-954235E973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多边形 11"/>
          <p:cNvSpPr/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任意多边形 15"/>
          <p:cNvSpPr/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  <a:p>
            <a:pPr lvl="1" eaLnBrk="1" latinLnBrk="0" hangingPunct="1"/>
            <a:r>
              <a:rPr kumimoji="0" lang="zh-CN" altLang="en-US" smtClean="0"/>
              <a:t>第二级</a:t>
            </a:r>
            <a:endParaRPr kumimoji="0" lang="zh-CN" altLang="en-US" smtClean="0"/>
          </a:p>
          <a:p>
            <a:pPr lvl="2" eaLnBrk="1" latinLnBrk="0" hangingPunct="1"/>
            <a:r>
              <a:rPr kumimoji="0" lang="zh-CN" altLang="en-US" smtClean="0"/>
              <a:t>第三级</a:t>
            </a:r>
            <a:endParaRPr kumimoji="0" lang="zh-CN" altLang="en-US" smtClean="0"/>
          </a:p>
          <a:p>
            <a:pPr lvl="3" eaLnBrk="1" latinLnBrk="0" hangingPunct="1"/>
            <a:r>
              <a:rPr kumimoji="0" lang="zh-CN" altLang="en-US" smtClean="0"/>
              <a:t>第四级</a:t>
            </a:r>
            <a:endParaRPr kumimoji="0" lang="zh-CN" altLang="en-US" smtClean="0"/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F5A9ADE2-26F2-48BB-A97D-1CCDE6165635}" type="datetimeFigureOut">
              <a:rPr lang="zh-CN" altLang="en-US" smtClean="0"/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74116332-4630-44AB-BF5A-954235E97337}" type="slidenum">
              <a:rPr lang="zh-CN" altLang="en-US" smtClean="0"/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370" indent="-384175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 panose="05020102010507070707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630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 panose="05020102010507070707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5905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 panose="020B0604020202020204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490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 panose="05020102010507070707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345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 panose="020B0604020202020204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530" indent="-182880" algn="l" rtl="0" eaLnBrk="1" latinLnBrk="0" hangingPunct="1">
        <a:spcBef>
          <a:spcPct val="20000"/>
        </a:spcBef>
        <a:buClr>
          <a:schemeClr val="accent5"/>
        </a:buClr>
        <a:buFont typeface="Arial" panose="020B0604020202020204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 panose="020B0604020202020204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950" indent="-182880" algn="l" rtl="0" eaLnBrk="1" latinLnBrk="0" hangingPunct="1">
        <a:spcBef>
          <a:spcPct val="20000"/>
        </a:spcBef>
        <a:buClr>
          <a:schemeClr val="accent6"/>
        </a:buClr>
        <a:buFont typeface="Arial" panose="020B0604020202020204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 panose="020B0604020202020204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emf"/><Relationship Id="rId1" Type="http://schemas.openxmlformats.org/officeDocument/2006/relationships/oleObject" Target="../embeddings/oleObject2.bin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emf"/><Relationship Id="rId1" Type="http://schemas.openxmlformats.org/officeDocument/2006/relationships/oleObject" Target="../embeddings/oleObject3.bin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emf"/><Relationship Id="rId1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altLang="zh-CN" dirty="0" err="1" smtClean="0">
                <a:sym typeface="+mn-ea"/>
              </a:rPr>
              <a:t>TDDL</a:t>
            </a:r>
            <a:r>
              <a:rPr lang="zh-CN" altLang="en-US" dirty="0" err="1" smtClean="0"/>
              <a:t>数据库</a:t>
            </a:r>
            <a:r>
              <a:rPr lang="zh-CN" altLang="en-US" dirty="0" smtClean="0"/>
              <a:t>中间件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姜洋</a:t>
            </a:r>
            <a:endParaRPr lang="zh-CN" altLang="en-US" dirty="0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7467600" cy="504190"/>
          </a:xfrm>
        </p:spPr>
        <p:txBody>
          <a:bodyPr>
            <a:normAutofit fontScale="90000"/>
          </a:bodyPr>
          <a:p>
            <a:pPr algn="ctr"/>
            <a:r>
              <a:rPr lang="en-US" altLang="zh-CN"/>
              <a:t>tddl</a:t>
            </a:r>
            <a:r>
              <a:rPr lang="zh-CN" altLang="en-US"/>
              <a:t>的使用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265430" y="1174750"/>
            <a:ext cx="557085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sym typeface="+mn-ea"/>
              </a:rPr>
              <a:t>3</a:t>
            </a:r>
            <a:r>
              <a:rPr lang="zh-CN" altLang="en-US">
                <a:sym typeface="+mn-ea"/>
              </a:rPr>
              <a:t>强制走主</a:t>
            </a:r>
            <a:r>
              <a:rPr lang="en-US" altLang="zh-CN">
                <a:sym typeface="+mn-ea"/>
              </a:rPr>
              <a:t>,service</a:t>
            </a:r>
            <a:r>
              <a:rPr lang="zh-CN" altLang="en-US">
                <a:sym typeface="+mn-ea"/>
              </a:rPr>
              <a:t>的方法名以</a:t>
            </a:r>
            <a:r>
              <a:rPr lang="en-US" altLang="zh-CN">
                <a:sym typeface="+mn-ea"/>
              </a:rPr>
              <a:t>master</a:t>
            </a:r>
            <a:r>
              <a:rPr lang="zh-CN" altLang="en-US">
                <a:sym typeface="+mn-ea"/>
              </a:rPr>
              <a:t>开头</a:t>
            </a:r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5430" y="1543050"/>
            <a:ext cx="8768080" cy="459549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6942455" y="399415"/>
            <a:ext cx="186182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dirty="0" smtClean="0">
                <a:sym typeface="+mn-ea"/>
              </a:rPr>
              <a:t>初始化流程</a:t>
            </a:r>
            <a:endParaRPr lang="zh-CN" altLang="en-US" sz="2400"/>
          </a:p>
        </p:txBody>
      </p:sp>
      <p:graphicFrame>
        <p:nvGraphicFramePr>
          <p:cNvPr id="12" name="内容占位符 11"/>
          <p:cNvGraphicFramePr>
            <a:graphicFrameLocks noChangeAspect="1"/>
          </p:cNvGraphicFramePr>
          <p:nvPr>
            <p:ph idx="1"/>
          </p:nvPr>
        </p:nvGraphicFramePr>
        <p:xfrm>
          <a:off x="-17145" y="-635"/>
          <a:ext cx="9154795" cy="68281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" name="" r:id="rId1" imgW="21818600" imgH="17792700" progId="Visio.Drawing.15">
                  <p:embed/>
                </p:oleObj>
              </mc:Choice>
              <mc:Fallback>
                <p:oleObj name="" r:id="rId1" imgW="21818600" imgH="17792700" progId="Visio.Drawing.15">
                  <p:embed/>
                  <p:pic>
                    <p:nvPicPr>
                      <p:cNvPr id="0" name="图片 1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-17145" y="-635"/>
                        <a:ext cx="9154795" cy="68281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66715" y="1757680"/>
            <a:ext cx="3258820" cy="631825"/>
          </a:xfrm>
        </p:spPr>
        <p:txBody>
          <a:bodyPr>
            <a:normAutofit/>
          </a:bodyPr>
          <a:p>
            <a:pPr algn="ctr"/>
            <a:r>
              <a:rPr lang="zh-CN" altLang="en-US" sz="2800"/>
              <a:t>执行</a:t>
            </a:r>
            <a:r>
              <a:rPr lang="en-US" altLang="zh-CN" sz="2800"/>
              <a:t>sql</a:t>
            </a:r>
            <a:r>
              <a:rPr lang="zh-CN" altLang="en-US" sz="2800"/>
              <a:t>流程</a:t>
            </a:r>
            <a:endParaRPr lang="zh-CN" altLang="en-US" sz="2800"/>
          </a:p>
        </p:txBody>
      </p:sp>
      <p:graphicFrame>
        <p:nvGraphicFramePr>
          <p:cNvPr id="22" name="内容占位符 21"/>
          <p:cNvGraphicFramePr>
            <a:graphicFrameLocks noChangeAspect="1"/>
          </p:cNvGraphicFramePr>
          <p:nvPr>
            <p:ph idx="1"/>
          </p:nvPr>
        </p:nvGraphicFramePr>
        <p:xfrm>
          <a:off x="-6350" y="-27305"/>
          <a:ext cx="9150985" cy="68853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" name="" r:id="rId1" imgW="28790900" imgH="19837400" progId="Visio.Drawing.15">
                  <p:embed/>
                </p:oleObj>
              </mc:Choice>
              <mc:Fallback>
                <p:oleObj name="" r:id="rId1" imgW="28790900" imgH="19837400" progId="Visio.Drawing.15">
                  <p:embed/>
                  <p:pic>
                    <p:nvPicPr>
                      <p:cNvPr id="0" name="图片 2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-6350" y="-27305"/>
                        <a:ext cx="9150985" cy="68853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/>
              <a:t>补充知识点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0000"/>
          </a:bodyPr>
          <a:p>
            <a:r>
              <a:rPr lang="zh-CN" altLang="en-US"/>
              <a:t>读写分离仅对显式事务（即需要显式提交/回滚的事务）以外的读请求（即查询请求）有效，写请求和显式事务中的读请求（包括只读事务）均在主实例中执行，不会被分流到只读实例。</a:t>
            </a:r>
            <a:endParaRPr lang="zh-CN" altLang="en-US"/>
          </a:p>
          <a:p>
            <a:r>
              <a:rPr lang="zh-CN" altLang="en-US"/>
              <a:t>注意：</a:t>
            </a:r>
            <a:r>
              <a:rPr lang="en-US" altLang="zh-CN"/>
              <a:t>service.master</a:t>
            </a:r>
            <a:r>
              <a:rPr lang="zh-CN"/>
              <a:t>方法不走主案例</a:t>
            </a:r>
            <a:r>
              <a:rPr lang="en-US" altLang="zh-CN"/>
              <a:t>:</a:t>
            </a:r>
            <a:endParaRPr lang="en-US" altLang="zh-CN"/>
          </a:p>
          <a:p>
            <a:pPr marL="493395" lvl="1" indent="0">
              <a:buNone/>
            </a:pPr>
            <a:r>
              <a:rPr lang="en-US" altLang="zh-CN">
                <a:sym typeface="+mn-ea"/>
              </a:rPr>
              <a:t>class A{</a:t>
            </a:r>
            <a:endParaRPr lang="en-US" altLang="zh-CN"/>
          </a:p>
          <a:p>
            <a:pPr marL="493395" lvl="1" indent="0">
              <a:buNone/>
            </a:pPr>
            <a:r>
              <a:rPr lang="en-US" altLang="zh-CN">
                <a:sym typeface="+mn-ea"/>
              </a:rPr>
              <a:t>      call(){</a:t>
            </a:r>
            <a:endParaRPr lang="en-US" altLang="zh-CN"/>
          </a:p>
          <a:p>
            <a:pPr marL="493395" lvl="1" indent="0">
              <a:buNone/>
            </a:pPr>
            <a:r>
              <a:rPr lang="en-US" altLang="zh-CN">
                <a:sym typeface="+mn-ea"/>
              </a:rPr>
              <a:t>            this.masterSelect();</a:t>
            </a:r>
            <a:endParaRPr lang="en-US" altLang="zh-CN">
              <a:sym typeface="+mn-ea"/>
            </a:endParaRPr>
          </a:p>
          <a:p>
            <a:pPr marL="493395" lvl="1" indent="0">
              <a:buNone/>
            </a:pPr>
            <a:r>
              <a:rPr lang="en-US" altLang="zh-CN">
                <a:sym typeface="+mn-ea"/>
              </a:rPr>
              <a:t>      }</a:t>
            </a:r>
            <a:endParaRPr lang="en-US" altLang="zh-CN">
              <a:sym typeface="+mn-ea"/>
            </a:endParaRPr>
          </a:p>
          <a:p>
            <a:pPr marL="493395" lvl="1" indent="0">
              <a:buNone/>
            </a:pPr>
            <a:r>
              <a:rPr lang="en-US" altLang="zh-CN">
                <a:sym typeface="+mn-ea"/>
              </a:rPr>
              <a:t>      masterSelect(){</a:t>
            </a:r>
            <a:endParaRPr lang="en-US" altLang="zh-CN">
              <a:sym typeface="+mn-ea"/>
            </a:endParaRPr>
          </a:p>
          <a:p>
            <a:pPr marL="493395" lvl="1" indent="0">
              <a:buNone/>
            </a:pPr>
            <a:r>
              <a:rPr lang="en-US" altLang="zh-CN">
                <a:sym typeface="+mn-ea"/>
              </a:rPr>
              <a:t>     }</a:t>
            </a:r>
            <a:endParaRPr lang="en-US" altLang="zh-CN"/>
          </a:p>
          <a:p>
            <a:pPr marL="493395" lvl="1" indent="0">
              <a:buNone/>
            </a:pPr>
            <a:r>
              <a:rPr lang="en-US" altLang="zh-CN">
                <a:sym typeface="+mn-ea"/>
              </a:rPr>
              <a:t> }</a:t>
            </a:r>
            <a:endParaRPr lang="zh-CN" altLang="en-US">
              <a:sym typeface="+mn-ea"/>
            </a:endParaRPr>
          </a:p>
          <a:p>
            <a:pPr marL="493395" lvl="1" indent="0">
              <a:buNone/>
            </a:pPr>
            <a:r>
              <a:rPr lang="zh-CN" altLang="en-US">
                <a:sym typeface="+mn-ea"/>
              </a:rPr>
              <a:t>调用</a:t>
            </a:r>
            <a:r>
              <a:rPr lang="en-US" altLang="zh-CN">
                <a:sym typeface="+mn-ea"/>
              </a:rPr>
              <a:t>a.call();</a:t>
            </a:r>
            <a:r>
              <a:rPr lang="zh-CN" altLang="en-US">
                <a:sym typeface="+mn-ea"/>
              </a:rPr>
              <a:t>时候不走主，在其它类中调用</a:t>
            </a:r>
            <a:r>
              <a:rPr lang="en-US" altLang="zh-CN">
                <a:sym typeface="+mn-ea"/>
              </a:rPr>
              <a:t>a.masterSelect()</a:t>
            </a:r>
            <a:r>
              <a:rPr lang="zh-CN" altLang="en-US">
                <a:sym typeface="+mn-ea"/>
              </a:rPr>
              <a:t>走主。原因</a:t>
            </a:r>
            <a:r>
              <a:rPr lang="en-US" altLang="zh-CN">
                <a:sym typeface="+mn-ea"/>
              </a:rPr>
              <a:t>spring</a:t>
            </a:r>
            <a:r>
              <a:rPr lang="zh-CN" altLang="en-US">
                <a:sym typeface="+mn-ea"/>
              </a:rPr>
              <a:t>的</a:t>
            </a:r>
            <a:r>
              <a:rPr lang="en-US" altLang="zh-CN">
                <a:sym typeface="+mn-ea"/>
              </a:rPr>
              <a:t>aop,</a:t>
            </a:r>
            <a:r>
              <a:rPr lang="zh-CN" altLang="en-US">
                <a:sym typeface="+mn-ea"/>
              </a:rPr>
              <a:t>只会在每个方法的的最外层加一次</a:t>
            </a:r>
            <a:r>
              <a:rPr lang="en-US" altLang="zh-CN">
                <a:sym typeface="+mn-ea"/>
              </a:rPr>
              <a:t>aop,</a:t>
            </a:r>
            <a:r>
              <a:rPr lang="zh-CN" altLang="en-US">
                <a:sym typeface="+mn-ea"/>
              </a:rPr>
              <a:t>本类中其它调用其它方法不会再加</a:t>
            </a:r>
            <a:r>
              <a:rPr lang="en-US" altLang="zh-CN">
                <a:sym typeface="+mn-ea"/>
              </a:rPr>
              <a:t>aop</a:t>
            </a:r>
            <a:endParaRPr lang="en-US" altLang="zh-CN">
              <a:sym typeface="+mn-e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pPr algn="ctr"/>
            <a:r>
              <a:rPr lang="zh-CN" altLang="en-US">
                <a:sym typeface="+mn-ea"/>
              </a:rPr>
              <a:t>补充知识点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10235" y="2406650"/>
            <a:ext cx="7467600" cy="1169035"/>
          </a:xfrm>
          <a:prstGeom prst="rect">
            <a:avLst/>
          </a:prstGeom>
        </p:spPr>
      </p:pic>
      <p:sp>
        <p:nvSpPr>
          <p:cNvPr id="6" name="内容占位符 2"/>
          <p:cNvSpPr>
            <a:spLocks noGrp="1"/>
          </p:cNvSpPr>
          <p:nvPr/>
        </p:nvSpPr>
        <p:spPr>
          <a:xfrm>
            <a:off x="457200" y="1600200"/>
            <a:ext cx="7467600" cy="149606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20370" indent="-384175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63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 panose="05020102010507070707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5905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 panose="020B0604020202020204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49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 panose="05020102010507070707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345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 panose="020B0604020202020204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530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anose="020B0604020202020204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 panose="020B0604020202020204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95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anose="020B0604020202020204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anose="020B0604020202020204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监控中查看</a:t>
            </a:r>
            <a:r>
              <a:rPr lang="en-US" altLang="zh-CN"/>
              <a:t>sql</a:t>
            </a:r>
            <a:r>
              <a:rPr lang="zh-CN" altLang="en-US"/>
              <a:t>在哪一个</a:t>
            </a:r>
            <a:r>
              <a:rPr lang="en-US" altLang="zh-CN"/>
              <a:t>db</a:t>
            </a:r>
            <a:r>
              <a:rPr lang="zh-CN" altLang="en-US"/>
              <a:t>上执行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/>
              <a:t>目录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457200" y="1209040"/>
            <a:ext cx="8287385" cy="5638800"/>
          </a:xfrm>
        </p:spPr>
        <p:txBody>
          <a:bodyPr>
            <a:normAutofit/>
          </a:bodyPr>
          <a:p>
            <a:endParaRPr lang="en-US" altLang="zh-CN" dirty="0" smtClean="0">
              <a:sym typeface="+mn-ea"/>
            </a:endParaRPr>
          </a:p>
          <a:p>
            <a:r>
              <a:rPr lang="zh-CN" altLang="en-US" dirty="0" smtClean="0">
                <a:sym typeface="+mn-ea"/>
              </a:rPr>
              <a:t>为什么使用</a:t>
            </a:r>
            <a:r>
              <a:rPr lang="en-US" altLang="zh-CN" dirty="0" smtClean="0">
                <a:sym typeface="+mn-ea"/>
              </a:rPr>
              <a:t>tddl</a:t>
            </a:r>
            <a:endParaRPr lang="en-US" altLang="zh-CN" dirty="0" smtClean="0">
              <a:sym typeface="+mn-ea"/>
            </a:endParaRPr>
          </a:p>
          <a:p>
            <a:r>
              <a:rPr lang="en-US" altLang="zh-CN" dirty="0" smtClean="0">
                <a:sym typeface="+mn-ea"/>
              </a:rPr>
              <a:t>tddl</a:t>
            </a:r>
            <a:r>
              <a:rPr lang="zh-CN" altLang="en-US" dirty="0" smtClean="0">
                <a:sym typeface="+mn-ea"/>
              </a:rPr>
              <a:t>架构</a:t>
            </a:r>
            <a:endParaRPr lang="zh-CN" altLang="en-US" dirty="0" smtClean="0">
              <a:sym typeface="+mn-ea"/>
            </a:endParaRPr>
          </a:p>
          <a:p>
            <a:r>
              <a:rPr lang="en-US" altLang="zh-CN" dirty="0" smtClean="0">
                <a:sym typeface="+mn-ea"/>
              </a:rPr>
              <a:t>tddl</a:t>
            </a:r>
            <a:r>
              <a:rPr lang="zh-CN" altLang="en-US" dirty="0" smtClean="0">
                <a:sym typeface="+mn-ea"/>
              </a:rPr>
              <a:t>的使用</a:t>
            </a:r>
            <a:endParaRPr lang="zh-CN" altLang="en-US" dirty="0" smtClean="0">
              <a:sym typeface="+mn-ea"/>
            </a:endParaRPr>
          </a:p>
          <a:p>
            <a:r>
              <a:rPr lang="zh-CN" altLang="en-US" dirty="0" smtClean="0">
                <a:sym typeface="+mn-ea"/>
              </a:rPr>
              <a:t>原理：初始化流程</a:t>
            </a:r>
            <a:endParaRPr lang="zh-CN" altLang="en-US" dirty="0" smtClean="0">
              <a:sym typeface="+mn-ea"/>
            </a:endParaRPr>
          </a:p>
          <a:p>
            <a:r>
              <a:rPr lang="zh-CN" altLang="en-US" dirty="0" smtClean="0">
                <a:sym typeface="+mn-ea"/>
              </a:rPr>
              <a:t>原理：执行</a:t>
            </a:r>
            <a:r>
              <a:rPr lang="en-US" altLang="zh-CN" dirty="0" smtClean="0">
                <a:sym typeface="+mn-ea"/>
              </a:rPr>
              <a:t>sql</a:t>
            </a:r>
            <a:r>
              <a:rPr lang="zh-CN" altLang="en-US" dirty="0" smtClean="0">
                <a:sym typeface="+mn-ea"/>
              </a:rPr>
              <a:t>流程</a:t>
            </a:r>
            <a:endParaRPr lang="zh-CN" altLang="en-US" dirty="0" smtClean="0">
              <a:sym typeface="+mn-ea"/>
            </a:endParaRPr>
          </a:p>
          <a:p>
            <a:r>
              <a:rPr lang="zh-CN" altLang="en-US" dirty="0" smtClean="0">
                <a:sym typeface="+mn-ea"/>
              </a:rPr>
              <a:t>补充知识点</a:t>
            </a:r>
            <a:endParaRPr lang="zh-CN" altLang="en-US" dirty="0" smtClean="0"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 dirty="0" smtClean="0">
                <a:sym typeface="+mn-ea"/>
              </a:rPr>
              <a:t>为什么使用</a:t>
            </a:r>
            <a:r>
              <a:rPr lang="en-US" altLang="zh-CN" dirty="0" smtClean="0">
                <a:sym typeface="+mn-ea"/>
              </a:rPr>
              <a:t>tddl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使用简单</a:t>
            </a:r>
            <a:r>
              <a:rPr lang="en-US" altLang="zh-CN"/>
              <a:t>,</a:t>
            </a:r>
            <a:r>
              <a:rPr lang="zh-CN" altLang="en-US"/>
              <a:t>与配置中心无缝结合</a:t>
            </a:r>
            <a:endParaRPr lang="zh-CN" altLang="en-US"/>
          </a:p>
          <a:p>
            <a:r>
              <a:rPr lang="zh-CN" altLang="en-US"/>
              <a:t>动态切换数据源</a:t>
            </a:r>
            <a:endParaRPr lang="zh-CN" altLang="en-US"/>
          </a:p>
          <a:p>
            <a:r>
              <a:rPr lang="zh-CN" altLang="en-US"/>
              <a:t>读写分离</a:t>
            </a:r>
            <a:endParaRPr lang="zh-CN" altLang="en-US"/>
          </a:p>
          <a:p>
            <a:r>
              <a:rPr lang="zh-CN" altLang="en-US">
                <a:sym typeface="+mn-ea"/>
              </a:rPr>
              <a:t>管理方便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zh-CN"/>
              <a:t>tddl</a:t>
            </a:r>
            <a:r>
              <a:rPr lang="zh-CN" altLang="en-US"/>
              <a:t>架构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06855" y="1650365"/>
            <a:ext cx="5895975" cy="38290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089275" y="5602605"/>
            <a:ext cx="283781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TDDL所处领域模型定位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zh-CN"/>
              <a:t>tddl</a:t>
            </a:r>
            <a:r>
              <a:rPr lang="zh-CN" altLang="en-US"/>
              <a:t>架构</a:t>
            </a:r>
            <a:endParaRPr lang="zh-CN" altLang="en-US"/>
          </a:p>
        </p:txBody>
      </p:sp>
      <p:pic>
        <p:nvPicPr>
          <p:cNvPr id="7" name="内容占位符 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791335" y="1574165"/>
            <a:ext cx="5174615" cy="452628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pPr algn="ctr"/>
            <a:r>
              <a:rPr lang="en-US" altLang="zh-CN">
                <a:sym typeface="+mn-ea"/>
              </a:rPr>
              <a:t>tddl</a:t>
            </a:r>
            <a:r>
              <a:rPr lang="zh-CN" altLang="en-US">
                <a:sym typeface="+mn-ea"/>
              </a:rPr>
              <a:t>架构</a:t>
            </a:r>
            <a:endParaRPr lang="zh-CN" altLang="en-US"/>
          </a:p>
        </p:txBody>
      </p:sp>
      <p:pic>
        <p:nvPicPr>
          <p:cNvPr id="5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755140" y="1985010"/>
            <a:ext cx="5400675" cy="31432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zh-CN"/>
              <a:t>tddl</a:t>
            </a:r>
            <a:r>
              <a:rPr lang="zh-CN" altLang="en-US"/>
              <a:t>使用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1apollo</a:t>
            </a:r>
            <a:r>
              <a:rPr lang="zh-CN" altLang="en-US"/>
              <a:t>中配置数据源信息</a:t>
            </a:r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配置</a:t>
            </a:r>
            <a:r>
              <a:rPr lang="en-US" altLang="zh-CN"/>
              <a:t>datasource</a:t>
            </a:r>
            <a:r>
              <a:rPr lang="zh-CN" altLang="en-US"/>
              <a:t>指定配置</a:t>
            </a:r>
            <a:r>
              <a:rPr lang="en-US" altLang="zh-CN"/>
              <a:t>id</a:t>
            </a:r>
            <a:endParaRPr lang="zh-CN" altLang="en-US"/>
          </a:p>
          <a:p>
            <a:r>
              <a:rPr lang="en-US" altLang="zh-CN"/>
              <a:t>3</a:t>
            </a:r>
            <a:r>
              <a:rPr lang="zh-CN" altLang="en-US"/>
              <a:t>强制走主</a:t>
            </a:r>
            <a:r>
              <a:rPr lang="en-US" altLang="zh-CN"/>
              <a:t>,service</a:t>
            </a:r>
            <a:r>
              <a:rPr lang="zh-CN" altLang="en-US"/>
              <a:t>的方法名以</a:t>
            </a:r>
            <a:r>
              <a:rPr lang="en-US" altLang="zh-CN"/>
              <a:t>master</a:t>
            </a:r>
            <a:r>
              <a:rPr lang="zh-CN" altLang="en-US"/>
              <a:t>开头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zh-CN"/>
              <a:t>tddl</a:t>
            </a:r>
            <a:r>
              <a:rPr lang="zh-CN" altLang="en-US"/>
              <a:t>的使用</a:t>
            </a:r>
            <a:endParaRPr lang="zh-CN" altLang="en-US"/>
          </a:p>
        </p:txBody>
      </p:sp>
      <p:graphicFrame>
        <p:nvGraphicFramePr>
          <p:cNvPr id="11" name="对象 10"/>
          <p:cNvGraphicFramePr/>
          <p:nvPr/>
        </p:nvGraphicFramePr>
        <p:xfrm>
          <a:off x="1220470" y="1192530"/>
          <a:ext cx="6704330" cy="54851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" r:id="rId1" imgW="10477500" imgH="8432800" progId="Visio.Drawing.15">
                  <p:embed/>
                </p:oleObj>
              </mc:Choice>
              <mc:Fallback>
                <p:oleObj name="" r:id="rId1" imgW="10477500" imgH="8432800" progId="Visio.Drawing.15">
                  <p:embed/>
                  <p:pic>
                    <p:nvPicPr>
                      <p:cNvPr id="0" name="图片 1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220470" y="1192530"/>
                        <a:ext cx="6704330" cy="54851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457200" y="1543050"/>
            <a:ext cx="27482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>
                <a:sym typeface="+mn-ea"/>
              </a:rPr>
              <a:t>1apollo</a:t>
            </a:r>
            <a:r>
              <a:rPr lang="zh-CN" altLang="en-US">
                <a:sym typeface="+mn-ea"/>
              </a:rPr>
              <a:t>中配置数据源信息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zh-CN"/>
              <a:t>tddl</a:t>
            </a:r>
            <a:r>
              <a:rPr lang="zh-CN" altLang="en-US"/>
              <a:t>的使用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58750" y="1417955"/>
            <a:ext cx="621093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配置</a:t>
            </a:r>
            <a:r>
              <a:rPr lang="en-US" altLang="zh-CN">
                <a:sym typeface="+mn-ea"/>
              </a:rPr>
              <a:t>datasource</a:t>
            </a:r>
            <a:r>
              <a:rPr lang="zh-CN" altLang="en-US">
                <a:sym typeface="+mn-ea"/>
              </a:rPr>
              <a:t>指定</a:t>
            </a:r>
            <a:r>
              <a:rPr lang="en-US" altLang="zh-CN">
                <a:sym typeface="+mn-ea"/>
              </a:rPr>
              <a:t>apollo</a:t>
            </a:r>
            <a:r>
              <a:rPr lang="zh-CN" altLang="en-US">
                <a:sym typeface="+mn-ea"/>
              </a:rPr>
              <a:t>中的配置</a:t>
            </a:r>
            <a:r>
              <a:rPr lang="en-US" altLang="zh-CN">
                <a:sym typeface="+mn-ea"/>
              </a:rPr>
              <a:t>key,</a:t>
            </a:r>
            <a:r>
              <a:rPr lang="zh-CN" altLang="en-US">
                <a:sym typeface="+mn-ea"/>
              </a:rPr>
              <a:t>注入</a:t>
            </a:r>
            <a:r>
              <a:rPr lang="en-US" altLang="zh-CN">
                <a:sym typeface="+mn-ea"/>
              </a:rPr>
              <a:t>mybtais</a:t>
            </a:r>
            <a:r>
              <a:rPr lang="zh-CN" altLang="en-US">
                <a:sym typeface="+mn-ea"/>
              </a:rPr>
              <a:t>数据源</a:t>
            </a:r>
            <a:endParaRPr lang="zh-CN" altLang="en-US">
              <a:sym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340" y="1875790"/>
            <a:ext cx="9037955" cy="400939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技巧">
  <a:themeElements>
    <a:clrScheme name="技巧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技巧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技巧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0</TotalTime>
  <Words>625</Words>
  <Application>WPS 演示</Application>
  <PresentationFormat>全屏显示(4:3)</PresentationFormat>
  <Paragraphs>69</Paragraphs>
  <Slides>14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14</vt:i4>
      </vt:variant>
    </vt:vector>
  </HeadingPairs>
  <TitlesOfParts>
    <vt:vector size="28" baseType="lpstr">
      <vt:lpstr>Arial</vt:lpstr>
      <vt:lpstr>宋体</vt:lpstr>
      <vt:lpstr>Wingdings</vt:lpstr>
      <vt:lpstr>Wingdings 2</vt:lpstr>
      <vt:lpstr>Arial</vt:lpstr>
      <vt:lpstr>Franklin Gothic Book</vt:lpstr>
      <vt:lpstr>黑体</vt:lpstr>
      <vt:lpstr>微软雅黑</vt:lpstr>
      <vt:lpstr>Arial Unicode MS</vt:lpstr>
      <vt:lpstr>Calibri</vt:lpstr>
      <vt:lpstr>技巧</vt:lpstr>
      <vt:lpstr>Visio.Drawing.15</vt:lpstr>
      <vt:lpstr>Visio.Drawing.15</vt:lpstr>
      <vt:lpstr>Visio.Drawing.15</vt:lpstr>
      <vt:lpstr>TDDL数据库中间件</vt:lpstr>
      <vt:lpstr>目录</vt:lpstr>
      <vt:lpstr>为什么使用tddl</vt:lpstr>
      <vt:lpstr>tddl架构</vt:lpstr>
      <vt:lpstr>tddl架构</vt:lpstr>
      <vt:lpstr>tddl架构</vt:lpstr>
      <vt:lpstr>tddl使用</vt:lpstr>
      <vt:lpstr>tddl的使用</vt:lpstr>
      <vt:lpstr>tddl的使用</vt:lpstr>
      <vt:lpstr>tddl的使用</vt:lpstr>
      <vt:lpstr>PowerPoint 演示文稿</vt:lpstr>
      <vt:lpstr>执行sql流程</vt:lpstr>
      <vt:lpstr>补充知识点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Rocketmq介绍</dc:title>
  <dc:creator>diwayou</dc:creator>
  <cp:lastModifiedBy>ThunderUP</cp:lastModifiedBy>
  <cp:revision>359</cp:revision>
  <dcterms:created xsi:type="dcterms:W3CDTF">2015-10-30T05:17:00Z</dcterms:created>
  <dcterms:modified xsi:type="dcterms:W3CDTF">2019-01-08T03:23:51Z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2052-10.1.0.7670</vt:lpwstr>
  </property>
</Properties>
</file>