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1"/>
  </p:notesMasterIdLst>
  <p:sldIdLst>
    <p:sldId id="256" r:id="rId3"/>
    <p:sldId id="257" r:id="rId4"/>
    <p:sldId id="258" r:id="rId5"/>
    <p:sldId id="259" r:id="rId6"/>
    <p:sldId id="271" r:id="rId7"/>
    <p:sldId id="272" r:id="rId8"/>
    <p:sldId id="270" r:id="rId9"/>
    <p:sldId id="273" r:id="rId10"/>
    <p:sldId id="274" r:id="rId11"/>
    <p:sldId id="261" r:id="rId12"/>
    <p:sldId id="275" r:id="rId13"/>
    <p:sldId id="262" r:id="rId14"/>
    <p:sldId id="276" r:id="rId15"/>
    <p:sldId id="263" r:id="rId16"/>
    <p:sldId id="264" r:id="rId17"/>
    <p:sldId id="265" r:id="rId18"/>
    <p:sldId id="266" r:id="rId19"/>
    <p:sldId id="268" r:id="rId20"/>
  </p:sldIdLst>
  <p:sldSz cx="9144000" cy="5143500" type="screen16x9"/>
  <p:notesSz cx="6858000" cy="9144000"/>
  <p:embeddedFontLst>
    <p:embeddedFont>
      <p:font typeface="Nunito" pitchFamily="2" charset="0"/>
      <p:regular r:id="rId22"/>
      <p:bold r:id="rId23"/>
      <p:italic r:id="rId24"/>
      <p:boldItalic r:id="rId25"/>
    </p:embeddedFont>
    <p:embeddedFont>
      <p:font typeface="Nunito ExtraBold" pitchFamily="2" charset="0"/>
      <p:bold r:id="rId26"/>
      <p:boldItalic r:id="rId27"/>
    </p:embeddedFont>
    <p:embeddedFont>
      <p:font typeface="Nunito SemiBold"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94124-032B-42B1-A8DD-10C641F168D1}">
  <a:tblStyle styleId="{84294124-032B-42B1-A8DD-10C641F168D1}"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2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EE7A33F3-8765-38CF-CE66-33245E5A3DA0}"/>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5EB4BE64-C51E-12C4-010E-209470BCE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a:extLst>
              <a:ext uri="{FF2B5EF4-FFF2-40B4-BE49-F238E27FC236}">
                <a16:creationId xmlns:a16="http://schemas.microsoft.com/office/drawing/2014/main" id="{D7EAB1D1-E575-1513-C4E6-CE486824C1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056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5D9FA65D-2235-ABBE-4E71-C1C06111B009}"/>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076129C9-5D19-C475-70C7-DC9E52000D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C705BAD4-52CC-6B1A-07CD-B8E3C9EFB7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6411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
        <p:nvSpPr>
          <p:cNvPr id="182" name="Google Shape;182;p14: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C8520ECB-0134-BF4B-0C65-F23E46EDD6F9}"/>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C094A7FD-5213-CCF2-ED9D-D63527CCAE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60CD3D49-E148-CB84-79FF-43527A3053F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863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D68DCFEA-6873-241B-8F06-FE83568A9F9B}"/>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A7B56964-3D36-CB29-30D2-0F5F9113CC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81223E2A-3B4F-B343-EEB3-1AC0664E413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274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53BB9775-44FB-1224-BB5F-3A9C34EE34BA}"/>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96555D1D-D22F-1D67-B10A-E1A08D3998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1DA29FAA-D23A-AA96-897D-296831FE976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066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1C7A118A-D544-269B-4082-C323FEAE335C}"/>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DB0BC0CD-DF12-E47A-70A8-7D454762E9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81E362DC-C7CF-F54D-2A7D-98600E4AD7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504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5C76A13E-35F0-A482-F9B2-A264CB9AC54C}"/>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B870E499-DB40-8199-20AA-919E1D6599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8306745E-5D8A-9DB8-087D-9A6AD812BF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435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{84294124-032B-42B1-A8DD-10C641F168D1}</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{84294124-032B-42B1-A8DD-10C641F168D1}</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solidFill>
                  <a:srgbClr val="1974D2"/>
                </a:solidFill>
              </a:rPr>
              <a:t>AI/ML Project #3 Low Code</a:t>
            </a:r>
            <a:endParaRPr sz="3600" dirty="0">
              <a:solidFill>
                <a:srgbClr val="1974D2"/>
              </a:solidFill>
            </a:endParaRPr>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solidFill>
                  <a:srgbClr val="1974D2"/>
                </a:solidFill>
              </a:rPr>
              <a:t>Post-Graduate Program AI and ML</a:t>
            </a:r>
            <a:endParaRPr sz="3000" b="0" dirty="0">
              <a:solidFill>
                <a:srgbClr val="1974D2"/>
              </a:solidFill>
            </a:endParaRPr>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solidFill>
                  <a:srgbClr val="1974D2"/>
                </a:solidFill>
              </a:rPr>
              <a:t>10/27/2024</a:t>
            </a:r>
            <a:endParaRPr sz="1600" b="0" dirty="0">
              <a:solidFill>
                <a:srgbClr val="1974D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 No duplicates found in the dataset</a:t>
            </a:r>
          </a:p>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Outliers- </a:t>
            </a:r>
          </a:p>
          <a:p>
            <a:pPr lvl="1" indent="-317500">
              <a:spcBef>
                <a:spcPts val="0"/>
              </a:spcBef>
              <a:buClr>
                <a:srgbClr val="2D3B45"/>
              </a:buClr>
              <a:buSzPts val="1400"/>
              <a:buChar char="●"/>
            </a:pPr>
            <a:r>
              <a:rPr lang="en" sz="1200" dirty="0">
                <a:solidFill>
                  <a:srgbClr val="2D3B45"/>
                </a:solidFill>
                <a:highlight>
                  <a:srgbClr val="FFFFFF"/>
                </a:highlight>
              </a:rPr>
              <a:t>No changes made to outliers due to the target column containing the highest quantity of outliers. Too risky to modify outliers in this case due to the risk of data leakage and other issues.</a:t>
            </a:r>
          </a:p>
          <a:p>
            <a:pPr lvl="1" indent="-317500">
              <a:spcBef>
                <a:spcPts val="0"/>
              </a:spcBef>
              <a:buClr>
                <a:srgbClr val="2D3B45"/>
              </a:buClr>
              <a:buSzPts val="1400"/>
              <a:buChar char="●"/>
            </a:pPr>
            <a:r>
              <a:rPr lang="en" sz="1200" dirty="0">
                <a:solidFill>
                  <a:srgbClr val="2D3B45"/>
                </a:solidFill>
                <a:highlight>
                  <a:srgbClr val="FFFFFF"/>
                </a:highlight>
              </a:rPr>
              <a:t>All the other columns were contained at &lt;10% and we need our model to be able to handle outliers in small doses effectively without being overwhelmed or thrown off by them. So we should not remove or truncate them in the context of banking and finance.</a:t>
            </a:r>
          </a:p>
          <a:p>
            <a:pPr lvl="1" indent="-317500">
              <a:spcBef>
                <a:spcPts val="0"/>
              </a:spcBef>
              <a:buClr>
                <a:srgbClr val="2D3B45"/>
              </a:buClr>
              <a:buSzPts val="1400"/>
              <a:buChar char="●"/>
            </a:pPr>
            <a:r>
              <a:rPr lang="en" sz="1200" dirty="0">
                <a:solidFill>
                  <a:srgbClr val="2D3B45"/>
                </a:solidFill>
                <a:highlight>
                  <a:srgbClr val="FFFFFF"/>
                </a:highlight>
              </a:rPr>
              <a:t>We know the real-world distribution likely is skewed so we should train our model to expect some “outliers” and to be able to handle them effectively.</a:t>
            </a:r>
            <a:endParaRPr sz="12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observations- </a:t>
            </a:r>
          </a:p>
          <a:p>
            <a:pPr lvl="1" indent="-317500">
              <a:spcBef>
                <a:spcPts val="1000"/>
              </a:spcBef>
              <a:buClr>
                <a:srgbClr val="2D3B45"/>
              </a:buClr>
              <a:buSzPts val="1400"/>
              <a:buChar char="●"/>
            </a:pPr>
            <a:r>
              <a:rPr lang="en" sz="1200" dirty="0">
                <a:solidFill>
                  <a:srgbClr val="2D3B45"/>
                </a:solidFill>
                <a:highlight>
                  <a:srgbClr val="FFFFFF"/>
                </a:highlight>
              </a:rPr>
              <a:t>Education- 1,519 values filled in with ‘Unknown’</a:t>
            </a:r>
          </a:p>
          <a:p>
            <a:pPr lvl="1" indent="-317500">
              <a:spcBef>
                <a:spcPts val="1000"/>
              </a:spcBef>
              <a:buClr>
                <a:srgbClr val="2D3B45"/>
              </a:buClr>
              <a:buSzPts val="1400"/>
              <a:buChar char="●"/>
            </a:pPr>
            <a:r>
              <a:rPr lang="en" sz="1200" dirty="0">
                <a:solidFill>
                  <a:srgbClr val="2D3B45"/>
                </a:solidFill>
                <a:highlight>
                  <a:srgbClr val="FFFFFF"/>
                </a:highlight>
              </a:rPr>
              <a:t>Marital Status- 749 values filled as null</a:t>
            </a:r>
          </a:p>
          <a:p>
            <a:pPr lvl="1" indent="-317500">
              <a:spcBef>
                <a:spcPts val="1000"/>
              </a:spcBef>
              <a:buClr>
                <a:srgbClr val="2D3B45"/>
              </a:buClr>
              <a:buSzPts val="1400"/>
              <a:buChar char="●"/>
            </a:pPr>
            <a:r>
              <a:rPr lang="en" sz="1200" dirty="0">
                <a:solidFill>
                  <a:srgbClr val="2D3B45"/>
                </a:solidFill>
                <a:highlight>
                  <a:srgbClr val="FFFFFF"/>
                </a:highlight>
              </a:rPr>
              <a:t>Income Category- 1,112 values filled in with ‘abc’ </a:t>
            </a:r>
            <a:endParaRPr lang="en-US" sz="1200" dirty="0">
              <a:solidFill>
                <a:srgbClr val="2D3B45"/>
              </a:solidFill>
              <a:highlight>
                <a:srgbClr val="FFFFFF"/>
              </a:highlight>
            </a:endParaRPr>
          </a:p>
          <a:p>
            <a:pPr marL="596900" lvl="1" indent="0">
              <a:spcBef>
                <a:spcPts val="1000"/>
              </a:spcBef>
              <a:buClr>
                <a:srgbClr val="2D3B45"/>
              </a:buClr>
              <a:buSzPts val="1400"/>
              <a:buNone/>
            </a:pPr>
            <a:endParaRPr lang="en-US" sz="1200" dirty="0">
              <a:solidFill>
                <a:srgbClr val="2D3B45"/>
              </a:solidFill>
              <a:highlight>
                <a:srgbClr val="FFFFFF"/>
              </a:highlight>
            </a:endParaRPr>
          </a:p>
          <a:p>
            <a:pPr marL="139700" lvl="0" indent="0" algn="l" rtl="0">
              <a:lnSpc>
                <a:spcPct val="115000"/>
              </a:lnSpc>
              <a:spcBef>
                <a:spcPts val="1000"/>
              </a:spcBef>
              <a:spcAft>
                <a:spcPts val="0"/>
              </a:spcAft>
              <a:buClr>
                <a:srgbClr val="2D3B45"/>
              </a:buClr>
              <a:buSzPts val="1400"/>
              <a:buNone/>
            </a:pPr>
            <a:endParaRPr lang="en-US" sz="1400" dirty="0">
              <a:solidFill>
                <a:srgbClr val="2D3B45"/>
              </a:solidFill>
              <a:highlight>
                <a:srgbClr val="FFFFFF"/>
              </a:highlight>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3465346-BC86-1E84-8CF9-02AEC90D1F11}"/>
            </a:ext>
          </a:extLst>
        </p:cNvPr>
        <p:cNvGrpSpPr/>
        <p:nvPr/>
      </p:nvGrpSpPr>
      <p:grpSpPr>
        <a:xfrm>
          <a:off x="0" y="0"/>
          <a:ext cx="0" cy="0"/>
          <a:chOff x="0" y="0"/>
          <a:chExt cx="0" cy="0"/>
        </a:xfrm>
      </p:grpSpPr>
      <p:sp>
        <p:nvSpPr>
          <p:cNvPr id="137" name="Google Shape;137;p28">
            <a:extLst>
              <a:ext uri="{FF2B5EF4-FFF2-40B4-BE49-F238E27FC236}">
                <a16:creationId xmlns:a16="http://schemas.microsoft.com/office/drawing/2014/main" id="{1B9B04B0-08A3-CD3D-3B55-962BD968F11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a:extLst>
              <a:ext uri="{FF2B5EF4-FFF2-40B4-BE49-F238E27FC236}">
                <a16:creationId xmlns:a16="http://schemas.microsoft.com/office/drawing/2014/main" id="{0ABE895A-DD71-6A65-C700-546F9878CD2C}"/>
              </a:ext>
            </a:extLst>
          </p:cNvPr>
          <p:cNvSpPr txBox="1">
            <a:spLocks noGrp="1"/>
          </p:cNvSpPr>
          <p:nvPr>
            <p:ph type="body" idx="1"/>
          </p:nvPr>
        </p:nvSpPr>
        <p:spPr>
          <a:xfrm>
            <a:off x="147950" y="652425"/>
            <a:ext cx="8629800" cy="3706800"/>
          </a:xfrm>
          <a:prstGeom prst="rect">
            <a:avLst/>
          </a:prstGeom>
          <a:noFill/>
          <a:ln>
            <a:noFill/>
          </a:ln>
        </p:spPr>
        <p:txBody>
          <a:bodyPr spcFirstLastPara="1" wrap="square" lIns="91425" tIns="91425" rIns="91425" bIns="91425" anchor="t" anchorCtr="0">
            <a:noAutofit/>
          </a:bodyPr>
          <a:lstStyle/>
          <a:p>
            <a:pPr lvl="1" indent="-317500">
              <a:spcBef>
                <a:spcPts val="1000"/>
              </a:spcBef>
              <a:buClr>
                <a:srgbClr val="2D3B45"/>
              </a:buClr>
              <a:buSzPts val="1400"/>
              <a:buChar char="●"/>
            </a:pPr>
            <a:r>
              <a:rPr lang="en" sz="1200" b="1" dirty="0">
                <a:solidFill>
                  <a:srgbClr val="2D3B45"/>
                </a:solidFill>
                <a:highlight>
                  <a:srgbClr val="FFFFFF"/>
                </a:highlight>
              </a:rPr>
              <a:t>Treatment-  Impute all values as the mode</a:t>
            </a:r>
          </a:p>
          <a:p>
            <a:pPr lvl="2" indent="-317500">
              <a:spcBef>
                <a:spcPts val="1000"/>
              </a:spcBef>
              <a:buClr>
                <a:srgbClr val="2D3B45"/>
              </a:buClr>
              <a:buSzPts val="1400"/>
              <a:buChar char="●"/>
            </a:pPr>
            <a:r>
              <a:rPr lang="en" sz="1100" b="1" dirty="0">
                <a:solidFill>
                  <a:srgbClr val="2D3B45"/>
                </a:solidFill>
                <a:highlight>
                  <a:srgbClr val="FFFFFF"/>
                </a:highlight>
              </a:rPr>
              <a:t>Reasoning- We observed a clear mode of Less than $40k in the income category and noticed cross-section with other missing values. I therefore decided the relative frequency of each category was the most important factor to determining missing value imputation. Alternatively, we could have dropped these rows.</a:t>
            </a:r>
            <a:endParaRPr lang="en" sz="1200" dirty="0">
              <a:solidFill>
                <a:srgbClr val="2D3B45"/>
              </a:solidFill>
              <a:highlight>
                <a:srgbClr val="FFFFFF"/>
              </a:highlight>
            </a:endParaRPr>
          </a:p>
          <a:p>
            <a:pPr lvl="1" indent="-317500">
              <a:spcBef>
                <a:spcPts val="1000"/>
              </a:spcBef>
              <a:buClr>
                <a:srgbClr val="2D3B45"/>
              </a:buClr>
              <a:buSzPts val="1400"/>
              <a:buChar char="●"/>
            </a:pPr>
            <a:r>
              <a:rPr lang="en" sz="1200" dirty="0">
                <a:solidFill>
                  <a:srgbClr val="2D3B45"/>
                </a:solidFill>
                <a:highlight>
                  <a:srgbClr val="FFFFFF"/>
                </a:highlight>
              </a:rPr>
              <a:t>Encoding- Encoded all categorical variables  except Gender/Marital Status as label encoded variables</a:t>
            </a:r>
          </a:p>
          <a:p>
            <a:pPr lvl="2" indent="-317500">
              <a:spcBef>
                <a:spcPts val="1000"/>
              </a:spcBef>
              <a:buClr>
                <a:srgbClr val="2D3B45"/>
              </a:buClr>
              <a:buSzPts val="1400"/>
              <a:buChar char="●"/>
            </a:pPr>
            <a:r>
              <a:rPr lang="en" sz="1100" dirty="0">
                <a:solidFill>
                  <a:srgbClr val="2D3B45"/>
                </a:solidFill>
                <a:highlight>
                  <a:srgbClr val="FFFFFF"/>
                </a:highlight>
              </a:rPr>
              <a:t>Both education and income category are ordinal in nature, and thus should be encoded using label encoding </a:t>
            </a:r>
          </a:p>
          <a:p>
            <a:pPr lvl="2" indent="-317500">
              <a:spcBef>
                <a:spcPts val="1000"/>
              </a:spcBef>
              <a:buClr>
                <a:srgbClr val="2D3B45"/>
              </a:buClr>
              <a:buSzPts val="1400"/>
              <a:buChar char="●"/>
            </a:pPr>
            <a:r>
              <a:rPr lang="en" sz="1100" dirty="0">
                <a:solidFill>
                  <a:srgbClr val="2D3B45"/>
                </a:solidFill>
                <a:highlight>
                  <a:srgbClr val="FFFFFF"/>
                </a:highlight>
              </a:rPr>
              <a:t>Marital status/Gender – Used one-hot encoding for marital status</a:t>
            </a:r>
          </a:p>
          <a:p>
            <a:pPr lvl="1" indent="-317500">
              <a:spcBef>
                <a:spcPts val="1000"/>
              </a:spcBef>
              <a:buClr>
                <a:srgbClr val="2D3B45"/>
              </a:buClr>
              <a:buSzPts val="1400"/>
              <a:buChar char="●"/>
            </a:pPr>
            <a:endParaRPr lang="en" sz="1200" dirty="0">
              <a:solidFill>
                <a:srgbClr val="2D3B45"/>
              </a:solidFill>
              <a:highlight>
                <a:srgbClr val="FFFFFF"/>
              </a:highlight>
            </a:endParaRPr>
          </a:p>
          <a:p>
            <a:pPr lvl="1" indent="-317500">
              <a:spcBef>
                <a:spcPts val="1000"/>
              </a:spcBef>
              <a:buClr>
                <a:srgbClr val="2D3B45"/>
              </a:buClr>
              <a:buSzPts val="1400"/>
              <a:buChar char="●"/>
            </a:pPr>
            <a:endParaRPr lang="en" sz="1200" dirty="0">
              <a:solidFill>
                <a:srgbClr val="2D3B45"/>
              </a:solidFill>
              <a:highlight>
                <a:srgbClr val="FFFFFF"/>
              </a:highlight>
            </a:endParaRPr>
          </a:p>
          <a:p>
            <a:pPr marL="596900" lvl="1" indent="0">
              <a:spcBef>
                <a:spcPts val="1000"/>
              </a:spcBef>
              <a:buClr>
                <a:srgbClr val="2D3B45"/>
              </a:buClr>
              <a:buSzPts val="1400"/>
              <a:buNone/>
            </a:pPr>
            <a:endParaRPr lang="en" sz="1200" dirty="0">
              <a:solidFill>
                <a:srgbClr val="2D3B45"/>
              </a:solidFill>
              <a:highlight>
                <a:srgbClr val="FFFFFF"/>
              </a:highlight>
            </a:endParaRPr>
          </a:p>
          <a:p>
            <a:pPr marL="139700" lvl="0" indent="0" algn="l" rtl="0">
              <a:lnSpc>
                <a:spcPct val="115000"/>
              </a:lnSpc>
              <a:spcBef>
                <a:spcPts val="1000"/>
              </a:spcBef>
              <a:spcAft>
                <a:spcPts val="0"/>
              </a:spcAft>
              <a:buClr>
                <a:srgbClr val="2D3B45"/>
              </a:buClr>
              <a:buSzPts val="1400"/>
              <a:buNone/>
            </a:pPr>
            <a:endParaRPr sz="1400" dirty="0">
              <a:solidFill>
                <a:srgbClr val="2D3B45"/>
              </a:solidFill>
              <a:highlight>
                <a:srgbClr val="FFFFFF"/>
              </a:highlight>
            </a:endParaRPr>
          </a:p>
          <a:p>
            <a:pPr marL="139700" lvl="0" indent="0" algn="l" rtl="0">
              <a:lnSpc>
                <a:spcPct val="115000"/>
              </a:lnSpc>
              <a:spcBef>
                <a:spcPts val="1000"/>
              </a:spcBef>
              <a:spcAft>
                <a:spcPts val="0"/>
              </a:spcAft>
              <a:buClr>
                <a:srgbClr val="2D3B45"/>
              </a:buClr>
              <a:buSzPts val="14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lang="en" sz="1200" i="1" dirty="0">
              <a:solidFill>
                <a:srgbClr val="000000"/>
              </a:solidFill>
            </a:endParaRPr>
          </a:p>
          <a:p>
            <a:pPr marL="0" lvl="0" indent="0" algn="l" rtl="0">
              <a:lnSpc>
                <a:spcPct val="115000"/>
              </a:lnSpc>
              <a:spcBef>
                <a:spcPts val="1000"/>
              </a:spcBef>
              <a:spcAft>
                <a:spcPts val="0"/>
              </a:spcAft>
              <a:buSzPts val="1500"/>
              <a:buNone/>
            </a:pPr>
            <a:endParaRPr lang="en" sz="1200" i="1"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extLst>
      <p:ext uri="{BB962C8B-B14F-4D97-AF65-F5344CB8AC3E}">
        <p14:creationId xmlns:p14="http://schemas.microsoft.com/office/powerpoint/2010/main" val="219769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endParaRPr lang="en"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I selected the Gradient Boosting model trained on under-sampled data. In the context of Gradient Boosting more data is likelier to cause overfitting vs a small amount of data beyond a certain volume. </a:t>
            </a: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Gradient boosting maintained strong performance across both original and under-sampled training sets, and was robust across training, validation, and finally testing.</a:t>
            </a: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145" name="Google Shape;145;p29"/>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2" name="Picture 1">
            <a:extLst>
              <a:ext uri="{FF2B5EF4-FFF2-40B4-BE49-F238E27FC236}">
                <a16:creationId xmlns:a16="http://schemas.microsoft.com/office/drawing/2014/main" id="{C8BCAC72-918E-FBA5-AA7A-3D66FB496AA9}"/>
              </a:ext>
            </a:extLst>
          </p:cNvPr>
          <p:cNvPicPr>
            <a:picLocks noChangeAspect="1"/>
          </p:cNvPicPr>
          <p:nvPr/>
        </p:nvPicPr>
        <p:blipFill>
          <a:blip r:embed="rId3"/>
          <a:stretch>
            <a:fillRect/>
          </a:stretch>
        </p:blipFill>
        <p:spPr>
          <a:xfrm>
            <a:off x="248150" y="2916863"/>
            <a:ext cx="8321761" cy="1097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29CD3A66-A7E1-3D56-8949-6A1835B88428}"/>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8169AC87-1156-6069-F214-565015262C05}"/>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29">
            <a:extLst>
              <a:ext uri="{FF2B5EF4-FFF2-40B4-BE49-F238E27FC236}">
                <a16:creationId xmlns:a16="http://schemas.microsoft.com/office/drawing/2014/main" id="{BF971DA4-F893-3E23-BD04-4B093439DE36}"/>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 sz="1400" dirty="0">
                <a:solidFill>
                  <a:srgbClr val="000000"/>
                </a:solidFill>
              </a:rPr>
              <a:t>Gradient boosting maintained strong performance across both original and under-sampled training sets, and was robust across training, validation, and finally testing. This model maintained </a:t>
            </a:r>
            <a:r>
              <a:rPr lang="en-US" sz="1400" dirty="0">
                <a:solidFill>
                  <a:srgbClr val="000000"/>
                </a:solidFill>
              </a:rPr>
              <a:t>the</a:t>
            </a:r>
            <a:r>
              <a:rPr lang="en" sz="1400" dirty="0">
                <a:solidFill>
                  <a:srgbClr val="000000"/>
                </a:solidFill>
              </a:rPr>
              <a:t> lowest gap in training vs validation results while also delivering very impressive results in terms of recall.</a:t>
            </a: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Recall is crucial to our p</a:t>
            </a:r>
            <a:r>
              <a:rPr lang="en-US" sz="1400" dirty="0" err="1">
                <a:solidFill>
                  <a:srgbClr val="000000"/>
                </a:solidFill>
              </a:rPr>
              <a:t>ro</a:t>
            </a:r>
            <a:r>
              <a:rPr lang="en" sz="1400" dirty="0">
                <a:solidFill>
                  <a:srgbClr val="000000"/>
                </a:solidFill>
              </a:rPr>
              <a:t>blem space because customers leaving the bank would cost us more than wasting resources on customers that our model predicts will leave the bank but don’t. We don’t want our model to fail to identify even a single customer that will churn in the future.</a:t>
            </a: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145" name="Google Shape;145;p29">
            <a:extLst>
              <a:ext uri="{FF2B5EF4-FFF2-40B4-BE49-F238E27FC236}">
                <a16:creationId xmlns:a16="http://schemas.microsoft.com/office/drawing/2014/main" id="{820038FB-7BD4-9B39-9BAA-9F4DA6018B42}"/>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2" name="Picture 1">
            <a:extLst>
              <a:ext uri="{FF2B5EF4-FFF2-40B4-BE49-F238E27FC236}">
                <a16:creationId xmlns:a16="http://schemas.microsoft.com/office/drawing/2014/main" id="{0889DCCB-2975-5423-DFD2-C325D8B7CF70}"/>
              </a:ext>
            </a:extLst>
          </p:cNvPr>
          <p:cNvPicPr>
            <a:picLocks noChangeAspect="1"/>
          </p:cNvPicPr>
          <p:nvPr/>
        </p:nvPicPr>
        <p:blipFill>
          <a:blip r:embed="rId3"/>
          <a:stretch>
            <a:fillRect/>
          </a:stretch>
        </p:blipFill>
        <p:spPr>
          <a:xfrm>
            <a:off x="311650" y="3249150"/>
            <a:ext cx="8321761" cy="1097375"/>
          </a:xfrm>
          <a:prstGeom prst="rect">
            <a:avLst/>
          </a:prstGeom>
        </p:spPr>
      </p:pic>
    </p:spTree>
    <p:extLst>
      <p:ext uri="{BB962C8B-B14F-4D97-AF65-F5344CB8AC3E}">
        <p14:creationId xmlns:p14="http://schemas.microsoft.com/office/powerpoint/2010/main" val="2347480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 (original data)</a:t>
            </a:r>
            <a:endParaRPr>
              <a:solidFill>
                <a:srgbClr val="1974D2"/>
              </a:solidFill>
            </a:endParaRPr>
          </a:p>
        </p:txBody>
      </p:sp>
      <p:sp>
        <p:nvSpPr>
          <p:cNvPr id="156" name="Google Shape;156;p31"/>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endParaRPr sz="1400" dirty="0">
              <a:solidFill>
                <a:srgbClr val="000000"/>
              </a:solidFill>
            </a:endParaRPr>
          </a:p>
        </p:txBody>
      </p:sp>
      <p:sp>
        <p:nvSpPr>
          <p:cNvPr id="157" name="Google Shape;157;p31"/>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6" name="Picture 5">
            <a:extLst>
              <a:ext uri="{FF2B5EF4-FFF2-40B4-BE49-F238E27FC236}">
                <a16:creationId xmlns:a16="http://schemas.microsoft.com/office/drawing/2014/main" id="{3301F4EE-EBA5-2AFC-7449-F3ECEA1ACFC8}"/>
              </a:ext>
            </a:extLst>
          </p:cNvPr>
          <p:cNvPicPr>
            <a:picLocks noChangeAspect="1"/>
          </p:cNvPicPr>
          <p:nvPr/>
        </p:nvPicPr>
        <p:blipFill>
          <a:blip r:embed="rId3"/>
          <a:srcRect t="49773" b="27370"/>
          <a:stretch/>
        </p:blipFill>
        <p:spPr>
          <a:xfrm>
            <a:off x="254000" y="1901505"/>
            <a:ext cx="8323100" cy="1097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 (oversampled data)</a:t>
            </a:r>
            <a:endParaRPr>
              <a:solidFill>
                <a:srgbClr val="1974D2"/>
              </a:solidFill>
            </a:endParaRPr>
          </a:p>
        </p:txBody>
      </p:sp>
      <p:sp>
        <p:nvSpPr>
          <p:cNvPr id="163" name="Google Shape;163;p3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To counteract imbalances in the churned vs existing customers class, I used Synthetic Minority Oversampling (SMOTE). The final oversampled dataset had 6,810 customers that were in each of the classes split evenly between churned and non-churned</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Over-sampling improved initial performance substantially and generally helped reduce overfitting.</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164" name="Google Shape;164;p32"/>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6" name="Picture 5">
            <a:extLst>
              <a:ext uri="{FF2B5EF4-FFF2-40B4-BE49-F238E27FC236}">
                <a16:creationId xmlns:a16="http://schemas.microsoft.com/office/drawing/2014/main" id="{A3F13E42-B634-746F-9B98-55A40B83DBF7}"/>
              </a:ext>
            </a:extLst>
          </p:cNvPr>
          <p:cNvPicPr>
            <a:picLocks noChangeAspect="1"/>
          </p:cNvPicPr>
          <p:nvPr/>
        </p:nvPicPr>
        <p:blipFill>
          <a:blip r:embed="rId3"/>
          <a:srcRect t="47849" b="36914"/>
          <a:stretch/>
        </p:blipFill>
        <p:spPr>
          <a:xfrm>
            <a:off x="0" y="2468880"/>
            <a:ext cx="9144000" cy="1182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 (undersampled data)</a:t>
            </a:r>
            <a:endParaRPr>
              <a:solidFill>
                <a:srgbClr val="1974D2"/>
              </a:solidFill>
            </a:endParaRPr>
          </a:p>
        </p:txBody>
      </p:sp>
      <p:sp>
        <p:nvSpPr>
          <p:cNvPr id="170" name="Google Shape;170;p3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I attempted under-sampling using a balanced class distribution. This resulted in ~2,600 rows in the dataset taking a substantial amount of information from the original dataset. I was therefore surprised that the models performed reasonably strong across the board</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Undersampling improved model performance but generally exacerbated overfitting amongst the simpler models (like decision trees). The more complicated models were robust to a smaller data size.</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171" name="Google Shape;171;p33"/>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6" name="Picture 5">
            <a:extLst>
              <a:ext uri="{FF2B5EF4-FFF2-40B4-BE49-F238E27FC236}">
                <a16:creationId xmlns:a16="http://schemas.microsoft.com/office/drawing/2014/main" id="{84982F41-55F3-7F09-099C-66799C25C06C}"/>
              </a:ext>
            </a:extLst>
          </p:cNvPr>
          <p:cNvPicPr>
            <a:picLocks noChangeAspect="1"/>
          </p:cNvPicPr>
          <p:nvPr/>
        </p:nvPicPr>
        <p:blipFill>
          <a:blip r:embed="rId3"/>
          <a:srcRect l="2995" t="51667" r="64003" b="21663"/>
          <a:stretch/>
        </p:blipFill>
        <p:spPr>
          <a:xfrm>
            <a:off x="818530" y="2833185"/>
            <a:ext cx="5061570" cy="12801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85" name="Google Shape;185;p3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Executive Summary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Overview and Solution Approach</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Results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Data Preprocessing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Model performance summary for hyperparameter tuning.</a:t>
            </a:r>
            <a:endParaRPr sz="14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Appendix</a:t>
            </a:r>
            <a:endParaRPr sz="14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The primary variables(top 3) that impact analytical findings include total transaction counts (~30%), total transaction amount (28%), and total revolving balance (14%). The </a:t>
            </a:r>
            <a:r>
              <a:rPr lang="en" sz="1200" dirty="0">
                <a:solidFill>
                  <a:srgbClr val="000000"/>
                </a:solidFill>
              </a:rPr>
              <a:t>Secondary variables included Total Change in Transaction Count Q4-&gt; Q1 (8%), Relationship Count (6%), and Total Change in Transaction Amount Q4</a:t>
            </a:r>
            <a:r>
              <a:rPr lang="en" sz="1200" dirty="0">
                <a:solidFill>
                  <a:srgbClr val="000000"/>
                </a:solidFill>
                <a:sym typeface="Wingdings" panose="05000000000000000000" pitchFamily="2" charset="2"/>
              </a:rPr>
              <a:t> Q1 (4%). </a:t>
            </a:r>
            <a:r>
              <a:rPr lang="en" sz="1200" b="1" dirty="0">
                <a:solidFill>
                  <a:srgbClr val="000000"/>
                </a:solidFill>
                <a:sym typeface="Wingdings" panose="05000000000000000000" pitchFamily="2" charset="2"/>
              </a:rPr>
              <a:t>Together these 6 variables account for ~90% of </a:t>
            </a:r>
            <a:r>
              <a:rPr lang="en-US" sz="1200" b="1" dirty="0">
                <a:solidFill>
                  <a:srgbClr val="000000"/>
                </a:solidFill>
                <a:sym typeface="Wingdings" panose="05000000000000000000" pitchFamily="2" charset="2"/>
              </a:rPr>
              <a:t>the</a:t>
            </a:r>
            <a:r>
              <a:rPr lang="en" sz="1200" b="1" dirty="0">
                <a:solidFill>
                  <a:srgbClr val="000000"/>
                </a:solidFill>
                <a:sym typeface="Wingdings" panose="05000000000000000000" pitchFamily="2" charset="2"/>
              </a:rPr>
              <a:t> model’s predictions.</a:t>
            </a:r>
          </a:p>
          <a:p>
            <a:pPr marL="457200" lvl="0" indent="-317500" algn="l" rtl="0">
              <a:lnSpc>
                <a:spcPct val="115000"/>
              </a:lnSpc>
              <a:spcBef>
                <a:spcPts val="1000"/>
              </a:spcBef>
              <a:spcAft>
                <a:spcPts val="1000"/>
              </a:spcAft>
              <a:buClr>
                <a:srgbClr val="000000"/>
              </a:buClr>
              <a:buSzPts val="1400"/>
              <a:buChar char="●"/>
            </a:pPr>
            <a:r>
              <a:rPr lang="en" sz="1200" b="1" dirty="0">
                <a:solidFill>
                  <a:srgbClr val="000000"/>
                </a:solidFill>
                <a:sym typeface="Wingdings" panose="05000000000000000000" pitchFamily="2" charset="2"/>
              </a:rPr>
              <a:t>The model shows that customers with the following attributes are most at risk of churning:</a:t>
            </a:r>
          </a:p>
          <a:p>
            <a:pPr lvl="1" indent="-317500">
              <a:spcBef>
                <a:spcPts val="1000"/>
              </a:spcBef>
              <a:spcAft>
                <a:spcPts val="1000"/>
              </a:spcAft>
              <a:buClr>
                <a:srgbClr val="000000"/>
              </a:buClr>
              <a:buSzPts val="1400"/>
              <a:buChar char="●"/>
            </a:pPr>
            <a:r>
              <a:rPr lang="en" sz="1000" b="1" dirty="0">
                <a:solidFill>
                  <a:srgbClr val="000000"/>
                </a:solidFill>
                <a:sym typeface="Wingdings" panose="05000000000000000000" pitchFamily="2" charset="2"/>
              </a:rPr>
              <a:t>Lower transaction counts</a:t>
            </a:r>
          </a:p>
          <a:p>
            <a:pPr lvl="1" indent="-317500">
              <a:spcBef>
                <a:spcPts val="1000"/>
              </a:spcBef>
              <a:spcAft>
                <a:spcPts val="1000"/>
              </a:spcAft>
              <a:buClr>
                <a:srgbClr val="000000"/>
              </a:buClr>
              <a:buSzPts val="1400"/>
              <a:buChar char="●"/>
            </a:pPr>
            <a:r>
              <a:rPr lang="en" sz="1000" b="1" dirty="0">
                <a:solidFill>
                  <a:srgbClr val="000000"/>
                </a:solidFill>
                <a:sym typeface="Wingdings" panose="05000000000000000000" pitchFamily="2" charset="2"/>
              </a:rPr>
              <a:t>Lower transactions amounts</a:t>
            </a:r>
          </a:p>
          <a:p>
            <a:pPr lvl="1" indent="-317500">
              <a:spcBef>
                <a:spcPts val="1000"/>
              </a:spcBef>
              <a:spcAft>
                <a:spcPts val="1000"/>
              </a:spcAft>
              <a:buClr>
                <a:srgbClr val="000000"/>
              </a:buClr>
              <a:buSzPts val="1400"/>
              <a:buChar char="●"/>
            </a:pPr>
            <a:r>
              <a:rPr lang="en" sz="1000" b="1" dirty="0">
                <a:solidFill>
                  <a:srgbClr val="000000"/>
                </a:solidFill>
                <a:sym typeface="Wingdings" panose="05000000000000000000" pitchFamily="2" charset="2"/>
              </a:rPr>
              <a:t>Lower revolving balances, or Overly high revolving balances </a:t>
            </a:r>
          </a:p>
          <a:p>
            <a:pPr lvl="1" indent="-317500">
              <a:spcBef>
                <a:spcPts val="1000"/>
              </a:spcBef>
              <a:spcAft>
                <a:spcPts val="1000"/>
              </a:spcAft>
              <a:buClr>
                <a:srgbClr val="000000"/>
              </a:buClr>
              <a:buSzPts val="1400"/>
              <a:buChar char="●"/>
            </a:pPr>
            <a:r>
              <a:rPr lang="en" sz="1000" b="1" dirty="0">
                <a:solidFill>
                  <a:srgbClr val="000000"/>
                </a:solidFill>
                <a:sym typeface="Wingdings" panose="05000000000000000000" pitchFamily="2" charset="2"/>
              </a:rPr>
              <a:t>Actively utilizing only 1 or 2 financial products the bank offers</a:t>
            </a:r>
          </a:p>
          <a:p>
            <a:pPr marL="457200" lvl="0" indent="-317500" algn="l" rtl="0">
              <a:lnSpc>
                <a:spcPct val="115000"/>
              </a:lnSpc>
              <a:spcBef>
                <a:spcPts val="1000"/>
              </a:spcBef>
              <a:spcAft>
                <a:spcPts val="1000"/>
              </a:spcAft>
              <a:buClr>
                <a:srgbClr val="000000"/>
              </a:buClr>
              <a:buSzPts val="1400"/>
              <a:buChar char="●"/>
            </a:pPr>
            <a:endParaRPr lang="en" sz="1200" b="1" dirty="0">
              <a:solidFill>
                <a:srgbClr val="000000"/>
              </a:solidFill>
              <a:sym typeface="Wingdings" panose="05000000000000000000" pitchFamily="2" charset="2"/>
            </a:endParaRPr>
          </a:p>
          <a:p>
            <a:pPr marL="139700" lvl="0" indent="0" algn="l" rtl="0">
              <a:lnSpc>
                <a:spcPct val="115000"/>
              </a:lnSpc>
              <a:spcBef>
                <a:spcPts val="1000"/>
              </a:spcBef>
              <a:spcAft>
                <a:spcPts val="1000"/>
              </a:spcAft>
              <a:buClr>
                <a:srgbClr val="000000"/>
              </a:buClr>
              <a:buSzPts val="1400"/>
              <a:buNone/>
            </a:pPr>
            <a:endParaRPr lang="en" sz="1200" b="1" dirty="0">
              <a:solidFill>
                <a:srgbClr val="000000"/>
              </a:solidFill>
              <a:sym typeface="Wingdings" panose="05000000000000000000" pitchFamily="2" charset="2"/>
            </a:endParaRPr>
          </a:p>
          <a:p>
            <a:pPr marL="139700" lvl="0" indent="0" algn="l" rtl="0">
              <a:lnSpc>
                <a:spcPct val="115000"/>
              </a:lnSpc>
              <a:spcBef>
                <a:spcPts val="1000"/>
              </a:spcBef>
              <a:spcAft>
                <a:spcPts val="1000"/>
              </a:spcAft>
              <a:buClr>
                <a:srgbClr val="000000"/>
              </a:buClr>
              <a:buSzPts val="1400"/>
              <a:buNone/>
            </a:pPr>
            <a:r>
              <a:rPr lang="en" sz="1200" b="1" dirty="0">
                <a:solidFill>
                  <a:srgbClr val="000000"/>
                </a:solidFill>
                <a:sym typeface="Wingdings" panose="05000000000000000000" pitchFamily="2" charset="2"/>
              </a:rPr>
              <a:t>XXX combinations are more likely to churn</a:t>
            </a:r>
            <a:endParaRPr lang="en" sz="1400" b="1" dirty="0">
              <a:solidFill>
                <a:srgbClr val="000000"/>
              </a:solidFill>
            </a:endParaRPr>
          </a:p>
          <a:p>
            <a:pPr marL="425450" indent="-285750">
              <a:spcBef>
                <a:spcPts val="1000"/>
              </a:spcBef>
              <a:spcAft>
                <a:spcPts val="1000"/>
              </a:spcAft>
              <a:buClr>
                <a:srgbClr val="000000"/>
              </a:buClr>
              <a:buSzPts val="1400"/>
            </a:pPr>
            <a:r>
              <a:rPr lang="en" sz="1400" b="1" dirty="0">
                <a:solidFill>
                  <a:srgbClr val="000000"/>
                </a:solidFill>
              </a:rPr>
              <a:t>Recommendations: </a:t>
            </a:r>
          </a:p>
          <a:p>
            <a:pPr marL="882650" lvl="1" indent="-285750">
              <a:spcBef>
                <a:spcPts val="1000"/>
              </a:spcBef>
              <a:spcAft>
                <a:spcPts val="1000"/>
              </a:spcAft>
              <a:buClr>
                <a:srgbClr val="000000"/>
              </a:buClr>
              <a:buSzPts val="1400"/>
            </a:pPr>
            <a:r>
              <a:rPr lang="en" sz="1200" dirty="0">
                <a:solidFill>
                  <a:srgbClr val="000000"/>
                </a:solidFill>
              </a:rPr>
              <a:t>Create incentives to encourage customers who do not use their cards frequently (lower transaction counts and/or transaction amounts) to utilize them more frequently. Perhaps- by offering cash back or other incentives. </a:t>
            </a:r>
          </a:p>
          <a:p>
            <a:pPr marL="882650" lvl="1" indent="-285750">
              <a:spcBef>
                <a:spcPts val="1000"/>
              </a:spcBef>
              <a:spcAft>
                <a:spcPts val="1000"/>
              </a:spcAft>
              <a:buClr>
                <a:srgbClr val="000000"/>
              </a:buClr>
              <a:buSzPts val="1400"/>
            </a:pPr>
            <a:r>
              <a:rPr lang="en" sz="1200" dirty="0">
                <a:solidFill>
                  <a:srgbClr val="000000"/>
                </a:solidFill>
              </a:rPr>
              <a:t>Encourage customers who use one financial product to sign up for others through cross-selling discounts and bundling services</a:t>
            </a:r>
          </a:p>
          <a:p>
            <a:pPr marL="882650" lvl="1" indent="-285750">
              <a:spcBef>
                <a:spcPts val="1000"/>
              </a:spcBef>
              <a:spcAft>
                <a:spcPts val="1000"/>
              </a:spcAft>
              <a:buClr>
                <a:srgbClr val="000000"/>
              </a:buClr>
              <a:buSzPts val="1400"/>
            </a:pPr>
            <a:endParaRPr lang="en" sz="1200" dirty="0">
              <a:solidFill>
                <a:srgbClr val="000000"/>
              </a:solidFill>
            </a:endParaRPr>
          </a:p>
          <a:p>
            <a:pPr marL="596900" lvl="1" indent="0">
              <a:spcBef>
                <a:spcPts val="1000"/>
              </a:spcBef>
              <a:spcAft>
                <a:spcPts val="1000"/>
              </a:spcAft>
              <a:buClr>
                <a:srgbClr val="000000"/>
              </a:buClr>
              <a:buSzPts val="1400"/>
              <a:buNone/>
            </a:pPr>
            <a:endParaRPr lang="en" sz="12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endParaRPr lang="en" sz="14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Business Problem Explained:  The bank is at risk of profitability issues due to a sharp increase in chrun rates. High churn rates will lead the bank to losses. </a:t>
            </a: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Goal: Identify which cus</a:t>
            </a:r>
            <a:r>
              <a:rPr lang="en-US" sz="1400" dirty="0">
                <a:solidFill>
                  <a:srgbClr val="000000"/>
                </a:solidFill>
              </a:rPr>
              <a:t>to</a:t>
            </a:r>
            <a:r>
              <a:rPr lang="en" sz="1400" dirty="0">
                <a:solidFill>
                  <a:srgbClr val="000000"/>
                </a:solidFill>
              </a:rPr>
              <a:t>mers will churn and the reasons for churning. The goal is to improve retention for the bank so it can retain its credit card customer base.</a:t>
            </a: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Solution Approach and Methodology: Build a machine learning model to predict which customers are at risk of churning, and the reasons for churning. Utilized Gradient Boosting method to build the ML and prediction model.</a:t>
            </a:r>
            <a:endParaRPr sz="14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8CCDB7A9-C534-5DB4-309B-8C6266E0EB5C}"/>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E5B760FA-73D3-4169-91C4-23AD3713F27B}"/>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p27">
            <a:extLst>
              <a:ext uri="{FF2B5EF4-FFF2-40B4-BE49-F238E27FC236}">
                <a16:creationId xmlns:a16="http://schemas.microsoft.com/office/drawing/2014/main" id="{4FA8993F-D83B-AAD5-A56E-859370057EF3}"/>
              </a:ext>
            </a:extLst>
          </p:cNvPr>
          <p:cNvSpPr txBox="1">
            <a:spLocks noGrp="1"/>
          </p:cNvSpPr>
          <p:nvPr>
            <p:ph type="body" idx="1"/>
          </p:nvPr>
        </p:nvSpPr>
        <p:spPr>
          <a:xfrm>
            <a:off x="202550" y="718350"/>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Please mention the key results from EDA</a:t>
            </a:r>
            <a:endParaRPr sz="1400" dirty="0">
              <a:solidFill>
                <a:srgbClr val="000000"/>
              </a:solidFill>
            </a:endParaRPr>
          </a:p>
          <a:p>
            <a:pPr marL="0" lvl="0" indent="0" algn="l" rtl="0">
              <a:lnSpc>
                <a:spcPct val="115000"/>
              </a:lnSpc>
              <a:spcBef>
                <a:spcPts val="1000"/>
              </a:spcBef>
              <a:spcAft>
                <a:spcPts val="1000"/>
              </a:spcAft>
              <a:buSzPts val="1500"/>
              <a:buNone/>
            </a:pPr>
            <a:endParaRPr lang="en" sz="1200" i="1" dirty="0">
              <a:solidFill>
                <a:srgbClr val="000000"/>
              </a:solidFill>
            </a:endParaRPr>
          </a:p>
          <a:p>
            <a:pPr marL="0" lvl="0" indent="0" algn="l" rtl="0">
              <a:lnSpc>
                <a:spcPct val="115000"/>
              </a:lnSpc>
              <a:spcBef>
                <a:spcPts val="1000"/>
              </a:spcBef>
              <a:spcAft>
                <a:spcPts val="1000"/>
              </a:spcAft>
              <a:buSzPts val="1500"/>
              <a:buNone/>
            </a:pPr>
            <a:endParaRPr sz="1200" dirty="0">
              <a:solidFill>
                <a:srgbClr val="000000"/>
              </a:solidFill>
            </a:endParaRPr>
          </a:p>
        </p:txBody>
      </p:sp>
      <p:sp>
        <p:nvSpPr>
          <p:cNvPr id="2" name="TextBox 1">
            <a:extLst>
              <a:ext uri="{FF2B5EF4-FFF2-40B4-BE49-F238E27FC236}">
                <a16:creationId xmlns:a16="http://schemas.microsoft.com/office/drawing/2014/main" id="{FA5186E6-002D-E2BA-8D03-572C3F5600F2}"/>
              </a:ext>
            </a:extLst>
          </p:cNvPr>
          <p:cNvSpPr txBox="1"/>
          <p:nvPr/>
        </p:nvSpPr>
        <p:spPr>
          <a:xfrm>
            <a:off x="311650" y="4115557"/>
            <a:ext cx="8411500"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Compared to existing customers, churned customers had considerably lower total transactions counts; churned customers had about 40 transactions throughout their lifetime on average, but existing customers had about 70-75 on average.</a:t>
            </a:r>
          </a:p>
        </p:txBody>
      </p:sp>
      <p:pic>
        <p:nvPicPr>
          <p:cNvPr id="7" name="Picture 6">
            <a:extLst>
              <a:ext uri="{FF2B5EF4-FFF2-40B4-BE49-F238E27FC236}">
                <a16:creationId xmlns:a16="http://schemas.microsoft.com/office/drawing/2014/main" id="{1A1AA361-3750-9A95-A696-9F54125372AD}"/>
              </a:ext>
            </a:extLst>
          </p:cNvPr>
          <p:cNvPicPr>
            <a:picLocks noChangeAspect="1"/>
          </p:cNvPicPr>
          <p:nvPr/>
        </p:nvPicPr>
        <p:blipFill>
          <a:blip r:embed="rId3"/>
          <a:srcRect l="3260" t="29334" r="17392" b="11480"/>
          <a:stretch/>
        </p:blipFill>
        <p:spPr>
          <a:xfrm>
            <a:off x="631916" y="1463797"/>
            <a:ext cx="6675120" cy="2651760"/>
          </a:xfrm>
          <a:prstGeom prst="rect">
            <a:avLst/>
          </a:prstGeom>
        </p:spPr>
      </p:pic>
    </p:spTree>
    <p:extLst>
      <p:ext uri="{BB962C8B-B14F-4D97-AF65-F5344CB8AC3E}">
        <p14:creationId xmlns:p14="http://schemas.microsoft.com/office/powerpoint/2010/main" val="259540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80CBEAAB-0F4D-FC93-524E-526AD33C77AC}"/>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54E8DB28-CE11-9998-67BA-6FC70C6C9778}"/>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9FB6AD99-5D90-62A0-C036-0E596EF161A8}"/>
              </a:ext>
            </a:extLst>
          </p:cNvPr>
          <p:cNvSpPr txBox="1">
            <a:spLocks noGrp="1"/>
          </p:cNvSpPr>
          <p:nvPr>
            <p:ph type="body" idx="1"/>
          </p:nvPr>
        </p:nvSpPr>
        <p:spPr>
          <a:xfrm>
            <a:off x="202550" y="718350"/>
            <a:ext cx="8629800" cy="37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SzPts val="1500"/>
              <a:buNone/>
            </a:pPr>
            <a:endParaRPr lang="en" sz="1200" i="1" dirty="0">
              <a:solidFill>
                <a:srgbClr val="000000"/>
              </a:solidFill>
            </a:endParaRPr>
          </a:p>
        </p:txBody>
      </p:sp>
      <p:sp>
        <p:nvSpPr>
          <p:cNvPr id="132" name="Google Shape;132;p27">
            <a:extLst>
              <a:ext uri="{FF2B5EF4-FFF2-40B4-BE49-F238E27FC236}">
                <a16:creationId xmlns:a16="http://schemas.microsoft.com/office/drawing/2014/main" id="{539ED678-444D-A8BA-72CF-06AB216C2DE7}"/>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sp>
        <p:nvSpPr>
          <p:cNvPr id="2" name="TextBox 1">
            <a:extLst>
              <a:ext uri="{FF2B5EF4-FFF2-40B4-BE49-F238E27FC236}">
                <a16:creationId xmlns:a16="http://schemas.microsoft.com/office/drawing/2014/main" id="{C74FFEF2-CEF4-37B5-9CDE-1E2ED5CCD15A}"/>
              </a:ext>
            </a:extLst>
          </p:cNvPr>
          <p:cNvSpPr txBox="1"/>
          <p:nvPr/>
        </p:nvSpPr>
        <p:spPr>
          <a:xfrm>
            <a:off x="311650" y="3572627"/>
            <a:ext cx="8411500" cy="523220"/>
          </a:xfrm>
          <a:prstGeom prst="rect">
            <a:avLst/>
          </a:prstGeom>
          <a:noFill/>
        </p:spPr>
        <p:txBody>
          <a:bodyPr wrap="square" rtlCol="0">
            <a:spAutoFit/>
          </a:bodyPr>
          <a:lstStyle/>
          <a:p>
            <a:r>
              <a:rPr lang="en-US" b="1" dirty="0"/>
              <a:t>Churned customers spent ~40-50% less on average compared to Existing customers in their customer lifetime</a:t>
            </a:r>
          </a:p>
        </p:txBody>
      </p:sp>
      <p:pic>
        <p:nvPicPr>
          <p:cNvPr id="5" name="Picture 4">
            <a:extLst>
              <a:ext uri="{FF2B5EF4-FFF2-40B4-BE49-F238E27FC236}">
                <a16:creationId xmlns:a16="http://schemas.microsoft.com/office/drawing/2014/main" id="{52474593-DB59-F5EA-9F51-02D58CD8A902}"/>
              </a:ext>
            </a:extLst>
          </p:cNvPr>
          <p:cNvPicPr>
            <a:picLocks noChangeAspect="1"/>
          </p:cNvPicPr>
          <p:nvPr/>
        </p:nvPicPr>
        <p:blipFill>
          <a:blip r:embed="rId3"/>
          <a:srcRect l="4999" t="28814" r="22001" b="14044"/>
          <a:stretch/>
        </p:blipFill>
        <p:spPr>
          <a:xfrm>
            <a:off x="202550" y="715569"/>
            <a:ext cx="6675120" cy="2743200"/>
          </a:xfrm>
          <a:prstGeom prst="rect">
            <a:avLst/>
          </a:prstGeom>
        </p:spPr>
      </p:pic>
    </p:spTree>
    <p:extLst>
      <p:ext uri="{BB962C8B-B14F-4D97-AF65-F5344CB8AC3E}">
        <p14:creationId xmlns:p14="http://schemas.microsoft.com/office/powerpoint/2010/main" val="234217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46B1A636-B623-62CE-07CF-FA78C67A8FD0}"/>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CAE9E96D-B315-8752-AD6A-23378D563E53}"/>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131" name="Google Shape;131;p27">
            <a:extLst>
              <a:ext uri="{FF2B5EF4-FFF2-40B4-BE49-F238E27FC236}">
                <a16:creationId xmlns:a16="http://schemas.microsoft.com/office/drawing/2014/main" id="{9F510338-F6BA-6801-A773-8DB6629216FA}"/>
              </a:ext>
            </a:extLst>
          </p:cNvPr>
          <p:cNvSpPr txBox="1">
            <a:spLocks noGrp="1"/>
          </p:cNvSpPr>
          <p:nvPr>
            <p:ph type="body" idx="1"/>
          </p:nvPr>
        </p:nvSpPr>
        <p:spPr>
          <a:xfrm>
            <a:off x="420850" y="748243"/>
            <a:ext cx="6202852" cy="31551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SzPts val="1500"/>
              <a:buNone/>
            </a:pPr>
            <a:endParaRPr lang="en" sz="1200" i="1" dirty="0">
              <a:solidFill>
                <a:srgbClr val="000000"/>
              </a:solidFill>
            </a:endParaRPr>
          </a:p>
        </p:txBody>
      </p:sp>
      <p:sp>
        <p:nvSpPr>
          <p:cNvPr id="132" name="Google Shape;132;p27">
            <a:extLst>
              <a:ext uri="{FF2B5EF4-FFF2-40B4-BE49-F238E27FC236}">
                <a16:creationId xmlns:a16="http://schemas.microsoft.com/office/drawing/2014/main" id="{F22F3F89-B3A6-AFD8-3D97-63C420C3537A}"/>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767135DB-DDAF-B6B7-C207-5CCB1E6B5643}"/>
              </a:ext>
            </a:extLst>
          </p:cNvPr>
          <p:cNvPicPr>
            <a:picLocks noChangeAspect="1"/>
          </p:cNvPicPr>
          <p:nvPr/>
        </p:nvPicPr>
        <p:blipFill>
          <a:blip r:embed="rId3"/>
          <a:srcRect l="3157" t="29757" r="16774" b="12246"/>
          <a:stretch/>
        </p:blipFill>
        <p:spPr>
          <a:xfrm>
            <a:off x="425537" y="861979"/>
            <a:ext cx="6035040" cy="2651760"/>
          </a:xfrm>
          <a:prstGeom prst="rect">
            <a:avLst/>
          </a:prstGeom>
        </p:spPr>
      </p:pic>
      <p:sp>
        <p:nvSpPr>
          <p:cNvPr id="2" name="TextBox 1">
            <a:extLst>
              <a:ext uri="{FF2B5EF4-FFF2-40B4-BE49-F238E27FC236}">
                <a16:creationId xmlns:a16="http://schemas.microsoft.com/office/drawing/2014/main" id="{69FD8860-7136-1C90-88CB-70E7A55718DE}"/>
              </a:ext>
            </a:extLst>
          </p:cNvPr>
          <p:cNvSpPr txBox="1"/>
          <p:nvPr/>
        </p:nvSpPr>
        <p:spPr>
          <a:xfrm>
            <a:off x="262412" y="4056456"/>
            <a:ext cx="6361290" cy="523220"/>
          </a:xfrm>
          <a:prstGeom prst="rect">
            <a:avLst/>
          </a:prstGeom>
          <a:noFill/>
        </p:spPr>
        <p:txBody>
          <a:bodyPr wrap="square" rtlCol="0">
            <a:spAutoFit/>
          </a:bodyPr>
          <a:lstStyle/>
          <a:p>
            <a:r>
              <a:rPr lang="en-US" b="1" dirty="0"/>
              <a:t>Total Revolving Balances for churned customers were ~10-20% lower compared to existing customers. </a:t>
            </a:r>
          </a:p>
        </p:txBody>
      </p:sp>
    </p:spTree>
    <p:extLst>
      <p:ext uri="{BB962C8B-B14F-4D97-AF65-F5344CB8AC3E}">
        <p14:creationId xmlns:p14="http://schemas.microsoft.com/office/powerpoint/2010/main" val="24952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E2F6D787-BFCA-990A-17A9-226DCC3E788C}"/>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7BDDD81B-ADA6-B02E-FD1F-D1C7229B91F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pic>
        <p:nvPicPr>
          <p:cNvPr id="7" name="Picture 6">
            <a:extLst>
              <a:ext uri="{FF2B5EF4-FFF2-40B4-BE49-F238E27FC236}">
                <a16:creationId xmlns:a16="http://schemas.microsoft.com/office/drawing/2014/main" id="{D9BEF7D8-E811-08A6-2D6D-D8B5D8C217DE}"/>
              </a:ext>
            </a:extLst>
          </p:cNvPr>
          <p:cNvPicPr>
            <a:picLocks noChangeAspect="1"/>
          </p:cNvPicPr>
          <p:nvPr/>
        </p:nvPicPr>
        <p:blipFill>
          <a:blip r:embed="rId3"/>
          <a:srcRect l="3000" t="28814" r="21998" b="14044"/>
          <a:stretch/>
        </p:blipFill>
        <p:spPr>
          <a:xfrm>
            <a:off x="202550" y="718350"/>
            <a:ext cx="6858000" cy="2743200"/>
          </a:xfrm>
          <a:prstGeom prst="rect">
            <a:avLst/>
          </a:prstGeom>
        </p:spPr>
      </p:pic>
      <p:sp>
        <p:nvSpPr>
          <p:cNvPr id="9" name="TextBox 8">
            <a:extLst>
              <a:ext uri="{FF2B5EF4-FFF2-40B4-BE49-F238E27FC236}">
                <a16:creationId xmlns:a16="http://schemas.microsoft.com/office/drawing/2014/main" id="{CD822BD0-7C60-F3CC-4E3B-8C0B4D78CFC9}"/>
              </a:ext>
            </a:extLst>
          </p:cNvPr>
          <p:cNvSpPr txBox="1"/>
          <p:nvPr/>
        </p:nvSpPr>
        <p:spPr>
          <a:xfrm>
            <a:off x="101600" y="3461550"/>
            <a:ext cx="8621550" cy="1384995"/>
          </a:xfrm>
          <a:prstGeom prst="rect">
            <a:avLst/>
          </a:prstGeom>
          <a:noFill/>
        </p:spPr>
        <p:txBody>
          <a:bodyPr wrap="square">
            <a:spAutoFit/>
          </a:bodyPr>
          <a:lstStyle/>
          <a:p>
            <a:pPr marL="285750" indent="-285750">
              <a:buFont typeface="Arial" panose="020B0604020202020204" pitchFamily="34" charset="0"/>
              <a:buChar char="•"/>
            </a:pPr>
            <a:r>
              <a:rPr lang="en-US" b="1" dirty="0"/>
              <a:t>Utilization for existing customers appears more highly variable than utilization for churn customers. </a:t>
            </a:r>
          </a:p>
          <a:p>
            <a:pPr marL="285750" indent="-285750">
              <a:buFont typeface="Arial" panose="020B0604020202020204" pitchFamily="34" charset="0"/>
              <a:buChar char="•"/>
            </a:pPr>
            <a:r>
              <a:rPr lang="en-US" b="1" dirty="0"/>
              <a:t>Churned customers appear to exhibit 2 distinct subpopulations- those with minimal spending (fitting into the blue square), and those with higher-levels of spending which fit above the blue square. </a:t>
            </a:r>
          </a:p>
          <a:p>
            <a:pPr marL="285750" indent="-285750">
              <a:buFont typeface="Arial" panose="020B0604020202020204" pitchFamily="34" charset="0"/>
              <a:buChar char="•"/>
            </a:pPr>
            <a:r>
              <a:rPr lang="en-US" b="1" dirty="0"/>
              <a:t>In this subpopulation, utilization actual appears to be higher than those of existing customers.</a:t>
            </a:r>
          </a:p>
        </p:txBody>
      </p:sp>
    </p:spTree>
    <p:extLst>
      <p:ext uri="{BB962C8B-B14F-4D97-AF65-F5344CB8AC3E}">
        <p14:creationId xmlns:p14="http://schemas.microsoft.com/office/powerpoint/2010/main" val="149413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F2392BD0-F339-EC01-82D6-BF7F66BD4A0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1FFCDCC-67B7-D86C-7586-FC963D78B1A6}"/>
              </a:ext>
            </a:extLst>
          </p:cNvPr>
          <p:cNvPicPr>
            <a:picLocks noChangeAspect="1"/>
          </p:cNvPicPr>
          <p:nvPr/>
        </p:nvPicPr>
        <p:blipFill>
          <a:blip r:embed="rId3"/>
          <a:srcRect l="2790" t="40096" r="46209" b="6572"/>
          <a:stretch/>
        </p:blipFill>
        <p:spPr>
          <a:xfrm>
            <a:off x="325600" y="1065243"/>
            <a:ext cx="4663440" cy="2306607"/>
          </a:xfrm>
          <a:prstGeom prst="rect">
            <a:avLst/>
          </a:prstGeom>
        </p:spPr>
      </p:pic>
      <p:sp>
        <p:nvSpPr>
          <p:cNvPr id="130" name="Google Shape;130;p27">
            <a:extLst>
              <a:ext uri="{FF2B5EF4-FFF2-40B4-BE49-F238E27FC236}">
                <a16:creationId xmlns:a16="http://schemas.microsoft.com/office/drawing/2014/main" id="{429184E3-D861-0B1F-9B23-F585994C2758}"/>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9" name="TextBox 8">
            <a:extLst>
              <a:ext uri="{FF2B5EF4-FFF2-40B4-BE49-F238E27FC236}">
                <a16:creationId xmlns:a16="http://schemas.microsoft.com/office/drawing/2014/main" id="{2B7F0E9D-DA27-9DFC-81AF-F1EE8EAF70DB}"/>
              </a:ext>
            </a:extLst>
          </p:cNvPr>
          <p:cNvSpPr txBox="1"/>
          <p:nvPr/>
        </p:nvSpPr>
        <p:spPr>
          <a:xfrm>
            <a:off x="4876800" y="1119251"/>
            <a:ext cx="4140200" cy="2677656"/>
          </a:xfrm>
          <a:prstGeom prst="rect">
            <a:avLst/>
          </a:prstGeom>
          <a:noFill/>
        </p:spPr>
        <p:txBody>
          <a:bodyPr wrap="square">
            <a:spAutoFit/>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Customers using multiple financial products appear to be less likely to churn.</a:t>
            </a:r>
          </a:p>
          <a:p>
            <a:pPr marL="285750" indent="-285750">
              <a:buFont typeface="Arial" panose="020B0604020202020204" pitchFamily="34" charset="0"/>
              <a:buChar char="•"/>
            </a:pPr>
            <a:r>
              <a:rPr lang="en-US" dirty="0"/>
              <a:t>Viewing the stacked bar plot to the left customers who had only 1 or 2 financial products experienced ~30% churn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customer cohort that purchased/used 3 financial products had churn rate of ~20%, and customer cohorts that had purchased/used 4 or more had churn rates of ~10%.</a:t>
            </a:r>
          </a:p>
        </p:txBody>
      </p:sp>
      <p:sp>
        <p:nvSpPr>
          <p:cNvPr id="4" name="TextBox 3">
            <a:extLst>
              <a:ext uri="{FF2B5EF4-FFF2-40B4-BE49-F238E27FC236}">
                <a16:creationId xmlns:a16="http://schemas.microsoft.com/office/drawing/2014/main" id="{8D467F67-67C0-9BA5-5B12-64A649878454}"/>
              </a:ext>
            </a:extLst>
          </p:cNvPr>
          <p:cNvSpPr txBox="1"/>
          <p:nvPr/>
        </p:nvSpPr>
        <p:spPr>
          <a:xfrm>
            <a:off x="539750" y="757466"/>
            <a:ext cx="3720310" cy="307777"/>
          </a:xfrm>
          <a:prstGeom prst="rect">
            <a:avLst/>
          </a:prstGeom>
          <a:noFill/>
        </p:spPr>
        <p:txBody>
          <a:bodyPr wrap="square" rtlCol="0">
            <a:spAutoFit/>
          </a:bodyPr>
          <a:lstStyle/>
          <a:p>
            <a:r>
              <a:rPr lang="en-US" b="1" dirty="0"/>
              <a:t>Attrition Flag vs Total Relationship Count</a:t>
            </a:r>
          </a:p>
        </p:txBody>
      </p:sp>
    </p:spTree>
    <p:extLst>
      <p:ext uri="{BB962C8B-B14F-4D97-AF65-F5344CB8AC3E}">
        <p14:creationId xmlns:p14="http://schemas.microsoft.com/office/powerpoint/2010/main" val="836377406"/>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1209</Words>
  <Application>Microsoft Office PowerPoint</Application>
  <PresentationFormat>On-screen Show (16:9)</PresentationFormat>
  <Paragraphs>97</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Nunito ExtraBold</vt:lpstr>
      <vt:lpstr>Calibri</vt:lpstr>
      <vt:lpstr>Nunito</vt:lpstr>
      <vt:lpstr>Wingdings</vt:lpstr>
      <vt:lpstr>Nunito SemiBold</vt:lpstr>
      <vt:lpstr>Just Logo</vt:lpstr>
      <vt:lpstr>Just Logo</vt:lpstr>
      <vt:lpstr>AI/ML Project #3 Low Code</vt:lpstr>
      <vt:lpstr>Contents / Agenda</vt:lpstr>
      <vt:lpstr>Executive Summary </vt:lpstr>
      <vt:lpstr>Business Problem Overview and Solution Approach</vt:lpstr>
      <vt:lpstr>EDA Results</vt:lpstr>
      <vt:lpstr>EDA Results</vt:lpstr>
      <vt:lpstr>EDA Results</vt:lpstr>
      <vt:lpstr>EDA Results</vt:lpstr>
      <vt:lpstr>EDA Results</vt:lpstr>
      <vt:lpstr>Data Preprocessing </vt:lpstr>
      <vt:lpstr>Data Preprocessing </vt:lpstr>
      <vt:lpstr>Model Performance Summary</vt:lpstr>
      <vt:lpstr>Model Performance Summary</vt:lpstr>
      <vt:lpstr>APPENDIX</vt:lpstr>
      <vt:lpstr>Model Performance Summary (original data)</vt:lpstr>
      <vt:lpstr>Model Performance Summary (oversampled data)</vt:lpstr>
      <vt:lpstr>Model Performance Summary (undersampled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John Lenz</dc:creator>
  <cp:lastModifiedBy>John Lenz</cp:lastModifiedBy>
  <cp:revision>5</cp:revision>
  <dcterms:modified xsi:type="dcterms:W3CDTF">2024-10-30T18:09:31Z</dcterms:modified>
</cp:coreProperties>
</file>