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3" r:id="rId2"/>
    <p:sldId id="497" r:id="rId3"/>
    <p:sldId id="498" r:id="rId4"/>
    <p:sldId id="499" r:id="rId5"/>
    <p:sldId id="500" r:id="rId6"/>
    <p:sldId id="50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601"/>
    <a:srgbClr val="0000FF"/>
    <a:srgbClr val="FFD2FC"/>
    <a:srgbClr val="FF8AD8"/>
    <a:srgbClr val="E9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4" autoAdjust="0"/>
    <p:restoredTop sz="93140" autoAdjust="0"/>
  </p:normalViewPr>
  <p:slideViewPr>
    <p:cSldViewPr snapToGrid="0">
      <p:cViewPr varScale="1">
        <p:scale>
          <a:sx n="105" d="100"/>
          <a:sy n="105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44BF-8762-40FC-8B1B-A52FE8E23695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04C1-14C7-4BDC-B551-5CFA0E658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E2526-CD31-4815-84EF-B299F4DBF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111B45-A422-4AE1-9188-D5ED3EE9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A204E-F6B1-4C1C-BFC4-0028C3B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135A0-A76B-4C8A-86C7-E8E1222B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356768-A50B-45B9-8E43-67D2A28D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1FDF6-732C-46CC-BF46-1AE15091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79F517-B57C-4D87-8957-901A22542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1C992-3537-409F-BF1C-C9F49E15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39689-4952-4AE7-81F2-8F039E3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CABA2-9411-4EE9-81D4-05BD409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7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60C26A-4798-43E8-B2DC-26FDA1FC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2C4D03-5CF2-48E2-8B2D-E89590CD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F6116-440A-4802-BC1E-DFE62109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385D7-6EF0-41B1-8722-9FAA8EAB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02F53-045F-4B9E-AB4A-84F26F49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1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6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3EECA-BA3E-499A-B19F-55876033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50512-62AB-49A9-8CC6-A9215A8C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45F0B-E164-45DB-9F82-100C3BD7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B2F09-940E-4F42-B93C-A56C8170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D360C-55F1-4494-9AE8-13040B9C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5FDF6-0B3D-4D59-A478-625D6BE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2E309-30C7-45F3-A730-C21CBD6F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DFCB4-2BFA-4C1A-9BC6-2E46EC44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A1A2B-ACB9-4DCC-8D4E-93F6719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A56CF-2EB1-4C76-AF26-EF34ADE3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5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2CA0B-46DE-4C70-8DDB-45FB3CCE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2FCA-83DA-429A-9A11-84FB20370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971CA6-1F5B-4990-9484-1C4D0B6A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DBD0C-8ED7-41D7-B929-F221C780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1B12D0-92DE-44AE-B925-B9F578FB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678F6-D5DD-4A69-9722-B27FCD3A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9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919C3-4353-4B90-910A-FE82BDA1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FFE87-1F25-43C9-96CC-1360E165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E1E0FE-F373-4455-A65F-1D46F535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7D41A3-99B9-45EC-9E83-DB1343B6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6BD395-8362-474D-AB33-F48F44D8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B1E73E-DEB3-4179-AB6C-54C9BE59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1E7D1F-4AB9-47E2-A24D-A41DAC14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8E14D4-2DB6-449C-A06A-8D2007DE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0A71-9FC5-4A8F-88B2-D8F5F8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DBA586-29B1-49F8-8E16-689A2E9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652EF0-CCBB-4215-944F-00D5486B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322AF6-C3BC-46E0-A6EB-0E5E755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97D9EC-E39F-4AF4-AB7B-F0845740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62B19C-2A18-4481-85C4-BEED7D02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31297C-C025-43B7-AE87-969CEBE1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AA0E1-A72B-43FB-8201-943FEA7C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01E2F-1DAB-4011-B8A2-7201E35A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680DAB-7D25-47E9-8B34-CA7B103D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71748F-A5C9-4BBF-A268-404DFA9E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C88D6A-A908-41C7-A38F-386298C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E87CF5-CA16-4748-A6C7-587FBF49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8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E2893-FA2B-4370-8CF9-8A902457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543929-2BB7-4813-9642-C5E28D35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21B86D-C1F6-4694-B243-C970E6D2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57EBEA-2442-4D85-B620-F1E6CED2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F9993-12CB-488B-B38D-49A2051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836E58-8BE3-4896-BB13-35936DC4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7CDCE4-5C5F-4CE5-8B99-CB454E2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08DCE-24D3-4F16-821F-206E379B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CEFB0-1343-4186-A082-8BB331C66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D30E-955C-4CAD-9A2D-2868C9383EBF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0C47C-828D-4D77-86F5-0E0259B23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3809E-530F-49D3-BA85-B65BB2DDE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60D7-2262-4035-9670-9C0692CBE8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0B3F965F-B316-B34C-8FEF-E9A7EC504A4E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1" name="Straight Connector 4">
            <a:extLst>
              <a:ext uri="{FF2B5EF4-FFF2-40B4-BE49-F238E27FC236}">
                <a16:creationId xmlns:a16="http://schemas.microsoft.com/office/drawing/2014/main" id="{7295112A-5EC0-4DD1-BF05-2E477A377114}"/>
              </a:ext>
            </a:extLst>
          </p:cNvPr>
          <p:cNvCxnSpPr>
            <a:cxnSpLocks/>
          </p:cNvCxnSpPr>
          <p:nvPr/>
        </p:nvCxnSpPr>
        <p:spPr>
          <a:xfrm>
            <a:off x="3448679" y="0"/>
            <a:ext cx="0" cy="1752274"/>
          </a:xfrm>
          <a:prstGeom prst="line">
            <a:avLst/>
          </a:prstGeom>
          <a:noFill/>
          <a:ln w="635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grpSp>
        <p:nvGrpSpPr>
          <p:cNvPr id="72" name="Group 33">
            <a:extLst>
              <a:ext uri="{FF2B5EF4-FFF2-40B4-BE49-F238E27FC236}">
                <a16:creationId xmlns:a16="http://schemas.microsoft.com/office/drawing/2014/main" id="{CAA15E97-C005-46BC-AC83-B09BF200A496}"/>
              </a:ext>
            </a:extLst>
          </p:cNvPr>
          <p:cNvGrpSpPr/>
          <p:nvPr/>
        </p:nvGrpSpPr>
        <p:grpSpPr>
          <a:xfrm>
            <a:off x="630510" y="1155425"/>
            <a:ext cx="1077358" cy="2984211"/>
            <a:chOff x="984760" y="274320"/>
            <a:chExt cx="1077358" cy="2984211"/>
          </a:xfrm>
          <a:solidFill>
            <a:srgbClr val="282F39"/>
          </a:solidFill>
        </p:grpSpPr>
        <p:grpSp>
          <p:nvGrpSpPr>
            <p:cNvPr id="73" name="Group 112">
              <a:extLst>
                <a:ext uri="{FF2B5EF4-FFF2-40B4-BE49-F238E27FC236}">
                  <a16:creationId xmlns:a16="http://schemas.microsoft.com/office/drawing/2014/main" id="{3E549299-F595-4D80-BB1B-749F15FE467E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653E2E79-ABAD-4DA9-B2C1-8163F64815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7D24D1E8-A331-40FC-8D5F-F75279143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D16294-5291-4296-93B5-203D8F52C5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B69BD8D0-F0F0-4FF6-B07E-2DC9579CEF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043FD9F2-BDD8-4FE5-8B0C-3B772EAD3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74" name="Straight Connector 131">
              <a:extLst>
                <a:ext uri="{FF2B5EF4-FFF2-40B4-BE49-F238E27FC236}">
                  <a16:creationId xmlns:a16="http://schemas.microsoft.com/office/drawing/2014/main" id="{EED849D3-A774-4DB8-AD2C-544CD94F1AEA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 cap="flat" cmpd="sng" algn="ctr">
              <a:solidFill>
                <a:srgbClr val="282F39"/>
              </a:solidFill>
              <a:prstDash val="solid"/>
              <a:miter lim="800000"/>
            </a:ln>
            <a:effectLst/>
          </p:spPr>
        </p:cxnSp>
      </p:grpSp>
      <p:grpSp>
        <p:nvGrpSpPr>
          <p:cNvPr id="80" name="Group 30">
            <a:extLst>
              <a:ext uri="{FF2B5EF4-FFF2-40B4-BE49-F238E27FC236}">
                <a16:creationId xmlns:a16="http://schemas.microsoft.com/office/drawing/2014/main" id="{1628C7CC-A703-45E1-8107-99C1F1748E83}"/>
              </a:ext>
            </a:extLst>
          </p:cNvPr>
          <p:cNvGrpSpPr/>
          <p:nvPr/>
        </p:nvGrpSpPr>
        <p:grpSpPr>
          <a:xfrm>
            <a:off x="7444959" y="986792"/>
            <a:ext cx="1077358" cy="3287723"/>
            <a:chOff x="7571708" y="0"/>
            <a:chExt cx="1077358" cy="3287723"/>
          </a:xfrm>
          <a:solidFill>
            <a:srgbClr val="282F39"/>
          </a:solidFill>
        </p:grpSpPr>
        <p:grpSp>
          <p:nvGrpSpPr>
            <p:cNvPr id="81" name="Group 13">
              <a:extLst>
                <a:ext uri="{FF2B5EF4-FFF2-40B4-BE49-F238E27FC236}">
                  <a16:creationId xmlns:a16="http://schemas.microsoft.com/office/drawing/2014/main" id="{6A21F8CD-E117-427D-8EB5-80BD043141A4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2702B009-7B3A-4001-A9FF-D98497B10F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560E028F-B667-47C1-A63A-4D54FDB873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86FBE9FE-F9BB-4363-BDD4-391865420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32167D34-C1A0-495B-856C-4C88987D5D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E541ADE0-C5FC-48E3-B21A-DC74699203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82" name="Straight Connector 134">
              <a:extLst>
                <a:ext uri="{FF2B5EF4-FFF2-40B4-BE49-F238E27FC236}">
                  <a16:creationId xmlns:a16="http://schemas.microsoft.com/office/drawing/2014/main" id="{44051E13-DEA8-430C-9447-110D062D86A0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 cap="flat" cmpd="sng" algn="ctr">
              <a:solidFill>
                <a:srgbClr val="282F39"/>
              </a:solidFill>
              <a:prstDash val="solid"/>
              <a:miter lim="800000"/>
            </a:ln>
            <a:effectLst/>
          </p:spPr>
        </p:cxnSp>
      </p:grpSp>
      <p:grpSp>
        <p:nvGrpSpPr>
          <p:cNvPr id="88" name="Group 31">
            <a:extLst>
              <a:ext uri="{FF2B5EF4-FFF2-40B4-BE49-F238E27FC236}">
                <a16:creationId xmlns:a16="http://schemas.microsoft.com/office/drawing/2014/main" id="{395E25F5-4A7B-40C2-9730-B2763A24B346}"/>
              </a:ext>
            </a:extLst>
          </p:cNvPr>
          <p:cNvGrpSpPr/>
          <p:nvPr/>
        </p:nvGrpSpPr>
        <p:grpSpPr>
          <a:xfrm>
            <a:off x="5481518" y="363011"/>
            <a:ext cx="902225" cy="2650842"/>
            <a:chOff x="5844264" y="0"/>
            <a:chExt cx="902225" cy="2650842"/>
          </a:xfrm>
          <a:solidFill>
            <a:srgbClr val="282F39"/>
          </a:solidFill>
        </p:grpSpPr>
        <p:grpSp>
          <p:nvGrpSpPr>
            <p:cNvPr id="89" name="Group 118">
              <a:extLst>
                <a:ext uri="{FF2B5EF4-FFF2-40B4-BE49-F238E27FC236}">
                  <a16:creationId xmlns:a16="http://schemas.microsoft.com/office/drawing/2014/main" id="{E8791119-213F-486A-B1DA-0FD460019506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EA30E976-9DD6-422C-80D5-F1B8EEE5F5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16324B09-F423-4B8D-8DBC-866D855D1B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1A334744-B3CB-488F-91DB-4893B9D11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BF74731C-901F-482E-A762-2AC42D7761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9">
                <a:extLst>
                  <a:ext uri="{FF2B5EF4-FFF2-40B4-BE49-F238E27FC236}">
                    <a16:creationId xmlns:a16="http://schemas.microsoft.com/office/drawing/2014/main" id="{38611244-7E5F-4525-91D1-C2AB8F663F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90" name="Straight Connector 135">
              <a:extLst>
                <a:ext uri="{FF2B5EF4-FFF2-40B4-BE49-F238E27FC236}">
                  <a16:creationId xmlns:a16="http://schemas.microsoft.com/office/drawing/2014/main" id="{DB397860-80A4-470A-9905-B3F84F1EA213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 cap="flat" cmpd="sng" algn="ctr">
              <a:solidFill>
                <a:srgbClr val="282F39"/>
              </a:solidFill>
              <a:prstDash val="solid"/>
              <a:miter lim="800000"/>
            </a:ln>
            <a:effectLst/>
          </p:spPr>
        </p:cxn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E1A74A2-AFCD-4032-8FCD-C27A99A99E38}"/>
              </a:ext>
            </a:extLst>
          </p:cNvPr>
          <p:cNvGrpSpPr/>
          <p:nvPr/>
        </p:nvGrpSpPr>
        <p:grpSpPr>
          <a:xfrm>
            <a:off x="10710150" y="621939"/>
            <a:ext cx="851340" cy="2391914"/>
            <a:chOff x="9427175" y="0"/>
            <a:chExt cx="851340" cy="2391914"/>
          </a:xfrm>
          <a:solidFill>
            <a:srgbClr val="282F39"/>
          </a:solidFill>
        </p:grpSpPr>
        <p:grpSp>
          <p:nvGrpSpPr>
            <p:cNvPr id="97" name="Group 124">
              <a:extLst>
                <a:ext uri="{FF2B5EF4-FFF2-40B4-BE49-F238E27FC236}">
                  <a16:creationId xmlns:a16="http://schemas.microsoft.com/office/drawing/2014/main" id="{B825AABC-73D0-4632-8642-607D7C782501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59430886-02DF-4664-ACDD-C2C66394F5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A1696856-00D1-441F-B652-DF20ECFEB9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63EA3BF5-F082-4EBA-AF4E-1E753CBBFB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A8A22DD4-18D4-4893-A04C-E10BD30BEF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554EA8FA-4409-473B-A858-B43A51E046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98" name="Straight Connector 136">
              <a:extLst>
                <a:ext uri="{FF2B5EF4-FFF2-40B4-BE49-F238E27FC236}">
                  <a16:creationId xmlns:a16="http://schemas.microsoft.com/office/drawing/2014/main" id="{3E5DDB0C-0C7A-40AA-A674-EA05AF6D4D3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 cap="flat" cmpd="sng" algn="ctr">
              <a:solidFill>
                <a:srgbClr val="282F39"/>
              </a:solidFill>
              <a:prstDash val="solid"/>
              <a:miter lim="800000"/>
            </a:ln>
            <a:effectLst/>
          </p:spPr>
        </p:cxnSp>
      </p:grpSp>
      <p:grpSp>
        <p:nvGrpSpPr>
          <p:cNvPr id="104" name="Group 34">
            <a:extLst>
              <a:ext uri="{FF2B5EF4-FFF2-40B4-BE49-F238E27FC236}">
                <a16:creationId xmlns:a16="http://schemas.microsoft.com/office/drawing/2014/main" id="{9553AFEF-3853-4EC9-B680-BAB2AE6BEFA7}"/>
              </a:ext>
            </a:extLst>
          </p:cNvPr>
          <p:cNvGrpSpPr/>
          <p:nvPr/>
        </p:nvGrpSpPr>
        <p:grpSpPr>
          <a:xfrm>
            <a:off x="2329847" y="1752274"/>
            <a:ext cx="2203483" cy="2687684"/>
            <a:chOff x="3389152" y="2224726"/>
            <a:chExt cx="2203483" cy="268768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EDB66944-BF70-4791-B4E7-98330C09DDB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58ED6782-0170-4BF4-8D7E-4141FF2D37F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9029728E-4517-4C83-A517-170711D9E2C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A28672C6-4390-46EF-B57A-DF2337C8D16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C72858BD-D3DD-44EC-B71B-6FD0FEF9DF4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DC86CBB5-2E95-459F-AB88-16F17039C87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6B29EA5C-C654-4C24-B73A-20692902800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389E12B1-0886-4575-A894-4E9AC24E842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67B5DF3-FA09-4498-B840-BA967A1D106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9EEAEB0F-C507-4318-80FB-0F7C0C3986B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034E0F1D-8230-44BF-81E8-43C93FF95B2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5C559F7B-0FC6-4A1E-90D7-B53268A1471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39170EB9-FCD9-4CA1-9E6D-6517FDABFD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58C46922-0E3F-4E72-9831-FB8F79F53B5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rgbClr val="FCB4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" name="Group 40">
            <a:extLst>
              <a:ext uri="{FF2B5EF4-FFF2-40B4-BE49-F238E27FC236}">
                <a16:creationId xmlns:a16="http://schemas.microsoft.com/office/drawing/2014/main" id="{878D9BCC-B957-4A41-B7C1-209D2ADF0486}"/>
              </a:ext>
            </a:extLst>
          </p:cNvPr>
          <p:cNvGrpSpPr/>
          <p:nvPr/>
        </p:nvGrpSpPr>
        <p:grpSpPr>
          <a:xfrm>
            <a:off x="10366887" y="4962144"/>
            <a:ext cx="462100" cy="563034"/>
            <a:chOff x="8505824" y="0"/>
            <a:chExt cx="2653134" cy="3304856"/>
          </a:xfrm>
        </p:grpSpPr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75EC23CD-DE15-49EA-82C5-599D5D44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5824" y="651722"/>
              <a:ext cx="2653134" cy="2653134"/>
            </a:xfrm>
            <a:custGeom>
              <a:avLst/>
              <a:gdLst>
                <a:gd name="connsiteX0" fmla="*/ 1326567 w 2653134"/>
                <a:gd name="connsiteY0" fmla="*/ 0 h 2653134"/>
                <a:gd name="connsiteX1" fmla="*/ 2653134 w 2653134"/>
                <a:gd name="connsiteY1" fmla="*/ 1326567 h 2653134"/>
                <a:gd name="connsiteX2" fmla="*/ 1326567 w 2653134"/>
                <a:gd name="connsiteY2" fmla="*/ 2653134 h 2653134"/>
                <a:gd name="connsiteX3" fmla="*/ 1059217 w 2653134"/>
                <a:gd name="connsiteY3" fmla="*/ 2626183 h 2653134"/>
                <a:gd name="connsiteX4" fmla="*/ 1052376 w 2653134"/>
                <a:gd name="connsiteY4" fmla="*/ 2624424 h 2653134"/>
                <a:gd name="connsiteX5" fmla="*/ 1087248 w 2653134"/>
                <a:gd name="connsiteY5" fmla="*/ 2615457 h 2653134"/>
                <a:gd name="connsiteX6" fmla="*/ 1676081 w 2653134"/>
                <a:gd name="connsiteY6" fmla="*/ 1815093 h 2653134"/>
                <a:gd name="connsiteX7" fmla="*/ 838040 w 2653134"/>
                <a:gd name="connsiteY7" fmla="*/ 977052 h 2653134"/>
                <a:gd name="connsiteX8" fmla="*/ 37676 w 2653134"/>
                <a:gd name="connsiteY8" fmla="*/ 1565885 h 2653134"/>
                <a:gd name="connsiteX9" fmla="*/ 28710 w 2653134"/>
                <a:gd name="connsiteY9" fmla="*/ 1600756 h 2653134"/>
                <a:gd name="connsiteX10" fmla="*/ 26951 w 2653134"/>
                <a:gd name="connsiteY10" fmla="*/ 1593917 h 2653134"/>
                <a:gd name="connsiteX11" fmla="*/ 0 w 2653134"/>
                <a:gd name="connsiteY11" fmla="*/ 1326567 h 2653134"/>
                <a:gd name="connsiteX12" fmla="*/ 1326567 w 2653134"/>
                <a:gd name="connsiteY12" fmla="*/ 0 h 265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3134" h="2653134">
                  <a:moveTo>
                    <a:pt x="1326567" y="0"/>
                  </a:moveTo>
                  <a:cubicBezTo>
                    <a:pt x="2059210" y="0"/>
                    <a:pt x="2653134" y="593924"/>
                    <a:pt x="2653134" y="1326567"/>
                  </a:cubicBezTo>
                  <a:cubicBezTo>
                    <a:pt x="2653134" y="2059210"/>
                    <a:pt x="2059210" y="2653134"/>
                    <a:pt x="1326567" y="2653134"/>
                  </a:cubicBezTo>
                  <a:cubicBezTo>
                    <a:pt x="1234987" y="2653134"/>
                    <a:pt x="1145574" y="2643854"/>
                    <a:pt x="1059217" y="2626183"/>
                  </a:cubicBezTo>
                  <a:lnTo>
                    <a:pt x="1052376" y="2624424"/>
                  </a:lnTo>
                  <a:lnTo>
                    <a:pt x="1087248" y="2615457"/>
                  </a:lnTo>
                  <a:cubicBezTo>
                    <a:pt x="1428388" y="2509352"/>
                    <a:pt x="1676081" y="2191148"/>
                    <a:pt x="1676081" y="1815093"/>
                  </a:cubicBezTo>
                  <a:cubicBezTo>
                    <a:pt x="1676081" y="1352256"/>
                    <a:pt x="1300877" y="977052"/>
                    <a:pt x="838040" y="977052"/>
                  </a:cubicBezTo>
                  <a:cubicBezTo>
                    <a:pt x="461985" y="977052"/>
                    <a:pt x="143781" y="1224745"/>
                    <a:pt x="37676" y="1565885"/>
                  </a:cubicBezTo>
                  <a:lnTo>
                    <a:pt x="28710" y="1600756"/>
                  </a:lnTo>
                  <a:lnTo>
                    <a:pt x="26951" y="1593917"/>
                  </a:lnTo>
                  <a:cubicBezTo>
                    <a:pt x="9280" y="1507560"/>
                    <a:pt x="0" y="1418147"/>
                    <a:pt x="0" y="1326567"/>
                  </a:cubicBezTo>
                  <a:cubicBezTo>
                    <a:pt x="0" y="593924"/>
                    <a:pt x="593924" y="0"/>
                    <a:pt x="1326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5266EEAF-9463-4103-BD54-0FAB12E9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5824" y="862458"/>
              <a:ext cx="2442398" cy="2442398"/>
            </a:xfrm>
            <a:custGeom>
              <a:avLst/>
              <a:gdLst>
                <a:gd name="connsiteX0" fmla="*/ 1221199 w 2442398"/>
                <a:gd name="connsiteY0" fmla="*/ 0 h 2442398"/>
                <a:gd name="connsiteX1" fmla="*/ 2442398 w 2442398"/>
                <a:gd name="connsiteY1" fmla="*/ 1221199 h 2442398"/>
                <a:gd name="connsiteX2" fmla="*/ 1221199 w 2442398"/>
                <a:gd name="connsiteY2" fmla="*/ 2442398 h 2442398"/>
                <a:gd name="connsiteX3" fmla="*/ 1096338 w 2442398"/>
                <a:gd name="connsiteY3" fmla="*/ 2436093 h 2442398"/>
                <a:gd name="connsiteX4" fmla="*/ 1014069 w 2442398"/>
                <a:gd name="connsiteY4" fmla="*/ 2423537 h 2442398"/>
                <a:gd name="connsiteX5" fmla="*/ 1087248 w 2442398"/>
                <a:gd name="connsiteY5" fmla="*/ 2404721 h 2442398"/>
                <a:gd name="connsiteX6" fmla="*/ 1676081 w 2442398"/>
                <a:gd name="connsiteY6" fmla="*/ 1604357 h 2442398"/>
                <a:gd name="connsiteX7" fmla="*/ 838040 w 2442398"/>
                <a:gd name="connsiteY7" fmla="*/ 766316 h 2442398"/>
                <a:gd name="connsiteX8" fmla="*/ 37676 w 2442398"/>
                <a:gd name="connsiteY8" fmla="*/ 1355149 h 2442398"/>
                <a:gd name="connsiteX9" fmla="*/ 18860 w 2442398"/>
                <a:gd name="connsiteY9" fmla="*/ 1428326 h 2442398"/>
                <a:gd name="connsiteX10" fmla="*/ 6305 w 2442398"/>
                <a:gd name="connsiteY10" fmla="*/ 1346060 h 2442398"/>
                <a:gd name="connsiteX11" fmla="*/ 0 w 2442398"/>
                <a:gd name="connsiteY11" fmla="*/ 1221199 h 2442398"/>
                <a:gd name="connsiteX12" fmla="*/ 1221199 w 2442398"/>
                <a:gd name="connsiteY12" fmla="*/ 0 h 24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2398" h="2442398">
                  <a:moveTo>
                    <a:pt x="1221199" y="0"/>
                  </a:moveTo>
                  <a:cubicBezTo>
                    <a:pt x="1895649" y="0"/>
                    <a:pt x="2442398" y="546749"/>
                    <a:pt x="2442398" y="1221199"/>
                  </a:cubicBezTo>
                  <a:cubicBezTo>
                    <a:pt x="2442398" y="1895649"/>
                    <a:pt x="1895649" y="2442398"/>
                    <a:pt x="1221199" y="2442398"/>
                  </a:cubicBezTo>
                  <a:cubicBezTo>
                    <a:pt x="1179046" y="2442398"/>
                    <a:pt x="1137392" y="2440262"/>
                    <a:pt x="1096338" y="2436093"/>
                  </a:cubicBezTo>
                  <a:lnTo>
                    <a:pt x="1014069" y="2423537"/>
                  </a:lnTo>
                  <a:lnTo>
                    <a:pt x="1087248" y="2404721"/>
                  </a:lnTo>
                  <a:cubicBezTo>
                    <a:pt x="1428388" y="2298616"/>
                    <a:pt x="1676081" y="1980412"/>
                    <a:pt x="1676081" y="1604357"/>
                  </a:cubicBezTo>
                  <a:cubicBezTo>
                    <a:pt x="1676081" y="1141520"/>
                    <a:pt x="1300877" y="766316"/>
                    <a:pt x="838040" y="766316"/>
                  </a:cubicBezTo>
                  <a:cubicBezTo>
                    <a:pt x="461985" y="766316"/>
                    <a:pt x="143781" y="1014009"/>
                    <a:pt x="37676" y="1355149"/>
                  </a:cubicBezTo>
                  <a:lnTo>
                    <a:pt x="18860" y="1428326"/>
                  </a:lnTo>
                  <a:lnTo>
                    <a:pt x="6305" y="1346060"/>
                  </a:lnTo>
                  <a:cubicBezTo>
                    <a:pt x="2136" y="1305007"/>
                    <a:pt x="0" y="1263352"/>
                    <a:pt x="0" y="1221199"/>
                  </a:cubicBezTo>
                  <a:cubicBezTo>
                    <a:pt x="0" y="546749"/>
                    <a:pt x="546749" y="0"/>
                    <a:pt x="1221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0776A15B-DEBD-4682-B404-415B1B7E5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5824" y="1071252"/>
              <a:ext cx="2233604" cy="2233604"/>
            </a:xfrm>
            <a:custGeom>
              <a:avLst/>
              <a:gdLst>
                <a:gd name="connsiteX0" fmla="*/ 1116802 w 2233604"/>
                <a:gd name="connsiteY0" fmla="*/ 0 h 2233604"/>
                <a:gd name="connsiteX1" fmla="*/ 2233604 w 2233604"/>
                <a:gd name="connsiteY1" fmla="*/ 1116802 h 2233604"/>
                <a:gd name="connsiteX2" fmla="*/ 1116802 w 2233604"/>
                <a:gd name="connsiteY2" fmla="*/ 2233604 h 2233604"/>
                <a:gd name="connsiteX3" fmla="*/ 1002615 w 2233604"/>
                <a:gd name="connsiteY3" fmla="*/ 2227838 h 2233604"/>
                <a:gd name="connsiteX4" fmla="*/ 967885 w 2233604"/>
                <a:gd name="connsiteY4" fmla="*/ 2222538 h 2233604"/>
                <a:gd name="connsiteX5" fmla="*/ 1006934 w 2233604"/>
                <a:gd name="connsiteY5" fmla="*/ 2216578 h 2233604"/>
                <a:gd name="connsiteX6" fmla="*/ 1676081 w 2233604"/>
                <a:gd name="connsiteY6" fmla="*/ 1395563 h 2233604"/>
                <a:gd name="connsiteX7" fmla="*/ 838040 w 2233604"/>
                <a:gd name="connsiteY7" fmla="*/ 557522 h 2233604"/>
                <a:gd name="connsiteX8" fmla="*/ 17025 w 2233604"/>
                <a:gd name="connsiteY8" fmla="*/ 1226669 h 2233604"/>
                <a:gd name="connsiteX9" fmla="*/ 11066 w 2233604"/>
                <a:gd name="connsiteY9" fmla="*/ 1265715 h 2233604"/>
                <a:gd name="connsiteX10" fmla="*/ 5766 w 2233604"/>
                <a:gd name="connsiteY10" fmla="*/ 1230989 h 2233604"/>
                <a:gd name="connsiteX11" fmla="*/ 0 w 2233604"/>
                <a:gd name="connsiteY11" fmla="*/ 1116802 h 2233604"/>
                <a:gd name="connsiteX12" fmla="*/ 1116802 w 2233604"/>
                <a:gd name="connsiteY12" fmla="*/ 0 h 223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3604" h="2233604">
                  <a:moveTo>
                    <a:pt x="1116802" y="0"/>
                  </a:moveTo>
                  <a:cubicBezTo>
                    <a:pt x="1733595" y="0"/>
                    <a:pt x="2233604" y="500009"/>
                    <a:pt x="2233604" y="1116802"/>
                  </a:cubicBezTo>
                  <a:cubicBezTo>
                    <a:pt x="2233604" y="1733595"/>
                    <a:pt x="1733595" y="2233604"/>
                    <a:pt x="1116802" y="2233604"/>
                  </a:cubicBezTo>
                  <a:cubicBezTo>
                    <a:pt x="1078252" y="2233604"/>
                    <a:pt x="1040159" y="2231651"/>
                    <a:pt x="1002615" y="2227838"/>
                  </a:cubicBezTo>
                  <a:lnTo>
                    <a:pt x="967885" y="2222538"/>
                  </a:lnTo>
                  <a:lnTo>
                    <a:pt x="1006934" y="2216578"/>
                  </a:lnTo>
                  <a:cubicBezTo>
                    <a:pt x="1388815" y="2138434"/>
                    <a:pt x="1676081" y="1800545"/>
                    <a:pt x="1676081" y="1395563"/>
                  </a:cubicBezTo>
                  <a:cubicBezTo>
                    <a:pt x="1676081" y="932726"/>
                    <a:pt x="1300877" y="557522"/>
                    <a:pt x="838040" y="557522"/>
                  </a:cubicBezTo>
                  <a:cubicBezTo>
                    <a:pt x="433058" y="557522"/>
                    <a:pt x="95169" y="844788"/>
                    <a:pt x="17025" y="1226669"/>
                  </a:cubicBezTo>
                  <a:lnTo>
                    <a:pt x="11066" y="1265715"/>
                  </a:lnTo>
                  <a:lnTo>
                    <a:pt x="5766" y="1230989"/>
                  </a:lnTo>
                  <a:cubicBezTo>
                    <a:pt x="1953" y="1193445"/>
                    <a:pt x="0" y="1155352"/>
                    <a:pt x="0" y="1116802"/>
                  </a:cubicBezTo>
                  <a:cubicBezTo>
                    <a:pt x="0" y="500009"/>
                    <a:pt x="500009" y="0"/>
                    <a:pt x="1116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DAF96522-8981-47FC-A84A-F1D45F946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5825" y="1275190"/>
              <a:ext cx="2029666" cy="2029666"/>
            </a:xfrm>
            <a:custGeom>
              <a:avLst/>
              <a:gdLst>
                <a:gd name="connsiteX0" fmla="*/ 1014833 w 2029666"/>
                <a:gd name="connsiteY0" fmla="*/ 0 h 2029666"/>
                <a:gd name="connsiteX1" fmla="*/ 2029666 w 2029666"/>
                <a:gd name="connsiteY1" fmla="*/ 1014833 h 2029666"/>
                <a:gd name="connsiteX2" fmla="*/ 1014833 w 2029666"/>
                <a:gd name="connsiteY2" fmla="*/ 2029666 h 2029666"/>
                <a:gd name="connsiteX3" fmla="*/ 925073 w 2029666"/>
                <a:gd name="connsiteY3" fmla="*/ 2025134 h 2029666"/>
                <a:gd name="connsiteX4" fmla="*/ 1006934 w 2029666"/>
                <a:gd name="connsiteY4" fmla="*/ 2012640 h 2029666"/>
                <a:gd name="connsiteX5" fmla="*/ 1676081 w 2029666"/>
                <a:gd name="connsiteY5" fmla="*/ 1191625 h 2029666"/>
                <a:gd name="connsiteX6" fmla="*/ 838040 w 2029666"/>
                <a:gd name="connsiteY6" fmla="*/ 353584 h 2029666"/>
                <a:gd name="connsiteX7" fmla="*/ 17025 w 2029666"/>
                <a:gd name="connsiteY7" fmla="*/ 1022731 h 2029666"/>
                <a:gd name="connsiteX8" fmla="*/ 4532 w 2029666"/>
                <a:gd name="connsiteY8" fmla="*/ 1104587 h 2029666"/>
                <a:gd name="connsiteX9" fmla="*/ 0 w 2029666"/>
                <a:gd name="connsiteY9" fmla="*/ 1014833 h 2029666"/>
                <a:gd name="connsiteX10" fmla="*/ 1014833 w 2029666"/>
                <a:gd name="connsiteY10" fmla="*/ 0 h 202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9666" h="2029666">
                  <a:moveTo>
                    <a:pt x="1014833" y="0"/>
                  </a:moveTo>
                  <a:cubicBezTo>
                    <a:pt x="1575310" y="0"/>
                    <a:pt x="2029666" y="454356"/>
                    <a:pt x="2029666" y="1014833"/>
                  </a:cubicBezTo>
                  <a:cubicBezTo>
                    <a:pt x="2029666" y="1575310"/>
                    <a:pt x="1575310" y="2029666"/>
                    <a:pt x="1014833" y="2029666"/>
                  </a:cubicBezTo>
                  <a:lnTo>
                    <a:pt x="925073" y="2025134"/>
                  </a:lnTo>
                  <a:lnTo>
                    <a:pt x="1006934" y="2012640"/>
                  </a:lnTo>
                  <a:cubicBezTo>
                    <a:pt x="1388815" y="1934496"/>
                    <a:pt x="1676081" y="1596608"/>
                    <a:pt x="1676081" y="1191625"/>
                  </a:cubicBezTo>
                  <a:cubicBezTo>
                    <a:pt x="1676081" y="728788"/>
                    <a:pt x="1300877" y="353584"/>
                    <a:pt x="838040" y="353584"/>
                  </a:cubicBezTo>
                  <a:cubicBezTo>
                    <a:pt x="433058" y="353584"/>
                    <a:pt x="95169" y="640850"/>
                    <a:pt x="17025" y="1022731"/>
                  </a:cubicBezTo>
                  <a:lnTo>
                    <a:pt x="4532" y="1104587"/>
                  </a:lnTo>
                  <a:lnTo>
                    <a:pt x="0" y="1014833"/>
                  </a:lnTo>
                  <a:cubicBezTo>
                    <a:pt x="0" y="454356"/>
                    <a:pt x="454356" y="0"/>
                    <a:pt x="1014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95F74E98-B5AE-486B-93E6-FEDCEE2F3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5825" y="1483984"/>
              <a:ext cx="1820872" cy="1820872"/>
            </a:xfrm>
            <a:custGeom>
              <a:avLst/>
              <a:gdLst>
                <a:gd name="connsiteX0" fmla="*/ 910436 w 1820872"/>
                <a:gd name="connsiteY0" fmla="*/ 0 h 1820872"/>
                <a:gd name="connsiteX1" fmla="*/ 1820872 w 1820872"/>
                <a:gd name="connsiteY1" fmla="*/ 910436 h 1820872"/>
                <a:gd name="connsiteX2" fmla="*/ 910436 w 1820872"/>
                <a:gd name="connsiteY2" fmla="*/ 1820872 h 1820872"/>
                <a:gd name="connsiteX3" fmla="*/ 858349 w 1820872"/>
                <a:gd name="connsiteY3" fmla="*/ 1818242 h 1820872"/>
                <a:gd name="connsiteX4" fmla="*/ 888697 w 1820872"/>
                <a:gd name="connsiteY4" fmla="*/ 1816710 h 1820872"/>
                <a:gd name="connsiteX5" fmla="*/ 1612522 w 1820872"/>
                <a:gd name="connsiteY5" fmla="*/ 1014611 h 1820872"/>
                <a:gd name="connsiteX6" fmla="*/ 806261 w 1820872"/>
                <a:gd name="connsiteY6" fmla="*/ 208350 h 1820872"/>
                <a:gd name="connsiteX7" fmla="*/ 4163 w 1820872"/>
                <a:gd name="connsiteY7" fmla="*/ 932176 h 1820872"/>
                <a:gd name="connsiteX8" fmla="*/ 2630 w 1820872"/>
                <a:gd name="connsiteY8" fmla="*/ 962524 h 1820872"/>
                <a:gd name="connsiteX9" fmla="*/ 0 w 1820872"/>
                <a:gd name="connsiteY9" fmla="*/ 910436 h 1820872"/>
                <a:gd name="connsiteX10" fmla="*/ 910436 w 1820872"/>
                <a:gd name="connsiteY10" fmla="*/ 0 h 18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872" h="1820872">
                  <a:moveTo>
                    <a:pt x="910436" y="0"/>
                  </a:moveTo>
                  <a:cubicBezTo>
                    <a:pt x="1413256" y="0"/>
                    <a:pt x="1820872" y="407616"/>
                    <a:pt x="1820872" y="910436"/>
                  </a:cubicBezTo>
                  <a:cubicBezTo>
                    <a:pt x="1820872" y="1413256"/>
                    <a:pt x="1413256" y="1820872"/>
                    <a:pt x="910436" y="1820872"/>
                  </a:cubicBezTo>
                  <a:lnTo>
                    <a:pt x="858349" y="1818242"/>
                  </a:lnTo>
                  <a:lnTo>
                    <a:pt x="888697" y="1816710"/>
                  </a:lnTo>
                  <a:cubicBezTo>
                    <a:pt x="1295259" y="1775421"/>
                    <a:pt x="1612522" y="1432067"/>
                    <a:pt x="1612522" y="1014611"/>
                  </a:cubicBezTo>
                  <a:cubicBezTo>
                    <a:pt x="1612522" y="569325"/>
                    <a:pt x="1251547" y="208350"/>
                    <a:pt x="806261" y="208350"/>
                  </a:cubicBezTo>
                  <a:cubicBezTo>
                    <a:pt x="388805" y="208350"/>
                    <a:pt x="45451" y="525613"/>
                    <a:pt x="4163" y="932176"/>
                  </a:cubicBezTo>
                  <a:lnTo>
                    <a:pt x="2630" y="962524"/>
                  </a:lnTo>
                  <a:lnTo>
                    <a:pt x="0" y="910436"/>
                  </a:lnTo>
                  <a:cubicBezTo>
                    <a:pt x="0" y="407616"/>
                    <a:pt x="407616" y="0"/>
                    <a:pt x="910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Oval 14">
              <a:extLst>
                <a:ext uri="{FF2B5EF4-FFF2-40B4-BE49-F238E27FC236}">
                  <a16:creationId xmlns:a16="http://schemas.microsoft.com/office/drawing/2014/main" id="{93395D35-1C15-4AFA-8852-7352478371AD}"/>
                </a:ext>
              </a:extLst>
            </p:cNvPr>
            <p:cNvSpPr/>
            <p:nvPr/>
          </p:nvSpPr>
          <p:spPr>
            <a:xfrm>
              <a:off x="9157167" y="0"/>
              <a:ext cx="518190" cy="5181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">
              <a:extLst>
                <a:ext uri="{FF2B5EF4-FFF2-40B4-BE49-F238E27FC236}">
                  <a16:creationId xmlns:a16="http://schemas.microsoft.com/office/drawing/2014/main" id="{69349122-9BE9-4CB6-AAE8-5B92AA8F3484}"/>
                </a:ext>
              </a:extLst>
            </p:cNvPr>
            <p:cNvSpPr/>
            <p:nvPr/>
          </p:nvSpPr>
          <p:spPr>
            <a:xfrm>
              <a:off x="9808509" y="0"/>
              <a:ext cx="518190" cy="5181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5482E00-950E-4B7C-A20D-EC90117688AF}"/>
              </a:ext>
            </a:extLst>
          </p:cNvPr>
          <p:cNvSpPr/>
          <p:nvPr/>
        </p:nvSpPr>
        <p:spPr>
          <a:xfrm>
            <a:off x="7793805" y="4671333"/>
            <a:ext cx="39479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FaceN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t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3D7DFD0-E06A-8F4F-B836-64289EB98FB0}"/>
              </a:ext>
            </a:extLst>
          </p:cNvPr>
          <p:cNvSpPr/>
          <p:nvPr/>
        </p:nvSpPr>
        <p:spPr>
          <a:xfrm>
            <a:off x="7979963" y="6117108"/>
            <a:ext cx="5570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Meeting 2021.04.01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3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237">
            <a:extLst>
              <a:ext uri="{FF2B5EF4-FFF2-40B4-BE49-F238E27FC236}">
                <a16:creationId xmlns:a16="http://schemas.microsoft.com/office/drawing/2014/main" id="{11CC82D7-3174-454F-91E5-34EFE2BA1033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9" name="圓角矩形 238">
            <a:extLst>
              <a:ext uri="{FF2B5EF4-FFF2-40B4-BE49-F238E27FC236}">
                <a16:creationId xmlns:a16="http://schemas.microsoft.com/office/drawing/2014/main" id="{F44D1A88-FDEE-B54B-990C-FD4A4379B9F6}"/>
              </a:ext>
            </a:extLst>
          </p:cNvPr>
          <p:cNvSpPr/>
          <p:nvPr/>
        </p:nvSpPr>
        <p:spPr>
          <a:xfrm>
            <a:off x="572985" y="1304447"/>
            <a:ext cx="10367542" cy="3935573"/>
          </a:xfrm>
          <a:prstGeom prst="roundRect">
            <a:avLst>
              <a:gd name="adj" fmla="val 7373"/>
            </a:avLst>
          </a:prstGeom>
          <a:solidFill>
            <a:schemeClr val="bg1"/>
          </a:solidFill>
          <a:ln w="57150">
            <a:solidFill>
              <a:srgbClr val="E9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32E3EEF8-74F2-8F4C-A97A-64553660D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9" t="1" b="34693"/>
          <a:stretch/>
        </p:blipFill>
        <p:spPr>
          <a:xfrm>
            <a:off x="923142" y="3037898"/>
            <a:ext cx="1097153" cy="10526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19D2169-CE77-1C48-8722-B63F4A05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3" y="1289341"/>
            <a:ext cx="9843617" cy="3730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F58862-7E11-654D-899D-7130C63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1" y="286809"/>
            <a:ext cx="10515600" cy="869464"/>
          </a:xfrm>
        </p:spPr>
        <p:txBody>
          <a:bodyPr>
            <a:normAutofit/>
          </a:bodyPr>
          <a:lstStyle/>
          <a:p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Framework 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DF336D3-B1E9-2B41-8BA7-57614F6A2641}"/>
              </a:ext>
            </a:extLst>
          </p:cNvPr>
          <p:cNvSpPr txBox="1"/>
          <p:nvPr/>
        </p:nvSpPr>
        <p:spPr>
          <a:xfrm>
            <a:off x="679532" y="5514680"/>
            <a:ext cx="5088252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輸入：一張大小為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160×160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的彩色影像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輸出：一維度大小為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128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的人臉特徵數值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F86B0A-E624-604B-9A4F-B8769F625D82}"/>
              </a:ext>
            </a:extLst>
          </p:cNvPr>
          <p:cNvSpPr/>
          <p:nvPr/>
        </p:nvSpPr>
        <p:spPr>
          <a:xfrm>
            <a:off x="677633" y="4160211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Size: 160×160×3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1D98B3E-F680-EA4A-BE38-76C340E3106F}"/>
              </a:ext>
            </a:extLst>
          </p:cNvPr>
          <p:cNvSpPr/>
          <p:nvPr/>
        </p:nvSpPr>
        <p:spPr>
          <a:xfrm>
            <a:off x="9779149" y="450025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Size: 128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9EA7A1-591C-6246-A068-C17297424F6A}"/>
              </a:ext>
            </a:extLst>
          </p:cNvPr>
          <p:cNvSpPr txBox="1"/>
          <p:nvPr/>
        </p:nvSpPr>
        <p:spPr>
          <a:xfrm>
            <a:off x="6252244" y="5505045"/>
            <a:ext cx="4793708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目的：這人臉的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128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個特徵值，希望對於不同人這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128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個特徵值都能有所不同</a:t>
            </a:r>
          </a:p>
        </p:txBody>
      </p:sp>
    </p:spTree>
    <p:extLst>
      <p:ext uri="{BB962C8B-B14F-4D97-AF65-F5344CB8AC3E}">
        <p14:creationId xmlns:p14="http://schemas.microsoft.com/office/powerpoint/2010/main" val="13308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6291F507-8EE7-264C-8B0B-2BF674564372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5C61233C-7B00-8745-A847-CB218B8A541C}"/>
              </a:ext>
            </a:extLst>
          </p:cNvPr>
          <p:cNvSpPr/>
          <p:nvPr/>
        </p:nvSpPr>
        <p:spPr>
          <a:xfrm>
            <a:off x="8383141" y="3153028"/>
            <a:ext cx="2521999" cy="1682144"/>
          </a:xfrm>
          <a:prstGeom prst="roundRect">
            <a:avLst>
              <a:gd name="adj" fmla="val 19174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3D8EBB22-B16A-8745-8785-DCF0714201F3}"/>
              </a:ext>
            </a:extLst>
          </p:cNvPr>
          <p:cNvSpPr/>
          <p:nvPr/>
        </p:nvSpPr>
        <p:spPr>
          <a:xfrm>
            <a:off x="7166750" y="1335805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996CB-151B-2847-AD1D-27FBEBBCEFE6}"/>
              </a:ext>
            </a:extLst>
          </p:cNvPr>
          <p:cNvSpPr/>
          <p:nvPr/>
        </p:nvSpPr>
        <p:spPr>
          <a:xfrm>
            <a:off x="2799255" y="5172650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1BE989-4326-F44A-B653-C8D3CD468AA2}"/>
              </a:ext>
            </a:extLst>
          </p:cNvPr>
          <p:cNvSpPr/>
          <p:nvPr/>
        </p:nvSpPr>
        <p:spPr>
          <a:xfrm>
            <a:off x="2681049" y="5079327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71A523-5DC2-824A-AAF0-25E586CDDD64}"/>
              </a:ext>
            </a:extLst>
          </p:cNvPr>
          <p:cNvSpPr/>
          <p:nvPr/>
        </p:nvSpPr>
        <p:spPr>
          <a:xfrm>
            <a:off x="2799255" y="3617051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90FA6F-5998-0B44-A229-D1C09C4A9CF0}"/>
              </a:ext>
            </a:extLst>
          </p:cNvPr>
          <p:cNvSpPr/>
          <p:nvPr/>
        </p:nvSpPr>
        <p:spPr>
          <a:xfrm>
            <a:off x="2681049" y="3523728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D61128-A760-6F41-8004-14F218BFF055}"/>
              </a:ext>
            </a:extLst>
          </p:cNvPr>
          <p:cNvSpPr/>
          <p:nvPr/>
        </p:nvSpPr>
        <p:spPr>
          <a:xfrm>
            <a:off x="2848514" y="1785772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39B31-9D31-AF41-8E5D-D92F06BA1EA3}"/>
              </a:ext>
            </a:extLst>
          </p:cNvPr>
          <p:cNvSpPr/>
          <p:nvPr/>
        </p:nvSpPr>
        <p:spPr>
          <a:xfrm>
            <a:off x="2730308" y="1692449"/>
            <a:ext cx="1054250" cy="113592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15A519-45A7-7445-AF5A-F5595870A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2575621" y="1567213"/>
            <a:ext cx="1097153" cy="11679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3704BCEA-1437-9845-8E8D-4D1F7CDA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1" y="286809"/>
            <a:ext cx="10515600" cy="869464"/>
          </a:xfrm>
        </p:spPr>
        <p:txBody>
          <a:bodyPr>
            <a:normAutofit/>
          </a:bodyPr>
          <a:lstStyle/>
          <a:p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- Loss Function 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A5C3CB-AF84-9A44-BD46-220951CC0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3" t="12339" r="15883" b="53151"/>
          <a:stretch/>
        </p:blipFill>
        <p:spPr>
          <a:xfrm>
            <a:off x="2533040" y="3356256"/>
            <a:ext cx="1097153" cy="120888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309882-AC18-2C4A-963D-85960AB58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9" t="1" b="34693"/>
          <a:stretch/>
        </p:blipFill>
        <p:spPr>
          <a:xfrm>
            <a:off x="2537376" y="5036748"/>
            <a:ext cx="1097153" cy="10526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2D1B90-325F-994B-BA9A-CF0C758B13F9}"/>
              </a:ext>
            </a:extLst>
          </p:cNvPr>
          <p:cNvSpPr txBox="1"/>
          <p:nvPr/>
        </p:nvSpPr>
        <p:spPr>
          <a:xfrm>
            <a:off x="625381" y="1692449"/>
            <a:ext cx="1338828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Anchor 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比較的人臉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10B2A6-3F8D-7F49-B4F8-94D5127A0C91}"/>
              </a:ext>
            </a:extLst>
          </p:cNvPr>
          <p:cNvSpPr txBox="1"/>
          <p:nvPr/>
        </p:nvSpPr>
        <p:spPr>
          <a:xfrm>
            <a:off x="562453" y="3521597"/>
            <a:ext cx="1569660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lnSpc>
                <a:spcPct val="150000"/>
              </a:lnSpc>
              <a:defRPr kumimoji="1"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</a:t>
            </a:r>
          </a:p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同類別的人臉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96BC79-E9BD-3142-A558-E1780C5911F6}"/>
              </a:ext>
            </a:extLst>
          </p:cNvPr>
          <p:cNvSpPr txBox="1"/>
          <p:nvPr/>
        </p:nvSpPr>
        <p:spPr>
          <a:xfrm>
            <a:off x="417522" y="5196390"/>
            <a:ext cx="1800493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lnSpc>
                <a:spcPct val="150000"/>
              </a:lnSpc>
              <a:defRPr kumimoji="1"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 </a:t>
            </a:r>
          </a:p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不同類別的人臉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D4E70E1E-8F00-4F4A-9060-D5C3B2DD8BCF}"/>
              </a:ext>
            </a:extLst>
          </p:cNvPr>
          <p:cNvSpPr/>
          <p:nvPr/>
        </p:nvSpPr>
        <p:spPr>
          <a:xfrm>
            <a:off x="4523592" y="1852205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510D3D68-74FF-884F-BBC3-D66526808B91}"/>
              </a:ext>
            </a:extLst>
          </p:cNvPr>
          <p:cNvSpPr/>
          <p:nvPr/>
        </p:nvSpPr>
        <p:spPr>
          <a:xfrm>
            <a:off x="4523592" y="3619479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CFB95411-A18D-1149-BF94-F9A483E2D13C}"/>
              </a:ext>
            </a:extLst>
          </p:cNvPr>
          <p:cNvSpPr/>
          <p:nvPr/>
        </p:nvSpPr>
        <p:spPr>
          <a:xfrm>
            <a:off x="4516904" y="5260022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67494A03-197E-1549-B561-A8637936FFB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497159" y="2626741"/>
            <a:ext cx="0" cy="9927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7359E375-D659-6647-BD88-CCF6C9024A2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5490471" y="4394015"/>
            <a:ext cx="6688" cy="8660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EA0CED-5857-E44F-A417-45F2D136063C}"/>
              </a:ext>
            </a:extLst>
          </p:cNvPr>
          <p:cNvSpPr txBox="1"/>
          <p:nvPr/>
        </p:nvSpPr>
        <p:spPr>
          <a:xfrm>
            <a:off x="5546418" y="2865753"/>
            <a:ext cx="800220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Same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62AF00-2ED7-3D43-AF6C-FBF33BABE0B4}"/>
              </a:ext>
            </a:extLst>
          </p:cNvPr>
          <p:cNvSpPr txBox="1"/>
          <p:nvPr/>
        </p:nvSpPr>
        <p:spPr>
          <a:xfrm>
            <a:off x="5536708" y="4524517"/>
            <a:ext cx="800220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Same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562DC80-C4A5-474E-ACD9-ADC902CC74F4}"/>
              </a:ext>
            </a:extLst>
          </p:cNvPr>
          <p:cNvSpPr/>
          <p:nvPr/>
        </p:nvSpPr>
        <p:spPr>
          <a:xfrm>
            <a:off x="7289153" y="1443185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2B3393A-3C16-6143-9EF3-5922A42550FC}"/>
              </a:ext>
            </a:extLst>
          </p:cNvPr>
          <p:cNvSpPr/>
          <p:nvPr/>
        </p:nvSpPr>
        <p:spPr>
          <a:xfrm>
            <a:off x="7289153" y="1811305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6BDC3ED4-DAAA-6645-98C3-EEB1983EE478}"/>
              </a:ext>
            </a:extLst>
          </p:cNvPr>
          <p:cNvSpPr/>
          <p:nvPr/>
        </p:nvSpPr>
        <p:spPr>
          <a:xfrm>
            <a:off x="7289153" y="2174474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EF6A29-8ABC-4943-981E-49912A28DFB4}"/>
              </a:ext>
            </a:extLst>
          </p:cNvPr>
          <p:cNvSpPr txBox="1"/>
          <p:nvPr/>
        </p:nvSpPr>
        <p:spPr>
          <a:xfrm rot="5400000">
            <a:off x="7310993" y="246734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ECF90499-E089-3449-A85C-D2AEC6B356B1}"/>
              </a:ext>
            </a:extLst>
          </p:cNvPr>
          <p:cNvSpPr/>
          <p:nvPr/>
        </p:nvSpPr>
        <p:spPr>
          <a:xfrm>
            <a:off x="7166750" y="3105386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F034E93-F3B4-7C43-8A88-ADB6DD80977C}"/>
              </a:ext>
            </a:extLst>
          </p:cNvPr>
          <p:cNvSpPr/>
          <p:nvPr/>
        </p:nvSpPr>
        <p:spPr>
          <a:xfrm>
            <a:off x="7289153" y="3212766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BB2603B-D684-0344-861B-8B62F6040470}"/>
              </a:ext>
            </a:extLst>
          </p:cNvPr>
          <p:cNvSpPr/>
          <p:nvPr/>
        </p:nvSpPr>
        <p:spPr>
          <a:xfrm>
            <a:off x="7289153" y="3580886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44BDE20-3042-624D-B850-FEEB52053DDA}"/>
              </a:ext>
            </a:extLst>
          </p:cNvPr>
          <p:cNvSpPr/>
          <p:nvPr/>
        </p:nvSpPr>
        <p:spPr>
          <a:xfrm>
            <a:off x="7289153" y="3944055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F1A9DFC-5D55-D64A-8B3A-F01E55B74A5D}"/>
              </a:ext>
            </a:extLst>
          </p:cNvPr>
          <p:cNvSpPr txBox="1"/>
          <p:nvPr/>
        </p:nvSpPr>
        <p:spPr>
          <a:xfrm rot="5400000">
            <a:off x="7310993" y="42369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9789C372-66E6-894E-9E0F-B4060853F8A4}"/>
              </a:ext>
            </a:extLst>
          </p:cNvPr>
          <p:cNvSpPr/>
          <p:nvPr/>
        </p:nvSpPr>
        <p:spPr>
          <a:xfrm>
            <a:off x="7166750" y="4889047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66ACE97-4BFE-484E-B5FB-AC629B9C29B1}"/>
              </a:ext>
            </a:extLst>
          </p:cNvPr>
          <p:cNvSpPr/>
          <p:nvPr/>
        </p:nvSpPr>
        <p:spPr>
          <a:xfrm>
            <a:off x="7289153" y="4996427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31F67D1-05B1-F047-840E-DB1CD02529CE}"/>
              </a:ext>
            </a:extLst>
          </p:cNvPr>
          <p:cNvSpPr/>
          <p:nvPr/>
        </p:nvSpPr>
        <p:spPr>
          <a:xfrm>
            <a:off x="7289153" y="5364547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69B2F7A2-6759-4945-BFAD-D79AD0F3F937}"/>
              </a:ext>
            </a:extLst>
          </p:cNvPr>
          <p:cNvSpPr/>
          <p:nvPr/>
        </p:nvSpPr>
        <p:spPr>
          <a:xfrm>
            <a:off x="7289153" y="5727716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67379BC-B1AD-054F-90AB-EAE0D96D4F34}"/>
              </a:ext>
            </a:extLst>
          </p:cNvPr>
          <p:cNvSpPr txBox="1"/>
          <p:nvPr/>
        </p:nvSpPr>
        <p:spPr>
          <a:xfrm rot="5400000">
            <a:off x="7310993" y="602058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EC6CA0FD-6A52-8A4C-A6A2-2E41D0757D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80329" y="2239473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17A369B0-536A-7048-AB74-9D1BE0B07582}"/>
              </a:ext>
            </a:extLst>
          </p:cNvPr>
          <p:cNvCxnSpPr>
            <a:cxnSpLocks/>
          </p:cNvCxnSpPr>
          <p:nvPr/>
        </p:nvCxnSpPr>
        <p:spPr>
          <a:xfrm>
            <a:off x="3973641" y="4037793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060357FB-BF67-5A41-99C9-779B058B4E8B}"/>
              </a:ext>
            </a:extLst>
          </p:cNvPr>
          <p:cNvCxnSpPr>
            <a:cxnSpLocks/>
          </p:cNvCxnSpPr>
          <p:nvPr/>
        </p:nvCxnSpPr>
        <p:spPr>
          <a:xfrm>
            <a:off x="3973641" y="5690154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95A6A676-ADAB-5E40-ADC4-D3E043CA3E27}"/>
              </a:ext>
            </a:extLst>
          </p:cNvPr>
          <p:cNvCxnSpPr>
            <a:cxnSpLocks/>
          </p:cNvCxnSpPr>
          <p:nvPr/>
        </p:nvCxnSpPr>
        <p:spPr>
          <a:xfrm>
            <a:off x="6464038" y="2239473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C7933945-C60F-4143-8EEF-C3D2006AFEDF}"/>
              </a:ext>
            </a:extLst>
          </p:cNvPr>
          <p:cNvCxnSpPr>
            <a:cxnSpLocks/>
          </p:cNvCxnSpPr>
          <p:nvPr/>
        </p:nvCxnSpPr>
        <p:spPr>
          <a:xfrm>
            <a:off x="6470726" y="4009195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969C23B-BD81-D94B-9B2F-69C38FA8C2B6}"/>
              </a:ext>
            </a:extLst>
          </p:cNvPr>
          <p:cNvCxnSpPr>
            <a:cxnSpLocks/>
          </p:cNvCxnSpPr>
          <p:nvPr/>
        </p:nvCxnSpPr>
        <p:spPr>
          <a:xfrm>
            <a:off x="6470726" y="5690154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52C767A-29A1-E94F-8FD7-9832E2B4084F}"/>
              </a:ext>
            </a:extLst>
          </p:cNvPr>
          <p:cNvSpPr txBox="1"/>
          <p:nvPr/>
        </p:nvSpPr>
        <p:spPr>
          <a:xfrm>
            <a:off x="8579177" y="3291151"/>
            <a:ext cx="2159566" cy="1305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Triplet Loss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三重損失</a:t>
            </a:r>
          </a:p>
        </p:txBody>
      </p:sp>
      <p:cxnSp>
        <p:nvCxnSpPr>
          <p:cNvPr id="58" name="肘形接點 57">
            <a:extLst>
              <a:ext uri="{FF2B5EF4-FFF2-40B4-BE49-F238E27FC236}">
                <a16:creationId xmlns:a16="http://schemas.microsoft.com/office/drawing/2014/main" id="{7DA148DE-F639-7441-AAC6-DADF11F5D9C0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>
            <a:off x="7695084" y="2176877"/>
            <a:ext cx="688057" cy="1817223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789E42AA-B096-B64C-BC6A-3759A52A7A70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 flipV="1">
            <a:off x="7695084" y="3994100"/>
            <a:ext cx="688057" cy="1736019"/>
          </a:xfrm>
          <a:prstGeom prst="bentConnector3">
            <a:avLst>
              <a:gd name="adj1" fmla="val 5000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EA6A2E37-8A0E-A44C-9631-FEAEC4A9F8F4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19243" y="3991919"/>
            <a:ext cx="663898" cy="2181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9D88D65-4BF1-E043-BF0B-4728F0053825}"/>
              </a:ext>
            </a:extLst>
          </p:cNvPr>
          <p:cNvSpPr txBox="1"/>
          <p:nvPr/>
        </p:nvSpPr>
        <p:spPr>
          <a:xfrm>
            <a:off x="8074279" y="2421893"/>
            <a:ext cx="210025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L2 Normalization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954DEB5-FD7B-1140-8BDC-6AD33AC84BA4}"/>
              </a:ext>
            </a:extLst>
          </p:cNvPr>
          <p:cNvSpPr txBox="1"/>
          <p:nvPr/>
        </p:nvSpPr>
        <p:spPr>
          <a:xfrm>
            <a:off x="7695084" y="1400594"/>
            <a:ext cx="2382383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 Feature Values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53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25550E0-5186-8B4C-A21F-944DD1DD3329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7FA4ACA-6209-E846-9D16-BC2720D9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1" y="286809"/>
            <a:ext cx="10515600" cy="869464"/>
          </a:xfrm>
        </p:spPr>
        <p:txBody>
          <a:bodyPr>
            <a:normAutofit/>
          </a:bodyPr>
          <a:lstStyle/>
          <a:p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- Triplet Loss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76FF92-B6A4-2D43-AB3B-2BAB463CADF9}"/>
                  </a:ext>
                </a:extLst>
              </p:cNvPr>
              <p:cNvSpPr/>
              <p:nvPr/>
            </p:nvSpPr>
            <p:spPr>
              <a:xfrm>
                <a:off x="940207" y="3152888"/>
                <a:ext cx="4770280" cy="3349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FaceNet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Decision Function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Anchor Image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Positive Image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Negative Image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Distance Threshold</a:t>
                </a:r>
              </a:p>
              <a:p>
                <a:pPr>
                  <a:lnSpc>
                    <a:spcPct val="150000"/>
                  </a:lnSpc>
                </a:pP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76FF92-B6A4-2D43-AB3B-2BAB463CA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7" y="3152888"/>
                <a:ext cx="4770280" cy="3349956"/>
              </a:xfrm>
              <a:prstGeom prst="rect">
                <a:avLst/>
              </a:prstGeom>
              <a:blipFill>
                <a:blip r:embed="rId3"/>
                <a:stretch>
                  <a:fillRect l="-796" r="-1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02BA3FF2-CCE5-5247-B9AD-008DEACA6D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4173309" y="2142182"/>
            <a:ext cx="541061" cy="57597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68C25E7-4AD0-E641-996C-438A648852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3" t="12339" r="15883" b="53151"/>
          <a:stretch/>
        </p:blipFill>
        <p:spPr>
          <a:xfrm>
            <a:off x="5468356" y="2138080"/>
            <a:ext cx="541062" cy="5961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79E85ED-97A2-714B-B27A-E7D5D93670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1346022" y="2142182"/>
            <a:ext cx="541061" cy="57597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5397BE3-902E-574F-BE93-CF1DABD842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9" t="1" b="34693"/>
          <a:stretch/>
        </p:blipFill>
        <p:spPr>
          <a:xfrm>
            <a:off x="2556758" y="2138080"/>
            <a:ext cx="625372" cy="59997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EC75033-FF52-F248-B958-E4F0DCB99E1C}"/>
                  </a:ext>
                </a:extLst>
              </p:cNvPr>
              <p:cNvSpPr txBox="1"/>
              <p:nvPr/>
            </p:nvSpPr>
            <p:spPr>
              <a:xfrm>
                <a:off x="940207" y="1571928"/>
                <a:ext cx="6113981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EC75033-FF52-F248-B958-E4F0DCB99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7" y="1571928"/>
                <a:ext cx="6113981" cy="374333"/>
              </a:xfrm>
              <a:prstGeom prst="rect">
                <a:avLst/>
              </a:prstGeom>
              <a:blipFill>
                <a:blip r:embed="rId7"/>
                <a:stretch>
                  <a:fillRect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1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529E6A62-0648-E346-B17B-73B6C656B5AB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9818C96-6219-FD42-8A70-118F586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1" y="286809"/>
            <a:ext cx="10515600" cy="869464"/>
          </a:xfrm>
        </p:spPr>
        <p:txBody>
          <a:bodyPr>
            <a:normAutofit/>
          </a:bodyPr>
          <a:lstStyle/>
          <a:p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ED71725D-E2AC-D946-B595-3D19737BC6A1}"/>
              </a:ext>
            </a:extLst>
          </p:cNvPr>
          <p:cNvSpPr/>
          <p:nvPr/>
        </p:nvSpPr>
        <p:spPr>
          <a:xfrm>
            <a:off x="6118238" y="1953947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5D4F50-0A5D-1647-8644-847232460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1527109" y="2185355"/>
            <a:ext cx="1097153" cy="11679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6EAB95-68D9-2749-B2FC-79A60310B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3" t="12339" r="15883" b="53151"/>
          <a:stretch/>
        </p:blipFill>
        <p:spPr>
          <a:xfrm>
            <a:off x="1484528" y="4254814"/>
            <a:ext cx="1097153" cy="120888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EEDB40-6745-774A-8B4D-DBE8AC092334}"/>
              </a:ext>
            </a:extLst>
          </p:cNvPr>
          <p:cNvSpPr txBox="1"/>
          <p:nvPr/>
        </p:nvSpPr>
        <p:spPr>
          <a:xfrm>
            <a:off x="1363690" y="1620239"/>
            <a:ext cx="1338828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當前的人臉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BA405C-A1C8-F345-946D-D719CF66845F}"/>
              </a:ext>
            </a:extLst>
          </p:cNvPr>
          <p:cNvSpPr txBox="1"/>
          <p:nvPr/>
        </p:nvSpPr>
        <p:spPr>
          <a:xfrm>
            <a:off x="1248274" y="3684634"/>
            <a:ext cx="1569660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lnSpc>
                <a:spcPct val="150000"/>
              </a:lnSpc>
              <a:defRPr kumimoji="1"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資料庫的人臉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ECC376F-072F-A244-BAB6-1A480DC38AE4}"/>
              </a:ext>
            </a:extLst>
          </p:cNvPr>
          <p:cNvSpPr/>
          <p:nvPr/>
        </p:nvSpPr>
        <p:spPr>
          <a:xfrm>
            <a:off x="3475080" y="2470347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56C6FD56-7E3A-394A-A8BB-441358EFFA1D}"/>
              </a:ext>
            </a:extLst>
          </p:cNvPr>
          <p:cNvSpPr/>
          <p:nvPr/>
        </p:nvSpPr>
        <p:spPr>
          <a:xfrm>
            <a:off x="3475080" y="4469269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4C4E483-88ED-9849-9D8F-E7799C203FA6}"/>
              </a:ext>
            </a:extLst>
          </p:cNvPr>
          <p:cNvSpPr/>
          <p:nvPr/>
        </p:nvSpPr>
        <p:spPr>
          <a:xfrm>
            <a:off x="6240641" y="2061327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7631E8-30FD-C24E-B165-A87A634A5898}"/>
              </a:ext>
            </a:extLst>
          </p:cNvPr>
          <p:cNvSpPr/>
          <p:nvPr/>
        </p:nvSpPr>
        <p:spPr>
          <a:xfrm>
            <a:off x="6240641" y="2429447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F0A878A-FB3C-8E42-81F6-6BEEDCE11F1E}"/>
              </a:ext>
            </a:extLst>
          </p:cNvPr>
          <p:cNvSpPr/>
          <p:nvPr/>
        </p:nvSpPr>
        <p:spPr>
          <a:xfrm>
            <a:off x="6240641" y="2792616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666AE6-116B-1747-A3BD-48F9ED284BEB}"/>
              </a:ext>
            </a:extLst>
          </p:cNvPr>
          <p:cNvSpPr txBox="1"/>
          <p:nvPr/>
        </p:nvSpPr>
        <p:spPr>
          <a:xfrm rot="5400000">
            <a:off x="6262481" y="308548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07337969-1B79-3341-9950-771F7ACBED52}"/>
              </a:ext>
            </a:extLst>
          </p:cNvPr>
          <p:cNvSpPr/>
          <p:nvPr/>
        </p:nvSpPr>
        <p:spPr>
          <a:xfrm>
            <a:off x="6118238" y="3955176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EEB71EB-595E-5044-8796-53DAA3B8F726}"/>
              </a:ext>
            </a:extLst>
          </p:cNvPr>
          <p:cNvSpPr/>
          <p:nvPr/>
        </p:nvSpPr>
        <p:spPr>
          <a:xfrm>
            <a:off x="6240641" y="4062556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8E2B65D-9742-944E-8A44-D3761EB9BCB5}"/>
              </a:ext>
            </a:extLst>
          </p:cNvPr>
          <p:cNvSpPr/>
          <p:nvPr/>
        </p:nvSpPr>
        <p:spPr>
          <a:xfrm>
            <a:off x="6240641" y="4430676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C66C50E-3B8C-7A4F-9EEE-4176B9F744DD}"/>
              </a:ext>
            </a:extLst>
          </p:cNvPr>
          <p:cNvSpPr/>
          <p:nvPr/>
        </p:nvSpPr>
        <p:spPr>
          <a:xfrm>
            <a:off x="6240641" y="4793845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726618-C065-064E-BF0C-50EA84931F7A}"/>
              </a:ext>
            </a:extLst>
          </p:cNvPr>
          <p:cNvSpPr txBox="1"/>
          <p:nvPr/>
        </p:nvSpPr>
        <p:spPr>
          <a:xfrm rot="5400000">
            <a:off x="6262481" y="508671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3E47C2AE-1AA9-1645-9C16-F81BFCEDDD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31817" y="2857615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FB7274A-2722-E54B-BA19-32D2D9C05507}"/>
              </a:ext>
            </a:extLst>
          </p:cNvPr>
          <p:cNvCxnSpPr>
            <a:cxnSpLocks/>
          </p:cNvCxnSpPr>
          <p:nvPr/>
        </p:nvCxnSpPr>
        <p:spPr>
          <a:xfrm>
            <a:off x="2925129" y="4887583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7C70CAE1-1AA5-FB46-A3BC-ADC7715803E5}"/>
              </a:ext>
            </a:extLst>
          </p:cNvPr>
          <p:cNvCxnSpPr>
            <a:cxnSpLocks/>
          </p:cNvCxnSpPr>
          <p:nvPr/>
        </p:nvCxnSpPr>
        <p:spPr>
          <a:xfrm>
            <a:off x="5415526" y="2857615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4E459C5F-D0EE-F243-87AD-3366A13FAF30}"/>
              </a:ext>
            </a:extLst>
          </p:cNvPr>
          <p:cNvCxnSpPr>
            <a:cxnSpLocks/>
          </p:cNvCxnSpPr>
          <p:nvPr/>
        </p:nvCxnSpPr>
        <p:spPr>
          <a:xfrm>
            <a:off x="5422214" y="4858985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62109FC-C8A2-4241-86F1-4013A20F2E42}"/>
              </a:ext>
            </a:extLst>
          </p:cNvPr>
          <p:cNvSpPr txBox="1"/>
          <p:nvPr/>
        </p:nvSpPr>
        <p:spPr>
          <a:xfrm>
            <a:off x="6771685" y="2829909"/>
            <a:ext cx="210025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L2 Normalization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D7FA8D-6A89-754F-9576-E04E67919E2F}"/>
              </a:ext>
            </a:extLst>
          </p:cNvPr>
          <p:cNvSpPr txBox="1"/>
          <p:nvPr/>
        </p:nvSpPr>
        <p:spPr>
          <a:xfrm>
            <a:off x="5337449" y="1443337"/>
            <a:ext cx="2382383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 Feature Values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889C15-2C0F-0D41-A151-3668602992AF}"/>
              </a:ext>
            </a:extLst>
          </p:cNvPr>
          <p:cNvSpPr/>
          <p:nvPr/>
        </p:nvSpPr>
        <p:spPr>
          <a:xfrm>
            <a:off x="7342596" y="3658931"/>
            <a:ext cx="329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/>
              <a:t>Distance comparison</a:t>
            </a:r>
          </a:p>
        </p:txBody>
      </p: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095B6045-B39D-314E-85C6-B9D2BCBEA2F6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>
            <a:off x="6646572" y="2795019"/>
            <a:ext cx="2341026" cy="863912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BF3116D-674A-A841-9D12-5EABB9E14764}"/>
              </a:ext>
            </a:extLst>
          </p:cNvPr>
          <p:cNvCxnSpPr>
            <a:cxnSpLocks/>
            <a:stCxn id="22" idx="3"/>
            <a:endCxn id="43" idx="2"/>
          </p:cNvCxnSpPr>
          <p:nvPr/>
        </p:nvCxnSpPr>
        <p:spPr>
          <a:xfrm flipV="1">
            <a:off x="6646572" y="4182151"/>
            <a:ext cx="2341026" cy="614097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23DF244-087B-DB45-9C43-7D3CC48F406D}"/>
              </a:ext>
            </a:extLst>
          </p:cNvPr>
          <p:cNvSpPr txBox="1"/>
          <p:nvPr/>
        </p:nvSpPr>
        <p:spPr>
          <a:xfrm>
            <a:off x="6764503" y="4240177"/>
            <a:ext cx="210025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L2 Normalization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3D6EF7-366F-2B42-BF6E-0967935015F7}"/>
                  </a:ext>
                </a:extLst>
              </p:cNvPr>
              <p:cNvSpPr txBox="1"/>
              <p:nvPr/>
            </p:nvSpPr>
            <p:spPr>
              <a:xfrm>
                <a:off x="7920062" y="4953188"/>
                <a:ext cx="2712537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Distance </a:t>
                </a:r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TW" b="1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Threshold</m:t>
                        </m:r>
                      </m:e>
                      <m:sub>
                        <m:r>
                          <m:rPr>
                            <m:nor/>
                          </m:rPr>
                          <a:rPr kumimoji="1" lang="en-US" altLang="zh-TW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d</m:t>
                        </m:r>
                      </m:sub>
                    </m:sSub>
                  </m:oMath>
                </a14:m>
                <a:endParaRPr kumimoji="1"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3D6EF7-366F-2B42-BF6E-096793501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62" y="4953188"/>
                <a:ext cx="2712537" cy="533864"/>
              </a:xfrm>
              <a:prstGeom prst="rect">
                <a:avLst/>
              </a:prstGeom>
              <a:blipFill>
                <a:blip r:embed="rId4"/>
                <a:stretch>
                  <a:fillRect l="-1395" b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✓白色勾勾Emoji高清大圖和Unicode信息| Emoji表情符號詞典📓 | EmojiAll中文官方網站">
            <a:extLst>
              <a:ext uri="{FF2B5EF4-FFF2-40B4-BE49-F238E27FC236}">
                <a16:creationId xmlns:a16="http://schemas.microsoft.com/office/drawing/2014/main" id="{2971ADCB-B8A9-FE47-B368-A184BCE4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03" y="5585289"/>
            <a:ext cx="985902" cy="9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0A7D5A1-8C1E-C049-89D5-AB97DA460A82}"/>
              </a:ext>
            </a:extLst>
          </p:cNvPr>
          <p:cNvSpPr/>
          <p:nvPr/>
        </p:nvSpPr>
        <p:spPr>
          <a:xfrm>
            <a:off x="0" y="1155700"/>
            <a:ext cx="12192000" cy="561426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9818C96-6219-FD42-8A70-118F586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61" y="286809"/>
            <a:ext cx="10515600" cy="869464"/>
          </a:xfrm>
        </p:spPr>
        <p:txBody>
          <a:bodyPr>
            <a:normAutofit/>
          </a:bodyPr>
          <a:lstStyle/>
          <a:p>
            <a:r>
              <a:rPr kumimoji="1" lang="en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ED71725D-E2AC-D946-B595-3D19737BC6A1}"/>
              </a:ext>
            </a:extLst>
          </p:cNvPr>
          <p:cNvSpPr/>
          <p:nvPr/>
        </p:nvSpPr>
        <p:spPr>
          <a:xfrm>
            <a:off x="6118238" y="1953947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5D4F50-0A5D-1647-8644-847232460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3"/>
          <a:stretch/>
        </p:blipFill>
        <p:spPr>
          <a:xfrm>
            <a:off x="1527109" y="2185355"/>
            <a:ext cx="1097153" cy="116794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EEDB40-6745-774A-8B4D-DBE8AC092334}"/>
              </a:ext>
            </a:extLst>
          </p:cNvPr>
          <p:cNvSpPr txBox="1"/>
          <p:nvPr/>
        </p:nvSpPr>
        <p:spPr>
          <a:xfrm>
            <a:off x="1363690" y="1620239"/>
            <a:ext cx="1338828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當前的人臉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BA405C-A1C8-F345-946D-D719CF66845F}"/>
              </a:ext>
            </a:extLst>
          </p:cNvPr>
          <p:cNvSpPr txBox="1"/>
          <p:nvPr/>
        </p:nvSpPr>
        <p:spPr>
          <a:xfrm>
            <a:off x="1248274" y="3684634"/>
            <a:ext cx="1569660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lnSpc>
                <a:spcPct val="150000"/>
              </a:lnSpc>
              <a:defRPr kumimoji="1" sz="20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資料庫的人臉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ECC376F-072F-A244-BAB6-1A480DC38AE4}"/>
              </a:ext>
            </a:extLst>
          </p:cNvPr>
          <p:cNvSpPr/>
          <p:nvPr/>
        </p:nvSpPr>
        <p:spPr>
          <a:xfrm>
            <a:off x="3475080" y="2470347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56C6FD56-7E3A-394A-A8BB-441358EFFA1D}"/>
              </a:ext>
            </a:extLst>
          </p:cNvPr>
          <p:cNvSpPr/>
          <p:nvPr/>
        </p:nvSpPr>
        <p:spPr>
          <a:xfrm>
            <a:off x="3475080" y="4469269"/>
            <a:ext cx="1947134" cy="7745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FaceNet</a:t>
            </a:r>
            <a:r>
              <a:rPr kumimoji="1"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4C4E483-88ED-9849-9D8F-E7799C203FA6}"/>
              </a:ext>
            </a:extLst>
          </p:cNvPr>
          <p:cNvSpPr/>
          <p:nvPr/>
        </p:nvSpPr>
        <p:spPr>
          <a:xfrm>
            <a:off x="6240641" y="2061327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7631E8-30FD-C24E-B165-A87A634A5898}"/>
              </a:ext>
            </a:extLst>
          </p:cNvPr>
          <p:cNvSpPr/>
          <p:nvPr/>
        </p:nvSpPr>
        <p:spPr>
          <a:xfrm>
            <a:off x="6240641" y="2429447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F0A878A-FB3C-8E42-81F6-6BEEDCE11F1E}"/>
              </a:ext>
            </a:extLst>
          </p:cNvPr>
          <p:cNvSpPr/>
          <p:nvPr/>
        </p:nvSpPr>
        <p:spPr>
          <a:xfrm>
            <a:off x="6240641" y="2792616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666AE6-116B-1747-A3BD-48F9ED284BEB}"/>
              </a:ext>
            </a:extLst>
          </p:cNvPr>
          <p:cNvSpPr txBox="1"/>
          <p:nvPr/>
        </p:nvSpPr>
        <p:spPr>
          <a:xfrm rot="5400000">
            <a:off x="6262481" y="308548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07337969-1B79-3341-9950-771F7ACBED52}"/>
              </a:ext>
            </a:extLst>
          </p:cNvPr>
          <p:cNvSpPr/>
          <p:nvPr/>
        </p:nvSpPr>
        <p:spPr>
          <a:xfrm>
            <a:off x="6118238" y="3955176"/>
            <a:ext cx="528334" cy="1682144"/>
          </a:xfrm>
          <a:prstGeom prst="roundRect">
            <a:avLst>
              <a:gd name="adj" fmla="val 2684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EEB71EB-595E-5044-8796-53DAA3B8F726}"/>
              </a:ext>
            </a:extLst>
          </p:cNvPr>
          <p:cNvSpPr/>
          <p:nvPr/>
        </p:nvSpPr>
        <p:spPr>
          <a:xfrm>
            <a:off x="6240641" y="4062556"/>
            <a:ext cx="288000" cy="28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8E2B65D-9742-944E-8A44-D3761EB9BCB5}"/>
              </a:ext>
            </a:extLst>
          </p:cNvPr>
          <p:cNvSpPr/>
          <p:nvPr/>
        </p:nvSpPr>
        <p:spPr>
          <a:xfrm>
            <a:off x="6240641" y="4430676"/>
            <a:ext cx="288000" cy="28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C66C50E-3B8C-7A4F-9EEE-4176B9F744DD}"/>
              </a:ext>
            </a:extLst>
          </p:cNvPr>
          <p:cNvSpPr/>
          <p:nvPr/>
        </p:nvSpPr>
        <p:spPr>
          <a:xfrm>
            <a:off x="6240641" y="4793845"/>
            <a:ext cx="288000" cy="288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726618-C065-064E-BF0C-50EA84931F7A}"/>
              </a:ext>
            </a:extLst>
          </p:cNvPr>
          <p:cNvSpPr txBox="1"/>
          <p:nvPr/>
        </p:nvSpPr>
        <p:spPr>
          <a:xfrm rot="5400000">
            <a:off x="6262481" y="508671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…</a:t>
            </a:r>
            <a:endParaRPr kumimoji="1" lang="zh-TW" altLang="en-US" sz="3200" dirty="0"/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3E47C2AE-1AA9-1645-9C16-F81BFCEDDD5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31817" y="2857615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FB7274A-2722-E54B-BA19-32D2D9C05507}"/>
              </a:ext>
            </a:extLst>
          </p:cNvPr>
          <p:cNvCxnSpPr>
            <a:cxnSpLocks/>
          </p:cNvCxnSpPr>
          <p:nvPr/>
        </p:nvCxnSpPr>
        <p:spPr>
          <a:xfrm>
            <a:off x="2925129" y="4887583"/>
            <a:ext cx="543263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7C70CAE1-1AA5-FB46-A3BC-ADC7715803E5}"/>
              </a:ext>
            </a:extLst>
          </p:cNvPr>
          <p:cNvCxnSpPr>
            <a:cxnSpLocks/>
          </p:cNvCxnSpPr>
          <p:nvPr/>
        </p:nvCxnSpPr>
        <p:spPr>
          <a:xfrm>
            <a:off x="5415526" y="2857615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4E459C5F-D0EE-F243-87AD-3366A13FAF30}"/>
              </a:ext>
            </a:extLst>
          </p:cNvPr>
          <p:cNvCxnSpPr>
            <a:cxnSpLocks/>
          </p:cNvCxnSpPr>
          <p:nvPr/>
        </p:nvCxnSpPr>
        <p:spPr>
          <a:xfrm>
            <a:off x="5422214" y="4858985"/>
            <a:ext cx="702712" cy="0"/>
          </a:xfrm>
          <a:prstGeom prst="straightConnector1">
            <a:avLst/>
          </a:prstGeom>
          <a:ln w="76200">
            <a:solidFill>
              <a:srgbClr val="E9860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62109FC-C8A2-4241-86F1-4013A20F2E42}"/>
              </a:ext>
            </a:extLst>
          </p:cNvPr>
          <p:cNvSpPr txBox="1"/>
          <p:nvPr/>
        </p:nvSpPr>
        <p:spPr>
          <a:xfrm>
            <a:off x="6771685" y="2829909"/>
            <a:ext cx="210025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L2 Normalization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D7FA8D-6A89-754F-9576-E04E67919E2F}"/>
              </a:ext>
            </a:extLst>
          </p:cNvPr>
          <p:cNvSpPr txBox="1"/>
          <p:nvPr/>
        </p:nvSpPr>
        <p:spPr>
          <a:xfrm>
            <a:off x="5337449" y="1443337"/>
            <a:ext cx="2382383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Face Feature Values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889C15-2C0F-0D41-A151-3668602992AF}"/>
              </a:ext>
            </a:extLst>
          </p:cNvPr>
          <p:cNvSpPr/>
          <p:nvPr/>
        </p:nvSpPr>
        <p:spPr>
          <a:xfrm>
            <a:off x="7342596" y="3658931"/>
            <a:ext cx="329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/>
              <a:t>Distance comparison</a:t>
            </a:r>
          </a:p>
        </p:txBody>
      </p: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095B6045-B39D-314E-85C6-B9D2BCBEA2F6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>
            <a:off x="6646572" y="2795019"/>
            <a:ext cx="2341026" cy="863912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1BF3116D-674A-A841-9D12-5EABB9E14764}"/>
              </a:ext>
            </a:extLst>
          </p:cNvPr>
          <p:cNvCxnSpPr>
            <a:cxnSpLocks/>
            <a:stCxn id="22" idx="3"/>
            <a:endCxn id="43" idx="2"/>
          </p:cNvCxnSpPr>
          <p:nvPr/>
        </p:nvCxnSpPr>
        <p:spPr>
          <a:xfrm flipV="1">
            <a:off x="6646572" y="4182151"/>
            <a:ext cx="2341026" cy="614097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23DF244-087B-DB45-9C43-7D3CC48F406D}"/>
              </a:ext>
            </a:extLst>
          </p:cNvPr>
          <p:cNvSpPr txBox="1"/>
          <p:nvPr/>
        </p:nvSpPr>
        <p:spPr>
          <a:xfrm>
            <a:off x="6764503" y="4240177"/>
            <a:ext cx="2100255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L2 Normalization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3D6EF7-366F-2B42-BF6E-0967935015F7}"/>
                  </a:ext>
                </a:extLst>
              </p:cNvPr>
              <p:cNvSpPr txBox="1"/>
              <p:nvPr/>
            </p:nvSpPr>
            <p:spPr>
              <a:xfrm>
                <a:off x="7920062" y="4953188"/>
                <a:ext cx="2712537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Distance </a:t>
                </a:r>
                <a:r>
                  <a:rPr lang="en-US" altLang="zh-TW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TW" b="1" i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Threshold</m:t>
                        </m:r>
                      </m:e>
                      <m:sub>
                        <m:r>
                          <m:rPr>
                            <m:nor/>
                          </m:rPr>
                          <a:rPr kumimoji="1" lang="en-US" altLang="zh-TW" b="1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d</m:t>
                        </m:r>
                      </m:sub>
                    </m:sSub>
                  </m:oMath>
                </a14:m>
                <a:endParaRPr kumimoji="1"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3D6EF7-366F-2B42-BF6E-096793501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62" y="4953188"/>
                <a:ext cx="2712537" cy="533864"/>
              </a:xfrm>
              <a:prstGeom prst="rect">
                <a:avLst/>
              </a:prstGeom>
              <a:blipFill>
                <a:blip r:embed="rId3"/>
                <a:stretch>
                  <a:fillRect l="-1395" b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叉叉】素材_免费叉叉图片素材_叉叉素材大全_万素网">
            <a:extLst>
              <a:ext uri="{FF2B5EF4-FFF2-40B4-BE49-F238E27FC236}">
                <a16:creationId xmlns:a16="http://schemas.microsoft.com/office/drawing/2014/main" id="{D2F204E7-D8AD-2749-8F33-6A78D137B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86" y="5297677"/>
            <a:ext cx="1053822" cy="14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51FE0B0E-35CD-534C-9F68-E4247F46D7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9" t="1" b="34693"/>
          <a:stretch/>
        </p:blipFill>
        <p:spPr>
          <a:xfrm>
            <a:off x="1469496" y="4439067"/>
            <a:ext cx="1223913" cy="117421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754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182</Words>
  <Application>Microsoft Macintosh PowerPoint</Application>
  <PresentationFormat>寬螢幕</PresentationFormat>
  <Paragraphs>59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Framework </vt:lpstr>
      <vt:lpstr>Training - Loss Function </vt:lpstr>
      <vt:lpstr>Training - Triplet Loss</vt:lpstr>
      <vt:lpstr>Testing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 v3</dc:title>
  <dc:creator>AIoT</dc:creator>
  <cp:lastModifiedBy>Microsoft Office User</cp:lastModifiedBy>
  <cp:revision>150</cp:revision>
  <dcterms:created xsi:type="dcterms:W3CDTF">2020-05-26T05:55:17Z</dcterms:created>
  <dcterms:modified xsi:type="dcterms:W3CDTF">2021-04-01T04:37:17Z</dcterms:modified>
</cp:coreProperties>
</file>