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417" r:id="rId3"/>
    <p:sldId id="430" r:id="rId4"/>
    <p:sldId id="431" r:id="rId5"/>
    <p:sldId id="435" r:id="rId6"/>
    <p:sldId id="259" r:id="rId7"/>
    <p:sldId id="426" r:id="rId8"/>
    <p:sldId id="437" r:id="rId9"/>
    <p:sldId id="269" r:id="rId10"/>
    <p:sldId id="436" r:id="rId11"/>
    <p:sldId id="434" r:id="rId12"/>
    <p:sldId id="276" r:id="rId13"/>
    <p:sldId id="443" r:id="rId14"/>
    <p:sldId id="439" r:id="rId15"/>
    <p:sldId id="440" r:id="rId16"/>
    <p:sldId id="441" r:id="rId17"/>
    <p:sldId id="44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DD2A7-D67D-467E-BA05-E7C9320D4C2F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F70B-C152-4638-9EB8-EF58CD4712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57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25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0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8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11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438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6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02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94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15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49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2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3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30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50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3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7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5139B-00F8-4707-85D9-8040248607C4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BE7576-E2F2-4BE4-966E-58977664CE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1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2FB6E-DA68-4526-B3A7-0FAEDEF43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449" y="245534"/>
            <a:ext cx="10011573" cy="2616199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Lab2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Multiplier in Verilog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B467A9-9548-4622-8A78-2D59CC72F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助教：蔣宗廷</a:t>
            </a:r>
          </a:p>
        </p:txBody>
      </p:sp>
    </p:spTree>
    <p:extLst>
      <p:ext uri="{BB962C8B-B14F-4D97-AF65-F5344CB8AC3E}">
        <p14:creationId xmlns:p14="http://schemas.microsoft.com/office/powerpoint/2010/main" val="10543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5A3ADF07-9F50-4C20-8D95-84F8B0DC3C09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Optimized </a:t>
            </a:r>
            <a:r>
              <a:rPr lang="en-US" altLang="zh-TW" dirty="0"/>
              <a:t>Serial </a:t>
            </a:r>
            <a:r>
              <a:rPr lang="en-US" altLang="zh-TW" dirty="0" smtClean="0"/>
              <a:t>Multiplier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73" y="1198018"/>
            <a:ext cx="6655602" cy="492615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2" y="2479197"/>
            <a:ext cx="4813786" cy="23637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55424" y="3749040"/>
            <a:ext cx="881149" cy="216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4505498" y="2507537"/>
            <a:ext cx="1149926" cy="1263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238203" y="1831566"/>
            <a:ext cx="305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注意一開始這裡的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要先加上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Multiplier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552007" y="2507537"/>
            <a:ext cx="407324" cy="14576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65218" y="1830265"/>
            <a:ext cx="3005055" cy="671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A3ADF07-9F50-4C20-8D95-84F8B0DC3C09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54232" y="1198018"/>
            <a:ext cx="98256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修改範例程式“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lab2.v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PPT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p.10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頁的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Optimized Serial Multiplier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不更動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的情況下測試是否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正確，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使其能執行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signed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unsigned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乘法運算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4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：“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lab2_mulv3_signed.v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”以及“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lab2_mulv3_unsigned.v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”分別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對應模擬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試乘法器功能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作業上傳格式：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將三個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檔壓縮為一個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.zip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壓縮檔上傳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“學號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-mulv3.v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“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lab2_mulv3_signed.v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“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lab2_mulv3_unsigned.v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號命名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請記得修改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endParaRPr lang="zh-TW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內容版面配置區 2"/>
          <p:cNvSpPr>
            <a:spLocks noGrp="1"/>
          </p:cNvSpPr>
          <p:nvPr>
            <p:ph sz="quarter" idx="1"/>
          </p:nvPr>
        </p:nvSpPr>
        <p:spPr>
          <a:xfrm>
            <a:off x="1762957" y="1020933"/>
            <a:ext cx="8666085" cy="5427432"/>
          </a:xfrm>
          <a:ln/>
        </p:spPr>
        <p:txBody>
          <a:bodyPr vert="horz" wrap="square" lIns="91440" tIns="45720" rIns="91440" bIns="45720" rtlCol="0" anchor="t">
            <a:normAutofit/>
          </a:bodyPr>
          <a:lstStyle/>
          <a:p>
            <a:pPr eaLnBrk="1" hangingPunct="1"/>
            <a:r>
              <a:rPr lang="zh-TW" altLang="en-US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</a:t>
            </a:r>
            <a:r>
              <a:rPr lang="zh-TW" altLang="en-US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</a:t>
            </a:r>
            <a:r>
              <a:rPr lang="zh-TW" altLang="en-US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40%</a:t>
            </a:r>
            <a:endParaRPr lang="en-US" altLang="zh-TW" kern="1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回家作業 </a:t>
            </a:r>
            <a:r>
              <a:rPr lang="en-US" altLang="zh-TW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60%</a:t>
            </a:r>
            <a:endParaRPr lang="en-US" altLang="zh-TW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._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mulv3_signed.v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測試功能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._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mulv3_unsigned.v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測試功能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endParaRPr lang="zh-TW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名上傳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前兩點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逾期補交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九折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未交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不予計分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</a:t>
            </a:r>
            <a:r>
              <a:rPr lang="zh-TW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期限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11/7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23:59</a:t>
            </a:r>
            <a:endParaRPr lang="en-US" altLang="zh-TW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934FA5F-1B54-4618-8898-CB694EF8EA44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評分標準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6643" y="-21454"/>
            <a:ext cx="10018713" cy="121947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附錄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1883" y="972590"/>
            <a:ext cx="10018713" cy="108067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Notepad++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 Verilog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4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17DB36-B99F-4727-923E-6E8A783A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745" y="1397214"/>
            <a:ext cx="10018713" cy="951306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https://notepad-plus-plus.org/download/v7.5.8.html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867FD90-66C3-4369-A01D-A058B66410ED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Notepad++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ED13F1-BD63-44D1-A0B0-2BA29505B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57" y="358101"/>
            <a:ext cx="2019300" cy="1457325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F5538D3E-D5AC-4C2C-9D96-BBC82D28A178}"/>
              </a:ext>
            </a:extLst>
          </p:cNvPr>
          <p:cNvGrpSpPr/>
          <p:nvPr/>
        </p:nvGrpSpPr>
        <p:grpSpPr>
          <a:xfrm>
            <a:off x="2050741" y="2548245"/>
            <a:ext cx="9152269" cy="1990725"/>
            <a:chOff x="1953087" y="2584367"/>
            <a:chExt cx="9152269" cy="199072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E1BA623-6F68-4AF8-B824-1702C57E2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009" y="2584367"/>
              <a:ext cx="9046347" cy="199072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842B32-118C-4D21-85EA-0781B40F26ED}"/>
                </a:ext>
              </a:extLst>
            </p:cNvPr>
            <p:cNvSpPr/>
            <p:nvPr/>
          </p:nvSpPr>
          <p:spPr>
            <a:xfrm>
              <a:off x="1953087" y="3458488"/>
              <a:ext cx="7563775" cy="506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3F340E-AE7D-4136-8EBB-5F7551EC3941}"/>
              </a:ext>
            </a:extLst>
          </p:cNvPr>
          <p:cNvSpPr txBox="1"/>
          <p:nvPr/>
        </p:nvSpPr>
        <p:spPr>
          <a:xfrm>
            <a:off x="2050741" y="1997038"/>
            <a:ext cx="389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點選空紅框處下載解壓縮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B057477-A171-4BEC-9B63-36A0911C2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63" y="5192454"/>
            <a:ext cx="8803420" cy="760934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88CD6BE0-8718-4F4B-B4D3-E18043B2BC77}"/>
              </a:ext>
            </a:extLst>
          </p:cNvPr>
          <p:cNvSpPr txBox="1">
            <a:spLocks/>
          </p:cNvSpPr>
          <p:nvPr/>
        </p:nvSpPr>
        <p:spPr>
          <a:xfrm>
            <a:off x="1770745" y="4115596"/>
            <a:ext cx="10018713" cy="1457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notepad++.exe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161978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8443" y="739664"/>
            <a:ext cx="10363347" cy="508248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在本次實驗課，同學將使用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 Verilog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來模擬及觀測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8-bit adder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的執行結果和波形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將附檔解壓縮後打開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依序安裝執行檔：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iverilog.exe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vvp.exe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gtkwave.exe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15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028864" y="3024572"/>
            <a:ext cx="3911280" cy="656128"/>
            <a:chOff x="1071686" y="3124762"/>
            <a:chExt cx="3911280" cy="65612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r="53443" b="75998"/>
            <a:stretch/>
          </p:blipFill>
          <p:spPr>
            <a:xfrm>
              <a:off x="1071686" y="3124762"/>
              <a:ext cx="3911280" cy="6561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99335" y="3164440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088382" y="4653689"/>
            <a:ext cx="4007618" cy="781711"/>
            <a:chOff x="5290389" y="3064914"/>
            <a:chExt cx="4007618" cy="78171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r="43806" b="561"/>
            <a:stretch/>
          </p:blipFill>
          <p:spPr>
            <a:xfrm>
              <a:off x="5290389" y="3133267"/>
              <a:ext cx="3976902" cy="397803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/>
            <a:srcRect r="36347" b="-2018"/>
            <a:stretch/>
          </p:blipFill>
          <p:spPr>
            <a:xfrm>
              <a:off x="5290389" y="3520390"/>
              <a:ext cx="4007618" cy="29151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293759" y="3064914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93759" y="330827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90389" y="355894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Picture 2" descr="Icarus Verilog 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06" y="3940277"/>
            <a:ext cx="1428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標題 1">
            <a:extLst>
              <a:ext uri="{FF2B5EF4-FFF2-40B4-BE49-F238E27FC236}">
                <a16:creationId xmlns:a16="http://schemas.microsoft.com/office/drawing/2014/main" id="{4936851F-1FA8-480F-9273-D9C820F2919E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 Verilog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28864" y="5724424"/>
            <a:ext cx="9076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http://easonchang.logdown.com/posts/649863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3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避免同學將程式全放在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資料夾編譯、執行，請同學依照下面步驟操作：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打開檔案總管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在本機圖示點擊右鍵，選擇內容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點擊進階系統設定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9822" t="31047" r="26816" b="35053"/>
          <a:stretch/>
        </p:blipFill>
        <p:spPr>
          <a:xfrm>
            <a:off x="2057443" y="2492673"/>
            <a:ext cx="2404153" cy="56507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862415" y="2492673"/>
            <a:ext cx="1599420" cy="2250863"/>
            <a:chOff x="5453009" y="2777767"/>
            <a:chExt cx="2044557" cy="290384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l="1204" r="29104" b="7336"/>
            <a:stretch/>
          </p:blipFill>
          <p:spPr>
            <a:xfrm>
              <a:off x="5453009" y="2777767"/>
              <a:ext cx="2044557" cy="290384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740685" y="539393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778801" y="4917862"/>
            <a:ext cx="2995846" cy="1782755"/>
            <a:chOff x="2450395" y="4584725"/>
            <a:chExt cx="3397205" cy="203621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4"/>
            <a:srcRect r="27029" b="57073"/>
            <a:stretch/>
          </p:blipFill>
          <p:spPr>
            <a:xfrm>
              <a:off x="2566953" y="4584725"/>
              <a:ext cx="3280647" cy="203621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450395" y="604691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>
            <a:extLst>
              <a:ext uri="{FF2B5EF4-FFF2-40B4-BE49-F238E27FC236}">
                <a16:creationId xmlns:a16="http://schemas.microsoft.com/office/drawing/2014/main" id="{50D684B3-789C-45AB-A6ED-D39E24740024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設定環境變數 </a:t>
            </a:r>
            <a:r>
              <a:rPr lang="en-US" altLang="zh-TW" dirty="0"/>
              <a:t>(1/2)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2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5668" y="958788"/>
            <a:ext cx="10516942" cy="54183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點擊環境變數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並按下編輯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新增並輸入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資料夾路徑，按下確定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路徑為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gtkwave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下的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資料夾，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助教已將資料放置同處，同學只需新增一個環境變數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015978" y="1567131"/>
            <a:ext cx="3553691" cy="1083167"/>
            <a:chOff x="1413164" y="2353145"/>
            <a:chExt cx="4409933" cy="137393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385" t="60080" r="3929" b="12181"/>
            <a:stretch/>
          </p:blipFill>
          <p:spPr>
            <a:xfrm>
              <a:off x="1413164" y="2353145"/>
              <a:ext cx="4301836" cy="137393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066216" y="3360273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015978" y="3185309"/>
            <a:ext cx="3460689" cy="1364608"/>
            <a:chOff x="6404966" y="3057403"/>
            <a:chExt cx="4524375" cy="180022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4966" y="3057403"/>
              <a:ext cx="4524375" cy="180022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6544653" y="385880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478981" y="4452043"/>
              <a:ext cx="993755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7170828" y="1860289"/>
            <a:ext cx="4621203" cy="4312859"/>
            <a:chOff x="6097578" y="1786136"/>
            <a:chExt cx="4924425" cy="466725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7578" y="1786136"/>
              <a:ext cx="4924425" cy="466725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6213764" y="4586676"/>
              <a:ext cx="1506682" cy="259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233BC83F-4103-4043-9AAB-67C83672EB34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設定環境變數 </a:t>
            </a:r>
            <a:r>
              <a:rPr lang="en-US" altLang="zh-TW" dirty="0"/>
              <a:t>(2/2)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0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6643" y="-21454"/>
            <a:ext cx="10018713" cy="121947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2252" y="1198018"/>
            <a:ext cx="10018713" cy="1171109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，設計硬體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乘法器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 Verilog Simulator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完成設計驗證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0353" y="1198018"/>
            <a:ext cx="10018713" cy="2397879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中我們建構各個模組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(module)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，採「由上而下」階層方式設計硬體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利用測試平台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(Testbench)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驗證設計的功能是否符合需求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能夠描述多種層次電路，例如：描述模組功能的行為層次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(Behavioral level)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、描述邏輯閘連接形式的邏輯層次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(Gate level)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595B41CB-0113-4270-BEAB-F545C4BA4862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>
                <a:latin typeface="+mn-lt"/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393559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95DEE37-7965-4072-A8C3-F9DF715BE0E6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ro-RO" altLang="zh-TW" dirty="0">
                <a:ea typeface="微軟正黑體" panose="020B0604030504040204" pitchFamily="34" charset="-120"/>
                <a:cs typeface="標楷體" panose="03000509000000000000" pitchFamily="65" charset="-120"/>
              </a:rPr>
              <a:t>Verilog</a:t>
            </a:r>
            <a:r>
              <a:rPr kumimoji="1" lang="zh-TW" altLang="ro-RO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架構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-</a:t>
            </a:r>
            <a:r>
              <a:rPr kumimoji="1" lang="en-US" altLang="zh-TW" dirty="0">
                <a:ea typeface="標楷體" panose="03000509000000000000" pitchFamily="65" charset="-120"/>
                <a:cs typeface="標楷體" panose="03000509000000000000" pitchFamily="65" charset="-120"/>
              </a:rPr>
              <a:t>Module(1/2)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49E458-167D-4E06-BD18-56E1CBF3E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43" y="1118587"/>
            <a:ext cx="6145311" cy="52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95DEE37-7965-4072-A8C3-F9DF715BE0E6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ro-RO" altLang="zh-TW" dirty="0">
                <a:ea typeface="微軟正黑體" panose="020B0604030504040204" pitchFamily="34" charset="-120"/>
                <a:cs typeface="標楷體" panose="03000509000000000000" pitchFamily="65" charset="-120"/>
              </a:rPr>
              <a:t>Verilog</a:t>
            </a:r>
            <a:r>
              <a:rPr kumimoji="1" lang="zh-TW" altLang="ro-RO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架構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-</a:t>
            </a:r>
            <a:r>
              <a:rPr kumimoji="1" lang="en-US" altLang="zh-TW" dirty="0">
                <a:ea typeface="標楷體" panose="03000509000000000000" pitchFamily="65" charset="-120"/>
                <a:cs typeface="標楷體" panose="03000509000000000000" pitchFamily="65" charset="-120"/>
              </a:rPr>
              <a:t>Module(2/2)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5DA092C-0B02-4BC8-BEFB-F0258BBA2EB3}"/>
              </a:ext>
            </a:extLst>
          </p:cNvPr>
          <p:cNvGrpSpPr/>
          <p:nvPr/>
        </p:nvGrpSpPr>
        <p:grpSpPr>
          <a:xfrm>
            <a:off x="3866956" y="1198018"/>
            <a:ext cx="4458086" cy="1988992"/>
            <a:chOff x="7325487" y="1948021"/>
            <a:chExt cx="4458086" cy="198899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A521817-0CED-42CC-A2DC-233225EE4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5487" y="1948021"/>
              <a:ext cx="4458086" cy="1988992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AF1D15-8D87-4CDE-83D6-9458C9334EFE}"/>
                </a:ext>
              </a:extLst>
            </p:cNvPr>
            <p:cNvSpPr/>
            <p:nvPr/>
          </p:nvSpPr>
          <p:spPr>
            <a:xfrm>
              <a:off x="7691229" y="2085427"/>
              <a:ext cx="3956274" cy="18515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72AD123-9E14-4F3D-9857-653C6B965AA0}"/>
                </a:ext>
              </a:extLst>
            </p:cNvPr>
            <p:cNvSpPr txBox="1"/>
            <p:nvPr/>
          </p:nvSpPr>
          <p:spPr>
            <a:xfrm>
              <a:off x="8839172" y="3521762"/>
              <a:ext cx="1873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硬體行為描述</a:t>
              </a: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5B529A76-2A2E-47D8-A2CA-8792CC0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" y="3670991"/>
            <a:ext cx="10729890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B0AAD44-C070-4E4A-8A99-0BB8296E8057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ro-RO" altLang="zh-TW" dirty="0">
                <a:ea typeface="微軟正黑體" panose="020B0604030504040204" pitchFamily="34" charset="-120"/>
                <a:cs typeface="標楷體" panose="03000509000000000000" pitchFamily="65" charset="-120"/>
              </a:rPr>
              <a:t>Verilog</a:t>
            </a:r>
            <a:r>
              <a:rPr kumimoji="1" lang="zh-TW" altLang="ro-RO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架構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-</a:t>
            </a:r>
            <a:r>
              <a:rPr kumimoji="1" lang="en-US" altLang="zh-TW" dirty="0">
                <a:ea typeface="標楷體" panose="03000509000000000000" pitchFamily="65" charset="-120"/>
                <a:cs typeface="標楷體" panose="03000509000000000000" pitchFamily="65" charset="-120"/>
              </a:rPr>
              <a:t>Testbench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45DDABB-E7AB-4AFE-A2B7-65B8F6CD6369}"/>
              </a:ext>
            </a:extLst>
          </p:cNvPr>
          <p:cNvGrpSpPr/>
          <p:nvPr/>
        </p:nvGrpSpPr>
        <p:grpSpPr>
          <a:xfrm>
            <a:off x="3561424" y="1135874"/>
            <a:ext cx="7251578" cy="5348582"/>
            <a:chOff x="3561424" y="1135874"/>
            <a:chExt cx="7251578" cy="534858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8C6F301-A89C-4280-81E1-D33E26F0C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1424" y="1135874"/>
              <a:ext cx="5069150" cy="5348582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9FFBB5-9A54-437A-9F47-6DDE571D5396}"/>
                </a:ext>
              </a:extLst>
            </p:cNvPr>
            <p:cNvSpPr/>
            <p:nvPr/>
          </p:nvSpPr>
          <p:spPr>
            <a:xfrm>
              <a:off x="3923929" y="3027284"/>
              <a:ext cx="3870665" cy="3284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B0D0F9-953D-4446-8E1B-F75E92B94640}"/>
                </a:ext>
              </a:extLst>
            </p:cNvPr>
            <p:cNvSpPr/>
            <p:nvPr/>
          </p:nvSpPr>
          <p:spPr>
            <a:xfrm>
              <a:off x="3923929" y="3817398"/>
              <a:ext cx="4136995" cy="26670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F393ACC-5220-4716-9123-7A8D928516DB}"/>
                </a:ext>
              </a:extLst>
            </p:cNvPr>
            <p:cNvSpPr txBox="1"/>
            <p:nvPr/>
          </p:nvSpPr>
          <p:spPr>
            <a:xfrm>
              <a:off x="6782540" y="2355346"/>
              <a:ext cx="24236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宣告為</a:t>
              </a:r>
              <a:r>
                <a:rPr lang="en-US" altLang="zh-TW" sz="16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wire</a:t>
              </a:r>
              <a:r>
                <a:rPr lang="en-US" altLang="zh-TW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接線</a:t>
              </a:r>
              <a:r>
                <a:rPr lang="en-US" altLang="zh-TW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，作為硬體傳遞</a:t>
              </a:r>
              <a:r>
                <a:rPr lang="en-US" altLang="zh-TW" sz="1600" dirty="0">
                  <a:solidFill>
                    <a:srgbClr val="FF0000"/>
                  </a:solidFill>
                  <a:ea typeface="標楷體" panose="03000509000000000000" pitchFamily="65" charset="-120"/>
                </a:rPr>
                <a:t>I/O</a:t>
              </a:r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用途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05C18B7-F1CF-41CE-BE5F-61E8F998781A}"/>
                </a:ext>
              </a:extLst>
            </p:cNvPr>
            <p:cNvSpPr txBox="1"/>
            <p:nvPr/>
          </p:nvSpPr>
          <p:spPr>
            <a:xfrm>
              <a:off x="8131946" y="4722921"/>
              <a:ext cx="268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初始化區域：</a:t>
              </a:r>
              <a:endPara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僅在硬體通電後，執行一次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031672" y="1231330"/>
            <a:ext cx="3962670" cy="338554"/>
            <a:chOff x="4031672" y="1231330"/>
            <a:chExt cx="3962670" cy="338554"/>
          </a:xfrm>
        </p:grpSpPr>
        <p:sp>
          <p:nvSpPr>
            <p:cNvPr id="3" name="矩形 2"/>
            <p:cNvSpPr/>
            <p:nvPr/>
          </p:nvSpPr>
          <p:spPr>
            <a:xfrm>
              <a:off x="4031672" y="1321636"/>
              <a:ext cx="1670858" cy="157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5671514" y="1231330"/>
              <a:ext cx="23228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</a:rPr>
                <a:t>Include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欲測試的檔案</a:t>
              </a:r>
              <a:endPara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1A25F38-C364-44A6-BC3C-E32874100ED9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範例練習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F809C98-CD6A-4FE0-BEE5-E1A2D9F8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80" y="1198018"/>
            <a:ext cx="10255289" cy="5051393"/>
          </a:xfrm>
        </p:spPr>
        <p:txBody>
          <a:bodyPr>
            <a:normAutofit/>
          </a:bodyPr>
          <a:lstStyle/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在本實驗中同學將透過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lab2.v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的範例，藉由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進行編譯、模擬驗證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Icarus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兩個指令，進行編譯及模擬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在程式檔案路徑欄位打開命令提示字元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輸入以下指令進行編譯：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–o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lab2_mulv1_tb.v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mulv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D360549-5899-45E1-9B09-1040B95AB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50" y="2747107"/>
            <a:ext cx="5135229" cy="149157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C9121D5-7F80-46C7-A4E3-C416306AC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498" y="3429000"/>
            <a:ext cx="4569364" cy="32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61" y="1198018"/>
            <a:ext cx="6655602" cy="492615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1A25F38-C364-44A6-BC3C-E32874100ED9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Serial Multiplier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2" y="2484389"/>
            <a:ext cx="4813786" cy="23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/>
          <p:cNvSpPr>
            <a:spLocks noGrp="1"/>
          </p:cNvSpPr>
          <p:nvPr>
            <p:ph sz="quarter" idx="1"/>
          </p:nvPr>
        </p:nvSpPr>
        <p:spPr>
          <a:xfrm>
            <a:off x="1523784" y="1198018"/>
            <a:ext cx="10283517" cy="4833938"/>
          </a:xfrm>
          <a:ln/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zh-TW" altLang="en-US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依照範例練習之流程跑模擬 </a:t>
            </a:r>
            <a:r>
              <a:rPr lang="en-US" altLang="zh-TW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lab2.v</a:t>
            </a:r>
            <a:r>
              <a:rPr lang="zh-TW" altLang="en-US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lab2_mulv1_tb.v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en-US" altLang="zh-TW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  <a:r>
              <a:rPr lang="zh-TW" altLang="en-US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給助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iverilog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–o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lab2_mulv1_tb.v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vvp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mulv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 </a:t>
            </a:r>
            <a:r>
              <a:rPr lang="en-US" altLang="zh-TW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lab2.v</a:t>
            </a:r>
            <a:r>
              <a:rPr lang="zh-TW" altLang="en-US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使</a:t>
            </a:r>
            <a:r>
              <a:rPr lang="zh-TW" altLang="en-US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</a:t>
            </a:r>
            <a:r>
              <a:rPr lang="zh-TW" altLang="en-US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lab2_mulv1_tb.v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zh-TW" altLang="en-US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負數運算</a:t>
            </a:r>
            <a:r>
              <a:rPr lang="zh-TW" altLang="en-US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1.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判斷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及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in_b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是否為負數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若為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負數則對其做二補數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轉換。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二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補數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轉換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in_b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[15] ==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負數，則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Mplier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in_b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+ 1’b1;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同理）。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2.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in_b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一正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一負則結果為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負，需要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將運算結果做二補數轉換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in_a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XOR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判斷運算結果的正負號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[15] ^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in_b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[15];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sign)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決定結果是否需要做二補數轉換：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sign ==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負數，則結果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&lt;=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~(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-1’b1)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lang="zh-TW" altLang="en-US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A3ADF07-9F50-4C20-8D95-84F8B0DC3C09}"/>
              </a:ext>
            </a:extLst>
          </p:cNvPr>
          <p:cNvSpPr txBox="1">
            <a:spLocks/>
          </p:cNvSpPr>
          <p:nvPr/>
        </p:nvSpPr>
        <p:spPr>
          <a:xfrm>
            <a:off x="1086643" y="-21454"/>
            <a:ext cx="10018713" cy="12194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課堂作業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1247</TotalTime>
  <Words>516</Words>
  <Application>Microsoft Office PowerPoint</Application>
  <PresentationFormat>寬螢幕</PresentationFormat>
  <Paragraphs>112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Calibri</vt:lpstr>
      <vt:lpstr>Corbel</vt:lpstr>
      <vt:lpstr>Times New Roman</vt:lpstr>
      <vt:lpstr>視差</vt:lpstr>
      <vt:lpstr>Lab2 Serial Multiplier in Verilog</vt:lpstr>
      <vt:lpstr>課程目的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附錄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RISC Process Design in Verilog RTL</dc:title>
  <dc:creator>ASUS</dc:creator>
  <cp:lastModifiedBy>宗廷 蔣</cp:lastModifiedBy>
  <cp:revision>94</cp:revision>
  <dcterms:created xsi:type="dcterms:W3CDTF">2018-10-01T07:30:48Z</dcterms:created>
  <dcterms:modified xsi:type="dcterms:W3CDTF">2018-10-31T06:08:54Z</dcterms:modified>
</cp:coreProperties>
</file>