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12192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0B6CF-269A-4205-A029-6F6947892858}" type="datetimeFigureOut">
              <a:rPr lang="zh-TW" altLang="en-US" smtClean="0"/>
              <a:t>2018/11/12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D4EED-630A-40EC-B8BD-75C229BFF0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62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D4EED-630A-40EC-B8BD-75C229BFF09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415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0" y="457199"/>
                </a:moveTo>
                <a:lnTo>
                  <a:pt x="12192000" y="457199"/>
                </a:lnTo>
                <a:lnTo>
                  <a:pt x="121920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0" y="67055"/>
                </a:moveTo>
                <a:lnTo>
                  <a:pt x="12192000" y="67055"/>
                </a:lnTo>
                <a:lnTo>
                  <a:pt x="12192000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8540" y="913841"/>
            <a:ext cx="10154919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4580" y="1803074"/>
            <a:ext cx="10022839" cy="4202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rc.uidaho.edu/mrc/people/jff/digital/MIPSir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3575684"/>
            <a:ext cx="41929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" dirty="0">
                <a:solidFill>
                  <a:srgbClr val="25252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計算</a:t>
            </a:r>
            <a:r>
              <a:rPr sz="4400" spc="-45" dirty="0">
                <a:solidFill>
                  <a:srgbClr val="25252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機</a:t>
            </a:r>
            <a:r>
              <a:rPr sz="4400" spc="-60" dirty="0">
                <a:solidFill>
                  <a:srgbClr val="25252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組</a:t>
            </a:r>
            <a:r>
              <a:rPr sz="4400" dirty="0">
                <a:solidFill>
                  <a:srgbClr val="25252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織</a:t>
            </a:r>
            <a:r>
              <a:rPr sz="4400" spc="-200" dirty="0">
                <a:solidFill>
                  <a:srgbClr val="25252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 </a:t>
            </a:r>
            <a:r>
              <a:rPr sz="4400" spc="-40" dirty="0">
                <a:solidFill>
                  <a:srgbClr val="252525"/>
                </a:solidFill>
                <a:ea typeface="標楷體" panose="03000509000000000000" pitchFamily="65" charset="-120"/>
                <a:cs typeface="Times New Roman"/>
              </a:rPr>
              <a:t>Lab3</a:t>
            </a:r>
            <a:endParaRPr sz="4400" dirty="0">
              <a:ea typeface="標楷體" panose="03000509000000000000" pitchFamily="65" charset="-120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9066" y="4441063"/>
            <a:ext cx="484073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55900" algn="l"/>
              </a:tabLst>
            </a:pPr>
            <a:r>
              <a:rPr sz="2400" spc="160" dirty="0" smtClean="0">
                <a:latin typeface="Times New Roman"/>
                <a:cs typeface="Times New Roman"/>
              </a:rPr>
              <a:t>201</a:t>
            </a:r>
            <a:r>
              <a:rPr lang="en-US" altLang="zh-TW" sz="2400" spc="160" dirty="0" smtClean="0">
                <a:latin typeface="Times New Roman"/>
                <a:cs typeface="Times New Roman"/>
              </a:rPr>
              <a:t>8</a:t>
            </a:r>
            <a:r>
              <a:rPr sz="2400" spc="160" dirty="0" smtClean="0">
                <a:latin typeface="Times New Roman"/>
                <a:cs typeface="Times New Roman"/>
              </a:rPr>
              <a:t>/</a:t>
            </a:r>
            <a:r>
              <a:rPr sz="2400" spc="-395" dirty="0" smtClean="0">
                <a:latin typeface="Times New Roman"/>
                <a:cs typeface="Times New Roman"/>
              </a:rPr>
              <a:t> </a:t>
            </a:r>
            <a:r>
              <a:rPr sz="2400" spc="135" dirty="0" smtClean="0">
                <a:latin typeface="Times New Roman"/>
                <a:cs typeface="Times New Roman"/>
              </a:rPr>
              <a:t>1</a:t>
            </a:r>
            <a:r>
              <a:rPr lang="en-US" altLang="zh-TW" sz="2400" spc="135" dirty="0" smtClean="0">
                <a:latin typeface="Times New Roman"/>
                <a:cs typeface="Times New Roman"/>
              </a:rPr>
              <a:t>1</a:t>
            </a:r>
            <a:r>
              <a:rPr sz="2400" spc="135" dirty="0" smtClean="0">
                <a:latin typeface="Times New Roman"/>
                <a:cs typeface="Times New Roman"/>
              </a:rPr>
              <a:t>/1</a:t>
            </a:r>
            <a:r>
              <a:rPr lang="en-US" altLang="zh-TW" sz="2400" spc="135" dirty="0" smtClean="0">
                <a:latin typeface="Times New Roman"/>
                <a:cs typeface="Times New Roman"/>
              </a:rPr>
              <a:t>4</a:t>
            </a:r>
            <a:r>
              <a:rPr sz="2400" spc="135" dirty="0">
                <a:latin typeface="Times New Roman"/>
                <a:cs typeface="Times New Roman"/>
              </a:rPr>
              <a:t>	</a:t>
            </a:r>
            <a:r>
              <a:rPr sz="2400" spc="2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助教</a:t>
            </a:r>
            <a:r>
              <a:rPr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:</a:t>
            </a:r>
            <a:r>
              <a:rPr sz="2400" spc="-455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 </a:t>
            </a:r>
            <a:r>
              <a:rPr lang="zh-TW" altLang="en-US" sz="2400" spc="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林子</a:t>
            </a:r>
            <a:r>
              <a:rPr lang="zh-TW" altLang="en-US" sz="2400" spc="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淵</a:t>
            </a:r>
            <a:endParaRPr sz="2400" dirty="0">
              <a:latin typeface="標楷體" panose="03000509000000000000" pitchFamily="65" charset="-120"/>
              <a:ea typeface="標楷體" panose="03000509000000000000" pitchFamily="65" charset="-120"/>
              <a:cs typeface="Noto Sans Mono CJK JP Regula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913841"/>
            <a:ext cx="105918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  <a:tabLst>
                <a:tab pos="10141585" algn="l"/>
              </a:tabLst>
            </a:pPr>
            <a:r>
              <a:rPr lang="en-US" spc="-565" dirty="0" err="1" smtClean="0">
                <a:latin typeface="+mj-lt"/>
              </a:rPr>
              <a:t>Pipieline</a:t>
            </a:r>
            <a:r>
              <a:rPr spc="-565" dirty="0" smtClean="0">
                <a:latin typeface="+mj-lt"/>
              </a:rPr>
              <a:t> </a:t>
            </a:r>
            <a:r>
              <a:rPr spc="-200" dirty="0">
                <a:latin typeface="+mj-lt"/>
              </a:rPr>
              <a:t>Design</a:t>
            </a:r>
            <a:r>
              <a:rPr spc="-200" dirty="0"/>
              <a:t>	</a:t>
            </a:r>
          </a:p>
        </p:txBody>
      </p:sp>
      <p:sp>
        <p:nvSpPr>
          <p:cNvPr id="3" name="object 3"/>
          <p:cNvSpPr/>
          <p:nvPr/>
        </p:nvSpPr>
        <p:spPr>
          <a:xfrm>
            <a:off x="1547622" y="4245102"/>
            <a:ext cx="1007744" cy="1134110"/>
          </a:xfrm>
          <a:custGeom>
            <a:avLst/>
            <a:gdLst/>
            <a:ahLst/>
            <a:cxnLst/>
            <a:rect l="l" t="t" r="r" b="b"/>
            <a:pathLst>
              <a:path w="1007744" h="1134110">
                <a:moveTo>
                  <a:pt x="0" y="1133856"/>
                </a:moveTo>
                <a:lnTo>
                  <a:pt x="1007364" y="1133856"/>
                </a:lnTo>
                <a:lnTo>
                  <a:pt x="1007364" y="0"/>
                </a:lnTo>
                <a:lnTo>
                  <a:pt x="0" y="0"/>
                </a:lnTo>
                <a:lnTo>
                  <a:pt x="0" y="1133856"/>
                </a:lnTo>
                <a:close/>
              </a:path>
            </a:pathLst>
          </a:custGeom>
          <a:ln w="35052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54985" y="4245102"/>
            <a:ext cx="214884" cy="5669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4985" y="4245102"/>
            <a:ext cx="215265" cy="567055"/>
          </a:xfrm>
          <a:custGeom>
            <a:avLst/>
            <a:gdLst/>
            <a:ahLst/>
            <a:cxnLst/>
            <a:rect l="l" t="t" r="r" b="b"/>
            <a:pathLst>
              <a:path w="215264" h="567054">
                <a:moveTo>
                  <a:pt x="0" y="566928"/>
                </a:moveTo>
                <a:lnTo>
                  <a:pt x="214884" y="566928"/>
                </a:lnTo>
                <a:lnTo>
                  <a:pt x="214884" y="0"/>
                </a:lnTo>
                <a:lnTo>
                  <a:pt x="0" y="0"/>
                </a:lnTo>
                <a:lnTo>
                  <a:pt x="0" y="566928"/>
                </a:lnTo>
                <a:close/>
              </a:path>
            </a:pathLst>
          </a:custGeom>
          <a:ln w="35052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7903" y="4168140"/>
            <a:ext cx="1070610" cy="13388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47622" y="4245102"/>
            <a:ext cx="1007744" cy="1134110"/>
          </a:xfrm>
          <a:prstGeom prst="rect">
            <a:avLst/>
          </a:prstGeom>
          <a:ln w="35051">
            <a:solidFill>
              <a:srgbClr val="A75F09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630"/>
              </a:spcBef>
            </a:pPr>
            <a:r>
              <a:rPr sz="4800" spc="-730" dirty="0">
                <a:solidFill>
                  <a:srgbClr val="E38312"/>
                </a:solidFill>
                <a:latin typeface="Arial"/>
                <a:cs typeface="Arial"/>
              </a:rPr>
              <a:t>F</a:t>
            </a:r>
            <a:endParaRPr sz="4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97251" y="3832859"/>
            <a:ext cx="561594" cy="4549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21457" y="3876547"/>
            <a:ext cx="315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95" dirty="0">
                <a:solidFill>
                  <a:srgbClr val="E38312"/>
                </a:solidFill>
                <a:latin typeface="Arial"/>
                <a:cs typeface="Arial"/>
              </a:rPr>
              <a:t>F</a:t>
            </a:r>
            <a:r>
              <a:rPr sz="1600" spc="-10" dirty="0">
                <a:solidFill>
                  <a:srgbClr val="E38312"/>
                </a:solidFill>
                <a:latin typeface="Arial"/>
                <a:cs typeface="Arial"/>
              </a:rPr>
              <a:t>/D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32532" y="4315955"/>
            <a:ext cx="424421" cy="3985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39973" y="4351146"/>
            <a:ext cx="21145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0" dirty="0">
                <a:latin typeface="Arial"/>
                <a:cs typeface="Arial"/>
              </a:rPr>
              <a:t>PC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01266" y="5444744"/>
            <a:ext cx="1295400" cy="4216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200" spc="-200" dirty="0">
                <a:solidFill>
                  <a:srgbClr val="585858"/>
                </a:solidFill>
                <a:latin typeface="Arial"/>
                <a:cs typeface="Arial"/>
              </a:rPr>
              <a:t>PC </a:t>
            </a:r>
            <a:r>
              <a:rPr sz="1200" spc="-105" dirty="0">
                <a:solidFill>
                  <a:srgbClr val="585858"/>
                </a:solidFill>
                <a:latin typeface="Arial"/>
                <a:cs typeface="Arial"/>
              </a:rPr>
              <a:t>= </a:t>
            </a:r>
            <a:r>
              <a:rPr sz="1200" spc="-200" dirty="0">
                <a:solidFill>
                  <a:srgbClr val="585858"/>
                </a:solidFill>
                <a:latin typeface="Arial"/>
                <a:cs typeface="Arial"/>
              </a:rPr>
              <a:t>PC </a:t>
            </a:r>
            <a:r>
              <a:rPr sz="1200" spc="-105" dirty="0">
                <a:solidFill>
                  <a:srgbClr val="585858"/>
                </a:solidFill>
                <a:latin typeface="Arial"/>
                <a:cs typeface="Arial"/>
              </a:rPr>
              <a:t>+</a:t>
            </a:r>
            <a:r>
              <a:rPr sz="1200" spc="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585858"/>
                </a:solidFill>
                <a:latin typeface="Arial"/>
                <a:cs typeface="Arial"/>
              </a:rPr>
              <a:t>4;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-125" dirty="0">
                <a:solidFill>
                  <a:srgbClr val="585858"/>
                </a:solidFill>
                <a:latin typeface="Arial"/>
                <a:cs typeface="Arial"/>
              </a:rPr>
              <a:t>IR </a:t>
            </a:r>
            <a:r>
              <a:rPr sz="1200" spc="-105" dirty="0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sz="1200" spc="-114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585858"/>
                </a:solidFill>
                <a:latin typeface="Arial"/>
                <a:cs typeface="Arial"/>
              </a:rPr>
              <a:t>instr[PC[10:2]];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17342" y="3626358"/>
            <a:ext cx="0" cy="2614295"/>
          </a:xfrm>
          <a:custGeom>
            <a:avLst/>
            <a:gdLst/>
            <a:ahLst/>
            <a:cxnLst/>
            <a:rect l="l" t="t" r="r" b="b"/>
            <a:pathLst>
              <a:path h="2614295">
                <a:moveTo>
                  <a:pt x="0" y="0"/>
                </a:moveTo>
                <a:lnTo>
                  <a:pt x="0" y="2614053"/>
                </a:lnTo>
              </a:path>
            </a:pathLst>
          </a:custGeom>
          <a:ln w="50292">
            <a:solidFill>
              <a:srgbClr val="E38312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54985" y="4812029"/>
            <a:ext cx="214884" cy="5669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54985" y="4812029"/>
            <a:ext cx="215265" cy="567055"/>
          </a:xfrm>
          <a:custGeom>
            <a:avLst/>
            <a:gdLst/>
            <a:ahLst/>
            <a:cxnLst/>
            <a:rect l="l" t="t" r="r" b="b"/>
            <a:pathLst>
              <a:path w="215264" h="567054">
                <a:moveTo>
                  <a:pt x="0" y="566928"/>
                </a:moveTo>
                <a:lnTo>
                  <a:pt x="214884" y="566928"/>
                </a:lnTo>
                <a:lnTo>
                  <a:pt x="214884" y="0"/>
                </a:lnTo>
                <a:lnTo>
                  <a:pt x="0" y="0"/>
                </a:lnTo>
                <a:lnTo>
                  <a:pt x="0" y="566928"/>
                </a:lnTo>
                <a:close/>
              </a:path>
            </a:pathLst>
          </a:custGeom>
          <a:ln w="35052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55392" y="4908791"/>
            <a:ext cx="380250" cy="3985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862833" y="4943602"/>
            <a:ext cx="1657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5" dirty="0">
                <a:latin typeface="Arial"/>
                <a:cs typeface="Arial"/>
              </a:rPr>
              <a:t>IR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196589" y="4257294"/>
            <a:ext cx="1007744" cy="1134110"/>
          </a:xfrm>
          <a:custGeom>
            <a:avLst/>
            <a:gdLst/>
            <a:ahLst/>
            <a:cxnLst/>
            <a:rect l="l" t="t" r="r" b="b"/>
            <a:pathLst>
              <a:path w="1007745" h="1134110">
                <a:moveTo>
                  <a:pt x="0" y="1133855"/>
                </a:moveTo>
                <a:lnTo>
                  <a:pt x="1007363" y="1133855"/>
                </a:lnTo>
                <a:lnTo>
                  <a:pt x="1007363" y="0"/>
                </a:lnTo>
                <a:lnTo>
                  <a:pt x="0" y="0"/>
                </a:lnTo>
                <a:lnTo>
                  <a:pt x="0" y="1133855"/>
                </a:lnTo>
                <a:close/>
              </a:path>
            </a:pathLst>
          </a:custGeom>
          <a:ln w="35052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19627" y="4180332"/>
            <a:ext cx="1165098" cy="133883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196589" y="4257294"/>
            <a:ext cx="1007744" cy="1134110"/>
          </a:xfrm>
          <a:prstGeom prst="rect">
            <a:avLst/>
          </a:prstGeom>
          <a:ln w="36575">
            <a:solidFill>
              <a:srgbClr val="A75F09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319405">
              <a:lnSpc>
                <a:spcPct val="100000"/>
              </a:lnSpc>
              <a:spcBef>
                <a:spcPts val="635"/>
              </a:spcBef>
            </a:pPr>
            <a:r>
              <a:rPr sz="4800" spc="-515" dirty="0">
                <a:solidFill>
                  <a:srgbClr val="E38312"/>
                </a:solidFill>
                <a:latin typeface="Arial"/>
                <a:cs typeface="Arial"/>
              </a:rPr>
              <a:t>D</a:t>
            </a:r>
            <a:endParaRPr sz="4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041647" y="3857244"/>
            <a:ext cx="579881" cy="45491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166996" y="3900678"/>
            <a:ext cx="3340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90" dirty="0">
                <a:solidFill>
                  <a:srgbClr val="E38312"/>
                </a:solidFill>
                <a:latin typeface="Arial"/>
                <a:cs typeface="Arial"/>
              </a:rPr>
              <a:t>D/X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202429" y="4257294"/>
            <a:ext cx="214884" cy="4739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02429" y="4257294"/>
            <a:ext cx="215265" cy="474345"/>
          </a:xfrm>
          <a:custGeom>
            <a:avLst/>
            <a:gdLst/>
            <a:ahLst/>
            <a:cxnLst/>
            <a:rect l="l" t="t" r="r" b="b"/>
            <a:pathLst>
              <a:path w="215264" h="474345">
                <a:moveTo>
                  <a:pt x="0" y="473963"/>
                </a:moveTo>
                <a:lnTo>
                  <a:pt x="214884" y="473963"/>
                </a:lnTo>
                <a:lnTo>
                  <a:pt x="214884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ln w="35052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02429" y="4731258"/>
            <a:ext cx="214884" cy="4739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02429" y="4731258"/>
            <a:ext cx="215265" cy="474345"/>
          </a:xfrm>
          <a:custGeom>
            <a:avLst/>
            <a:gdLst/>
            <a:ahLst/>
            <a:cxnLst/>
            <a:rect l="l" t="t" r="r" b="b"/>
            <a:pathLst>
              <a:path w="215264" h="474345">
                <a:moveTo>
                  <a:pt x="0" y="473963"/>
                </a:moveTo>
                <a:lnTo>
                  <a:pt x="214884" y="473963"/>
                </a:lnTo>
                <a:lnTo>
                  <a:pt x="214884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ln w="35052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02429" y="5194553"/>
            <a:ext cx="214884" cy="19659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02429" y="5194553"/>
            <a:ext cx="215265" cy="196850"/>
          </a:xfrm>
          <a:custGeom>
            <a:avLst/>
            <a:gdLst/>
            <a:ahLst/>
            <a:cxnLst/>
            <a:rect l="l" t="t" r="r" b="b"/>
            <a:pathLst>
              <a:path w="215264" h="196850">
                <a:moveTo>
                  <a:pt x="0" y="196596"/>
                </a:moveTo>
                <a:lnTo>
                  <a:pt x="214884" y="196596"/>
                </a:lnTo>
                <a:lnTo>
                  <a:pt x="214884" y="0"/>
                </a:lnTo>
                <a:lnTo>
                  <a:pt x="0" y="0"/>
                </a:lnTo>
                <a:lnTo>
                  <a:pt x="0" y="196596"/>
                </a:lnTo>
                <a:close/>
              </a:path>
            </a:pathLst>
          </a:custGeom>
          <a:ln w="35052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73879" y="4259579"/>
            <a:ext cx="389394" cy="45491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499609" y="4302633"/>
            <a:ext cx="1428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45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376928" y="4727447"/>
            <a:ext cx="381762" cy="45491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73879" y="5123688"/>
            <a:ext cx="558546" cy="30403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454778" y="4771771"/>
            <a:ext cx="400050" cy="563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95"/>
              </a:spcBef>
            </a:pPr>
            <a:r>
              <a:rPr sz="1600" spc="-20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050" spc="-120" dirty="0">
                <a:latin typeface="Arial"/>
                <a:cs typeface="Arial"/>
              </a:rPr>
              <a:t>DX</a:t>
            </a:r>
            <a:r>
              <a:rPr sz="1050" spc="-95" dirty="0">
                <a:latin typeface="Arial"/>
                <a:cs typeface="Arial"/>
              </a:rPr>
              <a:t>_</a:t>
            </a:r>
            <a:r>
              <a:rPr sz="1050" spc="-150" dirty="0">
                <a:latin typeface="Arial"/>
                <a:cs typeface="Arial"/>
              </a:rPr>
              <a:t>RD</a:t>
            </a:r>
            <a:endParaRPr sz="10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232530" y="5456356"/>
            <a:ext cx="1235710" cy="62230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200" spc="-105" dirty="0">
                <a:solidFill>
                  <a:srgbClr val="585858"/>
                </a:solidFill>
                <a:latin typeface="Arial"/>
                <a:cs typeface="Arial"/>
              </a:rPr>
              <a:t>A =</a:t>
            </a:r>
            <a:r>
              <a:rPr sz="12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585858"/>
                </a:solidFill>
                <a:latin typeface="Arial"/>
                <a:cs typeface="Arial"/>
              </a:rPr>
              <a:t>REG[IR[25:21]];</a:t>
            </a:r>
            <a:endParaRPr sz="1200">
              <a:latin typeface="Arial"/>
              <a:cs typeface="Arial"/>
            </a:endParaRPr>
          </a:p>
          <a:p>
            <a:pPr marL="12700" marR="10160">
              <a:lnSpc>
                <a:spcPts val="1570"/>
              </a:lnSpc>
              <a:spcBef>
                <a:spcPts val="65"/>
              </a:spcBef>
            </a:pPr>
            <a:r>
              <a:rPr sz="1200" spc="-150" dirty="0">
                <a:solidFill>
                  <a:srgbClr val="585858"/>
                </a:solidFill>
                <a:latin typeface="Arial"/>
                <a:cs typeface="Arial"/>
              </a:rPr>
              <a:t>B </a:t>
            </a:r>
            <a:r>
              <a:rPr sz="1200" spc="-105" dirty="0">
                <a:solidFill>
                  <a:srgbClr val="585858"/>
                </a:solidFill>
                <a:latin typeface="Arial"/>
                <a:cs typeface="Arial"/>
              </a:rPr>
              <a:t>= </a:t>
            </a:r>
            <a:r>
              <a:rPr sz="1200" spc="-60" dirty="0">
                <a:solidFill>
                  <a:srgbClr val="585858"/>
                </a:solidFill>
                <a:latin typeface="Arial"/>
                <a:cs typeface="Arial"/>
              </a:rPr>
              <a:t>REG[IR[20:16]];  </a:t>
            </a:r>
            <a:r>
              <a:rPr sz="1200" spc="-170" dirty="0">
                <a:solidFill>
                  <a:srgbClr val="585858"/>
                </a:solidFill>
                <a:latin typeface="Arial"/>
                <a:cs typeface="Arial"/>
              </a:rPr>
              <a:t>RD </a:t>
            </a:r>
            <a:r>
              <a:rPr sz="1200" spc="-105" dirty="0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sz="1200" spc="-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585858"/>
                </a:solidFill>
                <a:latin typeface="Arial"/>
                <a:cs typeface="Arial"/>
              </a:rPr>
              <a:t>IR[15:11];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990338" y="3626358"/>
            <a:ext cx="0" cy="2614295"/>
          </a:xfrm>
          <a:custGeom>
            <a:avLst/>
            <a:gdLst/>
            <a:ahLst/>
            <a:cxnLst/>
            <a:rect l="l" t="t" r="r" b="b"/>
            <a:pathLst>
              <a:path h="2614295">
                <a:moveTo>
                  <a:pt x="0" y="0"/>
                </a:moveTo>
                <a:lnTo>
                  <a:pt x="0" y="2614053"/>
                </a:lnTo>
              </a:path>
            </a:pathLst>
          </a:custGeom>
          <a:ln w="50292">
            <a:solidFill>
              <a:srgbClr val="E38312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87873" y="4245102"/>
            <a:ext cx="1007744" cy="1134110"/>
          </a:xfrm>
          <a:custGeom>
            <a:avLst/>
            <a:gdLst/>
            <a:ahLst/>
            <a:cxnLst/>
            <a:rect l="l" t="t" r="r" b="b"/>
            <a:pathLst>
              <a:path w="1007745" h="1134110">
                <a:moveTo>
                  <a:pt x="0" y="1133856"/>
                </a:moveTo>
                <a:lnTo>
                  <a:pt x="1007363" y="1133856"/>
                </a:lnTo>
                <a:lnTo>
                  <a:pt x="1007363" y="0"/>
                </a:lnTo>
                <a:lnTo>
                  <a:pt x="0" y="0"/>
                </a:lnTo>
                <a:lnTo>
                  <a:pt x="0" y="1133856"/>
                </a:lnTo>
                <a:close/>
              </a:path>
            </a:pathLst>
          </a:custGeom>
          <a:ln w="35052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95238" y="4245102"/>
            <a:ext cx="214884" cy="56692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95238" y="4245102"/>
            <a:ext cx="215265" cy="567055"/>
          </a:xfrm>
          <a:custGeom>
            <a:avLst/>
            <a:gdLst/>
            <a:ahLst/>
            <a:cxnLst/>
            <a:rect l="l" t="t" r="r" b="b"/>
            <a:pathLst>
              <a:path w="215264" h="567054">
                <a:moveTo>
                  <a:pt x="0" y="566928"/>
                </a:moveTo>
                <a:lnTo>
                  <a:pt x="214884" y="566928"/>
                </a:lnTo>
                <a:lnTo>
                  <a:pt x="214884" y="0"/>
                </a:lnTo>
                <a:lnTo>
                  <a:pt x="0" y="0"/>
                </a:lnTo>
                <a:lnTo>
                  <a:pt x="0" y="566928"/>
                </a:lnTo>
                <a:close/>
              </a:path>
            </a:pathLst>
          </a:custGeom>
          <a:ln w="35052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39867" y="4168140"/>
            <a:ext cx="1107186" cy="133883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087873" y="4245102"/>
            <a:ext cx="1007744" cy="1134110"/>
          </a:xfrm>
          <a:prstGeom prst="rect">
            <a:avLst/>
          </a:prstGeom>
          <a:ln w="35051">
            <a:solidFill>
              <a:srgbClr val="A75F09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630"/>
              </a:spcBef>
            </a:pPr>
            <a:r>
              <a:rPr sz="4800" spc="-710" dirty="0">
                <a:solidFill>
                  <a:srgbClr val="E38312"/>
                </a:solidFill>
                <a:latin typeface="Arial"/>
                <a:cs typeface="Arial"/>
              </a:rPr>
              <a:t>X</a:t>
            </a:r>
            <a:endParaRPr sz="4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903976" y="3832859"/>
            <a:ext cx="628650" cy="45491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029071" y="3876547"/>
            <a:ext cx="382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E38312"/>
                </a:solidFill>
                <a:latin typeface="Arial"/>
                <a:cs typeface="Arial"/>
              </a:rPr>
              <a:t>X/M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336791" y="4370819"/>
            <a:ext cx="453402" cy="31624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56020" y="4538459"/>
            <a:ext cx="614933" cy="31624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340602" y="4397121"/>
            <a:ext cx="450215" cy="36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100" spc="-65" dirty="0">
                <a:latin typeface="Arial"/>
                <a:cs typeface="Arial"/>
              </a:rPr>
              <a:t>XM_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100" spc="-100" dirty="0">
                <a:latin typeface="Arial"/>
                <a:cs typeface="Arial"/>
              </a:rPr>
              <a:t>ALU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40" dirty="0">
                <a:latin typeface="Arial"/>
                <a:cs typeface="Arial"/>
              </a:rPr>
              <a:t>u</a:t>
            </a:r>
            <a:r>
              <a:rPr sz="1100" spc="65" dirty="0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101590" y="5444744"/>
            <a:ext cx="12223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1200" spc="-65" dirty="0">
                <a:solidFill>
                  <a:srgbClr val="585858"/>
                </a:solidFill>
                <a:latin typeface="Arial"/>
                <a:cs typeface="Arial"/>
              </a:rPr>
              <a:t>XM_ALUout=A </a:t>
            </a:r>
            <a:r>
              <a:rPr sz="1200" spc="-105" dirty="0">
                <a:solidFill>
                  <a:srgbClr val="585858"/>
                </a:solidFill>
                <a:latin typeface="Arial"/>
                <a:cs typeface="Arial"/>
              </a:rPr>
              <a:t>+ </a:t>
            </a:r>
            <a:r>
              <a:rPr sz="1200" spc="-80" dirty="0">
                <a:solidFill>
                  <a:srgbClr val="585858"/>
                </a:solidFill>
                <a:latin typeface="Arial"/>
                <a:cs typeface="Arial"/>
              </a:rPr>
              <a:t>B;  </a:t>
            </a:r>
            <a:r>
              <a:rPr sz="1200" spc="-105" dirty="0">
                <a:solidFill>
                  <a:srgbClr val="585858"/>
                </a:solidFill>
                <a:latin typeface="Arial"/>
                <a:cs typeface="Arial"/>
              </a:rPr>
              <a:t>XM_RD =</a:t>
            </a:r>
            <a:r>
              <a:rPr sz="12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200" spc="-120" dirty="0">
                <a:solidFill>
                  <a:srgbClr val="585858"/>
                </a:solidFill>
                <a:latin typeface="Arial"/>
                <a:cs typeface="Arial"/>
              </a:rPr>
              <a:t>DX_RD;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860285" y="3626358"/>
            <a:ext cx="0" cy="2614295"/>
          </a:xfrm>
          <a:custGeom>
            <a:avLst/>
            <a:gdLst/>
            <a:ahLst/>
            <a:cxnLst/>
            <a:rect l="l" t="t" r="r" b="b"/>
            <a:pathLst>
              <a:path h="2614295">
                <a:moveTo>
                  <a:pt x="0" y="0"/>
                </a:moveTo>
                <a:lnTo>
                  <a:pt x="0" y="2614053"/>
                </a:lnTo>
              </a:path>
            </a:pathLst>
          </a:custGeom>
          <a:ln w="50292">
            <a:solidFill>
              <a:srgbClr val="E38312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95238" y="4812029"/>
            <a:ext cx="214884" cy="56692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95238" y="4812029"/>
            <a:ext cx="215265" cy="567055"/>
          </a:xfrm>
          <a:custGeom>
            <a:avLst/>
            <a:gdLst/>
            <a:ahLst/>
            <a:cxnLst/>
            <a:rect l="l" t="t" r="r" b="b"/>
            <a:pathLst>
              <a:path w="215264" h="567054">
                <a:moveTo>
                  <a:pt x="0" y="566928"/>
                </a:moveTo>
                <a:lnTo>
                  <a:pt x="214884" y="566928"/>
                </a:lnTo>
                <a:lnTo>
                  <a:pt x="214884" y="0"/>
                </a:lnTo>
                <a:lnTo>
                  <a:pt x="0" y="0"/>
                </a:lnTo>
                <a:lnTo>
                  <a:pt x="0" y="566928"/>
                </a:lnTo>
                <a:close/>
              </a:path>
            </a:pathLst>
          </a:custGeom>
          <a:ln w="35052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83452" y="5006340"/>
            <a:ext cx="590550" cy="30403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6363970" y="5030851"/>
            <a:ext cx="432434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55" dirty="0">
                <a:latin typeface="Arial"/>
                <a:cs typeface="Arial"/>
              </a:rPr>
              <a:t>X</a:t>
            </a:r>
            <a:r>
              <a:rPr sz="1050" spc="-85" dirty="0">
                <a:latin typeface="Arial"/>
                <a:cs typeface="Arial"/>
              </a:rPr>
              <a:t>M_RD</a:t>
            </a:r>
            <a:endParaRPr sz="105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936485" y="4245102"/>
            <a:ext cx="1007744" cy="1134110"/>
          </a:xfrm>
          <a:custGeom>
            <a:avLst/>
            <a:gdLst/>
            <a:ahLst/>
            <a:cxnLst/>
            <a:rect l="l" t="t" r="r" b="b"/>
            <a:pathLst>
              <a:path w="1007745" h="1134110">
                <a:moveTo>
                  <a:pt x="0" y="1133856"/>
                </a:moveTo>
                <a:lnTo>
                  <a:pt x="1007364" y="1133856"/>
                </a:lnTo>
                <a:lnTo>
                  <a:pt x="1007364" y="0"/>
                </a:lnTo>
                <a:lnTo>
                  <a:pt x="0" y="0"/>
                </a:lnTo>
                <a:lnTo>
                  <a:pt x="0" y="1133856"/>
                </a:lnTo>
                <a:close/>
              </a:path>
            </a:pathLst>
          </a:custGeom>
          <a:ln w="35052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943850" y="4245102"/>
            <a:ext cx="214883" cy="56692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943850" y="4245102"/>
            <a:ext cx="215265" cy="567055"/>
          </a:xfrm>
          <a:custGeom>
            <a:avLst/>
            <a:gdLst/>
            <a:ahLst/>
            <a:cxnLst/>
            <a:rect l="l" t="t" r="r" b="b"/>
            <a:pathLst>
              <a:path w="215265" h="567054">
                <a:moveTo>
                  <a:pt x="0" y="566928"/>
                </a:moveTo>
                <a:lnTo>
                  <a:pt x="214883" y="566928"/>
                </a:lnTo>
                <a:lnTo>
                  <a:pt x="214883" y="0"/>
                </a:lnTo>
                <a:lnTo>
                  <a:pt x="0" y="0"/>
                </a:lnTo>
                <a:lnTo>
                  <a:pt x="0" y="566928"/>
                </a:lnTo>
                <a:close/>
              </a:path>
            </a:pathLst>
          </a:custGeom>
          <a:ln w="35052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786371" y="4168140"/>
            <a:ext cx="1311402" cy="133883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936485" y="4245102"/>
            <a:ext cx="1007744" cy="1134110"/>
          </a:xfrm>
          <a:prstGeom prst="rect">
            <a:avLst/>
          </a:prstGeom>
          <a:ln w="35051">
            <a:solidFill>
              <a:srgbClr val="A75F09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246379">
              <a:lnSpc>
                <a:spcPct val="100000"/>
              </a:lnSpc>
              <a:spcBef>
                <a:spcPts val="630"/>
              </a:spcBef>
            </a:pPr>
            <a:r>
              <a:rPr sz="4800" spc="105" dirty="0">
                <a:solidFill>
                  <a:srgbClr val="E38312"/>
                </a:solidFill>
                <a:latin typeface="Arial"/>
                <a:cs typeface="Arial"/>
              </a:rPr>
              <a:t>M</a:t>
            </a:r>
            <a:endParaRPr sz="48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798307" y="3832859"/>
            <a:ext cx="703326" cy="45491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923656" y="3876547"/>
            <a:ext cx="45783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5" dirty="0">
                <a:solidFill>
                  <a:srgbClr val="E38312"/>
                </a:solidFill>
                <a:latin typeface="Arial"/>
                <a:cs typeface="Arial"/>
              </a:rPr>
              <a:t>M/W</a:t>
            </a:r>
            <a:endParaRPr sz="16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975475" y="5444744"/>
            <a:ext cx="17157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1200" spc="40" dirty="0">
                <a:solidFill>
                  <a:srgbClr val="585858"/>
                </a:solidFill>
                <a:latin typeface="Arial"/>
                <a:cs typeface="Arial"/>
              </a:rPr>
              <a:t>M</a:t>
            </a:r>
            <a:r>
              <a:rPr sz="1200" spc="-55" dirty="0">
                <a:solidFill>
                  <a:srgbClr val="585858"/>
                </a:solidFill>
                <a:latin typeface="Arial"/>
                <a:cs typeface="Arial"/>
              </a:rPr>
              <a:t>W</a:t>
            </a:r>
            <a:r>
              <a:rPr sz="1200" spc="-60" dirty="0">
                <a:solidFill>
                  <a:srgbClr val="585858"/>
                </a:solidFill>
                <a:latin typeface="Arial"/>
                <a:cs typeface="Arial"/>
              </a:rPr>
              <a:t>_</a:t>
            </a:r>
            <a:r>
              <a:rPr sz="1200" spc="-1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1200" spc="-180" dirty="0">
                <a:solidFill>
                  <a:srgbClr val="585858"/>
                </a:solidFill>
                <a:latin typeface="Arial"/>
                <a:cs typeface="Arial"/>
              </a:rPr>
              <a:t>L</a:t>
            </a:r>
            <a:r>
              <a:rPr sz="1200" spc="-95" dirty="0">
                <a:solidFill>
                  <a:srgbClr val="585858"/>
                </a:solidFill>
                <a:latin typeface="Arial"/>
                <a:cs typeface="Arial"/>
              </a:rPr>
              <a:t>U</a:t>
            </a:r>
            <a:r>
              <a:rPr sz="1200" spc="-25" dirty="0">
                <a:solidFill>
                  <a:srgbClr val="585858"/>
                </a:solidFill>
                <a:latin typeface="Arial"/>
                <a:cs typeface="Arial"/>
              </a:rPr>
              <a:t>ou</a:t>
            </a:r>
            <a:r>
              <a:rPr sz="1200" spc="75" dirty="0">
                <a:solidFill>
                  <a:srgbClr val="585858"/>
                </a:solidFill>
                <a:latin typeface="Arial"/>
                <a:cs typeface="Arial"/>
              </a:rPr>
              <a:t>t</a:t>
            </a:r>
            <a:r>
              <a:rPr sz="1200" spc="-95" dirty="0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sz="1200" spc="-170" dirty="0">
                <a:solidFill>
                  <a:srgbClr val="585858"/>
                </a:solidFill>
                <a:latin typeface="Arial"/>
                <a:cs typeface="Arial"/>
              </a:rPr>
              <a:t>X</a:t>
            </a:r>
            <a:r>
              <a:rPr sz="1200" spc="25" dirty="0">
                <a:solidFill>
                  <a:srgbClr val="585858"/>
                </a:solidFill>
                <a:latin typeface="Arial"/>
                <a:cs typeface="Arial"/>
              </a:rPr>
              <a:t>M</a:t>
            </a:r>
            <a:r>
              <a:rPr sz="1200" spc="-60" dirty="0">
                <a:solidFill>
                  <a:srgbClr val="585858"/>
                </a:solidFill>
                <a:latin typeface="Arial"/>
                <a:cs typeface="Arial"/>
              </a:rPr>
              <a:t>_</a:t>
            </a:r>
            <a:r>
              <a:rPr sz="1200" spc="-1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1200" spc="-180" dirty="0">
                <a:solidFill>
                  <a:srgbClr val="585858"/>
                </a:solidFill>
                <a:latin typeface="Arial"/>
                <a:cs typeface="Arial"/>
              </a:rPr>
              <a:t>L</a:t>
            </a:r>
            <a:r>
              <a:rPr sz="1200" spc="-95" dirty="0">
                <a:solidFill>
                  <a:srgbClr val="585858"/>
                </a:solidFill>
                <a:latin typeface="Arial"/>
                <a:cs typeface="Arial"/>
              </a:rPr>
              <a:t>U</a:t>
            </a:r>
            <a:r>
              <a:rPr sz="1200" spc="-25" dirty="0">
                <a:solidFill>
                  <a:srgbClr val="585858"/>
                </a:solidFill>
                <a:latin typeface="Arial"/>
                <a:cs typeface="Arial"/>
              </a:rPr>
              <a:t>o</a:t>
            </a:r>
            <a:r>
              <a:rPr sz="1200" spc="-40" dirty="0">
                <a:solidFill>
                  <a:srgbClr val="585858"/>
                </a:solidFill>
                <a:latin typeface="Arial"/>
                <a:cs typeface="Arial"/>
              </a:rPr>
              <a:t>u</a:t>
            </a:r>
            <a:r>
              <a:rPr sz="1200" spc="75" dirty="0">
                <a:solidFill>
                  <a:srgbClr val="585858"/>
                </a:solidFill>
                <a:latin typeface="Arial"/>
                <a:cs typeface="Arial"/>
              </a:rPr>
              <a:t>t</a:t>
            </a:r>
            <a:r>
              <a:rPr sz="1200" spc="-15" dirty="0">
                <a:solidFill>
                  <a:srgbClr val="585858"/>
                </a:solidFill>
                <a:latin typeface="Arial"/>
                <a:cs typeface="Arial"/>
              </a:rPr>
              <a:t>;  </a:t>
            </a:r>
            <a:r>
              <a:rPr sz="1200" spc="-85" dirty="0">
                <a:solidFill>
                  <a:srgbClr val="585858"/>
                </a:solidFill>
                <a:latin typeface="Arial"/>
                <a:cs typeface="Arial"/>
              </a:rPr>
              <a:t>MW_RD </a:t>
            </a:r>
            <a:r>
              <a:rPr sz="1200" spc="-105" dirty="0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sz="12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585858"/>
                </a:solidFill>
                <a:latin typeface="Arial"/>
                <a:cs typeface="Arial"/>
              </a:rPr>
              <a:t>XM_RD;</a:t>
            </a:r>
            <a:endParaRPr sz="12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8871966" y="3626358"/>
            <a:ext cx="0" cy="2614295"/>
          </a:xfrm>
          <a:custGeom>
            <a:avLst/>
            <a:gdLst/>
            <a:ahLst/>
            <a:cxnLst/>
            <a:rect l="l" t="t" r="r" b="b"/>
            <a:pathLst>
              <a:path h="2614295">
                <a:moveTo>
                  <a:pt x="0" y="0"/>
                </a:moveTo>
                <a:lnTo>
                  <a:pt x="0" y="2614053"/>
                </a:lnTo>
              </a:path>
            </a:pathLst>
          </a:custGeom>
          <a:ln w="50292">
            <a:solidFill>
              <a:srgbClr val="E38312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943850" y="4812029"/>
            <a:ext cx="214883" cy="56692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943850" y="4812029"/>
            <a:ext cx="215265" cy="567055"/>
          </a:xfrm>
          <a:custGeom>
            <a:avLst/>
            <a:gdLst/>
            <a:ahLst/>
            <a:cxnLst/>
            <a:rect l="l" t="t" r="r" b="b"/>
            <a:pathLst>
              <a:path w="215265" h="567054">
                <a:moveTo>
                  <a:pt x="0" y="566928"/>
                </a:moveTo>
                <a:lnTo>
                  <a:pt x="214883" y="566928"/>
                </a:lnTo>
                <a:lnTo>
                  <a:pt x="214883" y="0"/>
                </a:lnTo>
                <a:lnTo>
                  <a:pt x="0" y="0"/>
                </a:lnTo>
                <a:lnTo>
                  <a:pt x="0" y="566928"/>
                </a:lnTo>
                <a:close/>
              </a:path>
            </a:pathLst>
          </a:custGeom>
          <a:ln w="35052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874252" y="4168140"/>
            <a:ext cx="1332738" cy="133883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9035033" y="4245102"/>
            <a:ext cx="1007744" cy="1134110"/>
          </a:xfrm>
          <a:prstGeom prst="rect">
            <a:avLst/>
          </a:prstGeom>
          <a:ln w="35051">
            <a:solidFill>
              <a:srgbClr val="A75F09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236854">
              <a:lnSpc>
                <a:spcPct val="100000"/>
              </a:lnSpc>
              <a:spcBef>
                <a:spcPts val="630"/>
              </a:spcBef>
            </a:pPr>
            <a:r>
              <a:rPr sz="4800" spc="-260" dirty="0">
                <a:solidFill>
                  <a:srgbClr val="E38312"/>
                </a:solidFill>
                <a:latin typeface="Arial"/>
                <a:cs typeface="Arial"/>
              </a:rPr>
              <a:t>W</a:t>
            </a:r>
            <a:endParaRPr sz="48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998966" y="5424352"/>
            <a:ext cx="991869" cy="422909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225"/>
              </a:spcBef>
            </a:pPr>
            <a:r>
              <a:rPr sz="1200" spc="-95" dirty="0">
                <a:solidFill>
                  <a:srgbClr val="585858"/>
                </a:solidFill>
                <a:latin typeface="Arial"/>
                <a:cs typeface="Arial"/>
              </a:rPr>
              <a:t>REG[MW_RD]=</a:t>
            </a:r>
            <a:endParaRPr sz="1200">
              <a:latin typeface="Arial"/>
              <a:cs typeface="Arial"/>
            </a:endParaRPr>
          </a:p>
          <a:p>
            <a:pPr marL="107950" algn="ctr">
              <a:lnSpc>
                <a:spcPct val="100000"/>
              </a:lnSpc>
              <a:spcBef>
                <a:spcPts val="120"/>
              </a:spcBef>
            </a:pPr>
            <a:r>
              <a:rPr sz="1200" spc="-45" dirty="0">
                <a:solidFill>
                  <a:srgbClr val="585858"/>
                </a:solidFill>
                <a:latin typeface="Arial"/>
                <a:cs typeface="Arial"/>
              </a:rPr>
              <a:t>MW_ALUout;</a:t>
            </a:r>
            <a:endParaRPr sz="12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8156447" y="4285500"/>
            <a:ext cx="505205" cy="31469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101583" y="4453140"/>
            <a:ext cx="614933" cy="31469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8185784" y="4310888"/>
            <a:ext cx="450215" cy="36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00"/>
              </a:spcBef>
            </a:pPr>
            <a:r>
              <a:rPr sz="1100" spc="-35" dirty="0">
                <a:latin typeface="Arial"/>
                <a:cs typeface="Arial"/>
              </a:rPr>
              <a:t>MW_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-100" dirty="0">
                <a:latin typeface="Arial"/>
                <a:cs typeface="Arial"/>
              </a:rPr>
              <a:t>ALU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40" dirty="0">
                <a:latin typeface="Arial"/>
                <a:cs typeface="Arial"/>
              </a:rPr>
              <a:t>u</a:t>
            </a:r>
            <a:r>
              <a:rPr sz="1100" spc="65" dirty="0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8129016" y="5006340"/>
            <a:ext cx="639318" cy="30403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8210804" y="5030851"/>
            <a:ext cx="48133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5" dirty="0">
                <a:latin typeface="Arial"/>
                <a:cs typeface="Arial"/>
              </a:rPr>
              <a:t>M</a:t>
            </a:r>
            <a:r>
              <a:rPr sz="1050" spc="-25" dirty="0">
                <a:latin typeface="Arial"/>
                <a:cs typeface="Arial"/>
              </a:rPr>
              <a:t>W</a:t>
            </a:r>
            <a:r>
              <a:rPr sz="1050" spc="-125" dirty="0">
                <a:latin typeface="Arial"/>
                <a:cs typeface="Arial"/>
              </a:rPr>
              <a:t>_R</a:t>
            </a:r>
            <a:r>
              <a:rPr sz="1050" spc="-110" dirty="0">
                <a:latin typeface="Arial"/>
                <a:cs typeface="Arial"/>
              </a:rPr>
              <a:t>D</a:t>
            </a:r>
            <a:endParaRPr sz="105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260094" y="1889252"/>
            <a:ext cx="31705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"/>
              <a:tabLst>
                <a:tab pos="355600" algn="l"/>
              </a:tabLst>
            </a:pPr>
            <a:r>
              <a:rPr sz="2400" spc="-114" dirty="0">
                <a:latin typeface="Arial"/>
                <a:cs typeface="Arial"/>
              </a:rPr>
              <a:t>add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rs,rs,rt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100" dirty="0">
                <a:latin typeface="Arial"/>
                <a:cs typeface="Arial"/>
              </a:rPr>
              <a:t>&gt;reg(rd) </a:t>
            </a:r>
            <a:r>
              <a:rPr sz="2400" spc="-210" dirty="0">
                <a:latin typeface="Arial"/>
                <a:cs typeface="Arial"/>
              </a:rPr>
              <a:t>= </a:t>
            </a:r>
            <a:r>
              <a:rPr sz="2400" spc="-110" dirty="0">
                <a:latin typeface="Arial"/>
                <a:cs typeface="Arial"/>
              </a:rPr>
              <a:t>reg(rs) </a:t>
            </a:r>
            <a:r>
              <a:rPr sz="2400" spc="-210" dirty="0">
                <a:latin typeface="Arial"/>
                <a:cs typeface="Arial"/>
              </a:rPr>
              <a:t>+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reg(rt</a:t>
            </a:r>
            <a:r>
              <a:rPr sz="1800" spc="-45" dirty="0"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graphicFrame>
        <p:nvGraphicFramePr>
          <p:cNvPr id="72" name="object 72"/>
          <p:cNvGraphicFramePr>
            <a:graphicFrameLocks noGrp="1"/>
          </p:cNvGraphicFramePr>
          <p:nvPr/>
        </p:nvGraphicFramePr>
        <p:xfrm>
          <a:off x="4977765" y="1895475"/>
          <a:ext cx="4986020" cy="1264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4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230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Description: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Adds two registers and stores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result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 a</a:t>
                      </a:r>
                      <a:r>
                        <a:rPr sz="12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register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Operation: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$d =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$s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+ $t;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advance_pc</a:t>
                      </a:r>
                      <a:r>
                        <a:rPr sz="12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(4);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Syntax: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add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$d,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$s,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$t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Encoding: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0000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00ss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ssst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tttt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dddd d000 0010</a:t>
                      </a:r>
                      <a:r>
                        <a:rPr sz="1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0000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3" name="矩形 72"/>
          <p:cNvSpPr/>
          <p:nvPr/>
        </p:nvSpPr>
        <p:spPr>
          <a:xfrm>
            <a:off x="4977765" y="2855596"/>
            <a:ext cx="498602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1447800" y="5647051"/>
            <a:ext cx="1348866" cy="219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/>
          <p:cNvSpPr txBox="1"/>
          <p:nvPr/>
        </p:nvSpPr>
        <p:spPr>
          <a:xfrm>
            <a:off x="-43877" y="6012567"/>
            <a:ext cx="3218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PC</a:t>
            </a:r>
            <a:r>
              <a:rPr lang="zh-TW" altLang="en-US" sz="16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每次都</a:t>
            </a:r>
            <a:r>
              <a:rPr lang="en-US" altLang="zh-TW" sz="16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+4</a:t>
            </a:r>
            <a:r>
              <a:rPr lang="zh-TW" altLang="en-US" sz="16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，但指令數非如此</a:t>
            </a:r>
            <a:endParaRPr lang="zh-TW" altLang="en-US" sz="16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77" name="直線單箭頭接點 76"/>
          <p:cNvCxnSpPr>
            <a:stCxn id="74" idx="2"/>
            <a:endCxn id="75" idx="0"/>
          </p:cNvCxnSpPr>
          <p:nvPr/>
        </p:nvCxnSpPr>
        <p:spPr>
          <a:xfrm flipH="1">
            <a:off x="1565530" y="5866384"/>
            <a:ext cx="556703" cy="1461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  <a:tabLst>
                <a:tab pos="10141585" algn="l"/>
              </a:tabLst>
            </a:pPr>
            <a:r>
              <a:rPr spc="-229" dirty="0" smtClean="0">
                <a:latin typeface="+mj-lt"/>
              </a:rPr>
              <a:t>Modularization</a:t>
            </a:r>
            <a:r>
              <a:rPr lang="en-US" spc="-229" dirty="0" smtClean="0">
                <a:latin typeface="+mj-lt"/>
              </a:rPr>
              <a:t> </a:t>
            </a:r>
            <a:r>
              <a:rPr lang="en-US" altLang="zh-TW" spc="-229" dirty="0" smtClean="0">
                <a:latin typeface="+mj-lt"/>
              </a:rPr>
              <a:t>(EX. </a:t>
            </a:r>
            <a:r>
              <a:rPr lang="en-US" altLang="zh-TW" spc="-229" dirty="0" smtClean="0">
                <a:latin typeface="+mj-lt"/>
              </a:rPr>
              <a:t>add</a:t>
            </a:r>
            <a:r>
              <a:rPr lang="en-US" altLang="zh-TW" spc="-229" dirty="0" smtClean="0">
                <a:latin typeface="+mj-lt"/>
              </a:rPr>
              <a:t>)</a:t>
            </a:r>
            <a:r>
              <a:rPr spc="-229" dirty="0"/>
              <a:t>	</a:t>
            </a:r>
          </a:p>
        </p:txBody>
      </p:sp>
      <p:sp>
        <p:nvSpPr>
          <p:cNvPr id="3" name="object 3"/>
          <p:cNvSpPr/>
          <p:nvPr/>
        </p:nvSpPr>
        <p:spPr>
          <a:xfrm>
            <a:off x="3647694" y="2225801"/>
            <a:ext cx="0" cy="4067175"/>
          </a:xfrm>
          <a:custGeom>
            <a:avLst/>
            <a:gdLst/>
            <a:ahLst/>
            <a:cxnLst/>
            <a:rect l="l" t="t" r="r" b="b"/>
            <a:pathLst>
              <a:path h="4067175">
                <a:moveTo>
                  <a:pt x="0" y="0"/>
                </a:moveTo>
                <a:lnTo>
                  <a:pt x="0" y="4066616"/>
                </a:lnTo>
              </a:path>
            </a:pathLst>
          </a:custGeom>
          <a:ln w="50292">
            <a:solidFill>
              <a:srgbClr val="E38312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77184" y="1845564"/>
            <a:ext cx="561593" cy="4549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01640" y="1845564"/>
            <a:ext cx="579882" cy="4549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47431" y="1845564"/>
            <a:ext cx="628650" cy="4549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73411" y="1845564"/>
            <a:ext cx="703326" cy="4549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02278" y="1887677"/>
            <a:ext cx="68548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37410" algn="l"/>
                <a:tab pos="4283075" algn="l"/>
                <a:tab pos="6409055" algn="l"/>
              </a:tabLst>
            </a:pPr>
            <a:r>
              <a:rPr sz="1600" spc="-300" dirty="0">
                <a:solidFill>
                  <a:srgbClr val="E38312"/>
                </a:solidFill>
                <a:latin typeface="Arial"/>
                <a:cs typeface="Arial"/>
              </a:rPr>
              <a:t>F</a:t>
            </a:r>
            <a:r>
              <a:rPr sz="1600" spc="160" dirty="0">
                <a:solidFill>
                  <a:srgbClr val="E38312"/>
                </a:solidFill>
                <a:latin typeface="Arial"/>
                <a:cs typeface="Arial"/>
              </a:rPr>
              <a:t>/</a:t>
            </a:r>
            <a:r>
              <a:rPr sz="1600" spc="-175" dirty="0">
                <a:solidFill>
                  <a:srgbClr val="E38312"/>
                </a:solidFill>
                <a:latin typeface="Arial"/>
                <a:cs typeface="Arial"/>
              </a:rPr>
              <a:t>D</a:t>
            </a:r>
            <a:r>
              <a:rPr sz="1600" dirty="0">
                <a:solidFill>
                  <a:srgbClr val="E38312"/>
                </a:solidFill>
                <a:latin typeface="Arial"/>
                <a:cs typeface="Arial"/>
              </a:rPr>
              <a:t>	</a:t>
            </a:r>
            <a:r>
              <a:rPr sz="1600" spc="-80" dirty="0">
                <a:solidFill>
                  <a:srgbClr val="E38312"/>
                </a:solidFill>
                <a:latin typeface="Arial"/>
                <a:cs typeface="Arial"/>
              </a:rPr>
              <a:t>D/</a:t>
            </a:r>
            <a:r>
              <a:rPr sz="1600" spc="-95" dirty="0">
                <a:solidFill>
                  <a:srgbClr val="E38312"/>
                </a:solidFill>
                <a:latin typeface="Arial"/>
                <a:cs typeface="Arial"/>
              </a:rPr>
              <a:t>X</a:t>
            </a:r>
            <a:r>
              <a:rPr sz="1600" dirty="0">
                <a:solidFill>
                  <a:srgbClr val="E38312"/>
                </a:solidFill>
                <a:latin typeface="Arial"/>
                <a:cs typeface="Arial"/>
              </a:rPr>
              <a:t>	</a:t>
            </a:r>
            <a:r>
              <a:rPr sz="1600" spc="-55" dirty="0">
                <a:solidFill>
                  <a:srgbClr val="E38312"/>
                </a:solidFill>
                <a:latin typeface="Arial"/>
                <a:cs typeface="Arial"/>
              </a:rPr>
              <a:t>X</a:t>
            </a:r>
            <a:r>
              <a:rPr sz="1600" spc="-30" dirty="0">
                <a:solidFill>
                  <a:srgbClr val="E38312"/>
                </a:solidFill>
                <a:latin typeface="Arial"/>
                <a:cs typeface="Arial"/>
              </a:rPr>
              <a:t>/</a:t>
            </a:r>
            <a:r>
              <a:rPr sz="1600" spc="30" dirty="0">
                <a:solidFill>
                  <a:srgbClr val="E38312"/>
                </a:solidFill>
                <a:latin typeface="Arial"/>
                <a:cs typeface="Arial"/>
              </a:rPr>
              <a:t>M</a:t>
            </a:r>
            <a:r>
              <a:rPr sz="1600" dirty="0">
                <a:solidFill>
                  <a:srgbClr val="E38312"/>
                </a:solidFill>
                <a:latin typeface="Arial"/>
                <a:cs typeface="Arial"/>
              </a:rPr>
              <a:t>	</a:t>
            </a:r>
            <a:r>
              <a:rPr sz="1600" spc="35" dirty="0">
                <a:solidFill>
                  <a:srgbClr val="E38312"/>
                </a:solidFill>
                <a:latin typeface="Arial"/>
                <a:cs typeface="Arial"/>
              </a:rPr>
              <a:t>M/W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023347" y="2916935"/>
            <a:ext cx="1204722" cy="5646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180701" y="2970733"/>
            <a:ext cx="8940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solidFill>
                  <a:srgbClr val="E38312"/>
                </a:solidFill>
                <a:latin typeface="Arial"/>
                <a:cs typeface="Arial"/>
              </a:rPr>
              <a:t>(</a:t>
            </a:r>
            <a:r>
              <a:rPr sz="2000" spc="-120" dirty="0">
                <a:solidFill>
                  <a:srgbClr val="E38312"/>
                </a:solidFill>
                <a:latin typeface="Arial"/>
                <a:cs typeface="Arial"/>
              </a:rPr>
              <a:t>W</a:t>
            </a:r>
            <a:r>
              <a:rPr sz="2000" spc="-150" dirty="0">
                <a:solidFill>
                  <a:srgbClr val="E38312"/>
                </a:solidFill>
                <a:latin typeface="Arial"/>
                <a:cs typeface="Arial"/>
              </a:rPr>
              <a:t>B=ID)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01105" y="2225801"/>
            <a:ext cx="0" cy="4067175"/>
          </a:xfrm>
          <a:custGeom>
            <a:avLst/>
            <a:gdLst/>
            <a:ahLst/>
            <a:cxnLst/>
            <a:rect l="l" t="t" r="r" b="b"/>
            <a:pathLst>
              <a:path h="4067175">
                <a:moveTo>
                  <a:pt x="0" y="0"/>
                </a:moveTo>
                <a:lnTo>
                  <a:pt x="0" y="4066616"/>
                </a:lnTo>
              </a:path>
            </a:pathLst>
          </a:custGeom>
          <a:ln w="50292">
            <a:solidFill>
              <a:srgbClr val="E38312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46897" y="2225801"/>
            <a:ext cx="0" cy="4067175"/>
          </a:xfrm>
          <a:custGeom>
            <a:avLst/>
            <a:gdLst/>
            <a:ahLst/>
            <a:cxnLst/>
            <a:rect l="l" t="t" r="r" b="b"/>
            <a:pathLst>
              <a:path h="4067175">
                <a:moveTo>
                  <a:pt x="0" y="0"/>
                </a:moveTo>
                <a:lnTo>
                  <a:pt x="0" y="4066616"/>
                </a:lnTo>
              </a:path>
            </a:pathLst>
          </a:custGeom>
          <a:ln w="50292">
            <a:solidFill>
              <a:srgbClr val="E38312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32314" y="2225801"/>
            <a:ext cx="0" cy="4067175"/>
          </a:xfrm>
          <a:custGeom>
            <a:avLst/>
            <a:gdLst/>
            <a:ahLst/>
            <a:cxnLst/>
            <a:rect l="l" t="t" r="r" b="b"/>
            <a:pathLst>
              <a:path h="4067175">
                <a:moveTo>
                  <a:pt x="0" y="0"/>
                </a:moveTo>
                <a:lnTo>
                  <a:pt x="0" y="4066616"/>
                </a:lnTo>
              </a:path>
            </a:pathLst>
          </a:custGeom>
          <a:ln w="50292">
            <a:solidFill>
              <a:srgbClr val="E38312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32276" y="2324100"/>
            <a:ext cx="1972055" cy="3732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24655" y="2316479"/>
            <a:ext cx="1987550" cy="3747770"/>
          </a:xfrm>
          <a:custGeom>
            <a:avLst/>
            <a:gdLst/>
            <a:ahLst/>
            <a:cxnLst/>
            <a:rect l="l" t="t" r="r" b="b"/>
            <a:pathLst>
              <a:path w="1987550" h="3747770">
                <a:moveTo>
                  <a:pt x="0" y="3747516"/>
                </a:moveTo>
                <a:lnTo>
                  <a:pt x="1987296" y="3747516"/>
                </a:lnTo>
                <a:lnTo>
                  <a:pt x="1987296" y="0"/>
                </a:lnTo>
                <a:lnTo>
                  <a:pt x="0" y="0"/>
                </a:lnTo>
                <a:lnTo>
                  <a:pt x="0" y="3747516"/>
                </a:lnTo>
                <a:close/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10071" y="2324100"/>
            <a:ext cx="1929383" cy="37322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02452" y="2316479"/>
            <a:ext cx="1945005" cy="3747770"/>
          </a:xfrm>
          <a:custGeom>
            <a:avLst/>
            <a:gdLst/>
            <a:ahLst/>
            <a:cxnLst/>
            <a:rect l="l" t="t" r="r" b="b"/>
            <a:pathLst>
              <a:path w="1945004" h="3747770">
                <a:moveTo>
                  <a:pt x="0" y="3747516"/>
                </a:moveTo>
                <a:lnTo>
                  <a:pt x="1944624" y="3747516"/>
                </a:lnTo>
                <a:lnTo>
                  <a:pt x="1944624" y="0"/>
                </a:lnTo>
                <a:lnTo>
                  <a:pt x="0" y="0"/>
                </a:lnTo>
                <a:lnTo>
                  <a:pt x="0" y="3747516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62100" y="2319527"/>
            <a:ext cx="1997964" cy="37459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54480" y="2311907"/>
            <a:ext cx="2013585" cy="3761740"/>
          </a:xfrm>
          <a:custGeom>
            <a:avLst/>
            <a:gdLst/>
            <a:ahLst/>
            <a:cxnLst/>
            <a:rect l="l" t="t" r="r" b="b"/>
            <a:pathLst>
              <a:path w="2013585" h="3761740">
                <a:moveTo>
                  <a:pt x="0" y="3761232"/>
                </a:moveTo>
                <a:lnTo>
                  <a:pt x="2013204" y="3761232"/>
                </a:lnTo>
                <a:lnTo>
                  <a:pt x="2013204" y="0"/>
                </a:lnTo>
                <a:lnTo>
                  <a:pt x="0" y="0"/>
                </a:lnTo>
                <a:lnTo>
                  <a:pt x="0" y="3761232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60435" y="2328672"/>
            <a:ext cx="1964435" cy="37124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52816" y="2321051"/>
            <a:ext cx="1979930" cy="3728085"/>
          </a:xfrm>
          <a:custGeom>
            <a:avLst/>
            <a:gdLst/>
            <a:ahLst/>
            <a:cxnLst/>
            <a:rect l="l" t="t" r="r" b="b"/>
            <a:pathLst>
              <a:path w="1979929" h="3728085">
                <a:moveTo>
                  <a:pt x="0" y="3727704"/>
                </a:moveTo>
                <a:lnTo>
                  <a:pt x="1979676" y="3727704"/>
                </a:lnTo>
                <a:lnTo>
                  <a:pt x="1979676" y="0"/>
                </a:lnTo>
                <a:lnTo>
                  <a:pt x="0" y="0"/>
                </a:lnTo>
                <a:lnTo>
                  <a:pt x="0" y="3727704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6424" y="1972055"/>
            <a:ext cx="4630751" cy="3838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  <a:tabLst>
                <a:tab pos="10141585" algn="l"/>
              </a:tabLst>
            </a:pPr>
            <a:r>
              <a:rPr spc="-385" dirty="0">
                <a:latin typeface="+mj-lt"/>
              </a:rPr>
              <a:t>CPU.v</a:t>
            </a:r>
            <a:r>
              <a:rPr spc="-385" dirty="0"/>
              <a:t>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36850" y="3408121"/>
            <a:ext cx="25400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宣告各Stage之前傳值所需要的連接線</a:t>
            </a:r>
            <a:endParaRPr sz="1200">
              <a:latin typeface="Noto Sans Mono CJK JP Regular"/>
              <a:cs typeface="Noto Sans Mono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90032" y="3816096"/>
            <a:ext cx="881380" cy="226060"/>
          </a:xfrm>
          <a:custGeom>
            <a:avLst/>
            <a:gdLst/>
            <a:ahLst/>
            <a:cxnLst/>
            <a:rect l="l" t="t" r="r" b="b"/>
            <a:pathLst>
              <a:path w="881379" h="226060">
                <a:moveTo>
                  <a:pt x="768095" y="0"/>
                </a:moveTo>
                <a:lnTo>
                  <a:pt x="768095" y="56387"/>
                </a:lnTo>
                <a:lnTo>
                  <a:pt x="0" y="56387"/>
                </a:lnTo>
                <a:lnTo>
                  <a:pt x="0" y="169163"/>
                </a:lnTo>
                <a:lnTo>
                  <a:pt x="768095" y="169163"/>
                </a:lnTo>
                <a:lnTo>
                  <a:pt x="768095" y="225551"/>
                </a:lnTo>
                <a:lnTo>
                  <a:pt x="880871" y="112775"/>
                </a:lnTo>
                <a:lnTo>
                  <a:pt x="768095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90032" y="3816096"/>
            <a:ext cx="881380" cy="226060"/>
          </a:xfrm>
          <a:custGeom>
            <a:avLst/>
            <a:gdLst/>
            <a:ahLst/>
            <a:cxnLst/>
            <a:rect l="l" t="t" r="r" b="b"/>
            <a:pathLst>
              <a:path w="881379" h="226060">
                <a:moveTo>
                  <a:pt x="0" y="56387"/>
                </a:moveTo>
                <a:lnTo>
                  <a:pt x="768095" y="56387"/>
                </a:lnTo>
                <a:lnTo>
                  <a:pt x="768095" y="0"/>
                </a:lnTo>
                <a:lnTo>
                  <a:pt x="880871" y="112775"/>
                </a:lnTo>
                <a:lnTo>
                  <a:pt x="768095" y="225551"/>
                </a:lnTo>
                <a:lnTo>
                  <a:pt x="768095" y="169163"/>
                </a:lnTo>
                <a:lnTo>
                  <a:pt x="0" y="169163"/>
                </a:lnTo>
                <a:lnTo>
                  <a:pt x="0" y="56387"/>
                </a:lnTo>
                <a:close/>
              </a:path>
            </a:pathLst>
          </a:custGeom>
          <a:ln w="15240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36716" y="4066413"/>
            <a:ext cx="43243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latin typeface="Noto Sans Mono CJK JP Regular"/>
                <a:cs typeface="Noto Sans Mono CJK JP Regular"/>
              </a:rPr>
              <a:t>接</a:t>
            </a:r>
            <a:r>
              <a:rPr sz="1600" spc="-5" dirty="0">
                <a:latin typeface="Noto Sans Mono CJK JP Regular"/>
                <a:cs typeface="Noto Sans Mono CJK JP Regular"/>
              </a:rPr>
              <a:t>續</a:t>
            </a:r>
            <a:endParaRPr sz="1600">
              <a:latin typeface="Noto Sans Mono CJK JP Regular"/>
              <a:cs typeface="Noto Sans Mono CJK JP Regula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61988" y="1860804"/>
            <a:ext cx="3852119" cy="39867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  <a:tabLst>
                <a:tab pos="10141585" algn="l"/>
              </a:tabLst>
            </a:pPr>
            <a:r>
              <a:rPr spc="-380" dirty="0"/>
              <a:t>Testbench.v	</a:t>
            </a:r>
          </a:p>
        </p:txBody>
      </p:sp>
      <p:sp>
        <p:nvSpPr>
          <p:cNvPr id="3" name="object 3"/>
          <p:cNvSpPr/>
          <p:nvPr/>
        </p:nvSpPr>
        <p:spPr>
          <a:xfrm>
            <a:off x="2708148" y="1822704"/>
            <a:ext cx="5788152" cy="4332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75729" y="3024885"/>
            <a:ext cx="12414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C00000"/>
                </a:solidFill>
                <a:latin typeface="Noto Sans Mono CJK JP Regular"/>
                <a:cs typeface="Noto Sans Mono CJK JP Regular"/>
              </a:rPr>
              <a:t>輸入</a:t>
            </a:r>
            <a:r>
              <a:rPr sz="12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code</a:t>
            </a:r>
            <a:r>
              <a:rPr sz="1200" spc="10" dirty="0">
                <a:solidFill>
                  <a:srgbClr val="C00000"/>
                </a:solidFill>
                <a:latin typeface="Noto Sans Mono CJK JP Regular"/>
                <a:cs typeface="Noto Sans Mono CJK JP Regular"/>
              </a:rPr>
              <a:t>的機</a:t>
            </a:r>
            <a:r>
              <a:rPr sz="1200" dirty="0">
                <a:solidFill>
                  <a:srgbClr val="C00000"/>
                </a:solidFill>
                <a:latin typeface="Noto Sans Mono CJK JP Regular"/>
                <a:cs typeface="Noto Sans Mono CJK JP Regular"/>
              </a:rPr>
              <a:t>械碼</a:t>
            </a:r>
            <a:endParaRPr sz="1200">
              <a:latin typeface="Noto Sans Mono CJK JP Regular"/>
              <a:cs typeface="Noto Sans Mono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28715" y="5582208"/>
            <a:ext cx="2299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C00000"/>
                </a:solidFill>
                <a:latin typeface="Times New Roman"/>
                <a:cs typeface="Times New Roman"/>
              </a:rPr>
              <a:t>Lab1</a:t>
            </a:r>
            <a:r>
              <a:rPr sz="1200" spc="10" dirty="0">
                <a:solidFill>
                  <a:srgbClr val="C00000"/>
                </a:solidFill>
                <a:latin typeface="Noto Sans Mono CJK JP Regular"/>
                <a:cs typeface="Noto Sans Mono CJK JP Regular"/>
              </a:rPr>
              <a:t>程式</a:t>
            </a:r>
            <a:r>
              <a:rPr sz="1200" dirty="0">
                <a:solidFill>
                  <a:srgbClr val="C00000"/>
                </a:solidFill>
                <a:latin typeface="Noto Sans Mono CJK JP Regular"/>
                <a:cs typeface="Noto Sans Mono CJK JP Regular"/>
              </a:rPr>
              <a:t>一個輸入請放在</a:t>
            </a:r>
            <a:r>
              <a:rPr sz="12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DM[0]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10" dirty="0">
                <a:solidFill>
                  <a:srgbClr val="C00000"/>
                </a:solidFill>
                <a:latin typeface="Noto Sans Mono CJK JP Regular"/>
                <a:cs typeface="Noto Sans Mono CJK JP Regular"/>
              </a:rPr>
              <a:t>中，兩</a:t>
            </a:r>
            <a:r>
              <a:rPr sz="1200" dirty="0">
                <a:solidFill>
                  <a:srgbClr val="C00000"/>
                </a:solidFill>
                <a:latin typeface="Noto Sans Mono CJK JP Regular"/>
                <a:cs typeface="Noto Sans Mono CJK JP Regular"/>
              </a:rPr>
              <a:t>個結果放在</a:t>
            </a:r>
            <a:r>
              <a:rPr sz="12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DM[1]</a:t>
            </a:r>
            <a:r>
              <a:rPr sz="1200" b="1" spc="-8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C00000"/>
                </a:solidFill>
                <a:latin typeface="Noto Sans Mono CJK JP Regular"/>
                <a:cs typeface="Noto Sans Mono CJK JP Regular"/>
              </a:rPr>
              <a:t>、</a:t>
            </a:r>
            <a:r>
              <a:rPr sz="12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DM[2]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991600" y="2209800"/>
            <a:ext cx="281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因為這個</a:t>
            </a:r>
            <a:r>
              <a:rPr lang="en-US" altLang="zh-TW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CPU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沒有做任何處理</a:t>
            </a:r>
            <a:r>
              <a:rPr lang="en-US" altLang="zh-TW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Hazard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的硬體，故只能透過插入</a:t>
            </a:r>
            <a:r>
              <a:rPr lang="en-US" altLang="zh-TW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NOP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指令或是調整指令順序的方式節省</a:t>
            </a:r>
            <a:r>
              <a:rPr lang="en-US" altLang="zh-TW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cycle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數。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991599" y="4114800"/>
            <a:ext cx="32004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什麼時候插</a:t>
            </a:r>
            <a:r>
              <a:rPr lang="en-US" altLang="zh-TW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NOP?</a:t>
            </a:r>
          </a:p>
          <a:p>
            <a:r>
              <a:rPr lang="en-US" altLang="zh-TW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EX.  add $3, $1, $2</a:t>
            </a:r>
          </a:p>
          <a:p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       add $5, $3, $4</a:t>
            </a:r>
          </a:p>
          <a:p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第一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行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的</a:t>
            </a:r>
            <a:r>
              <a:rPr lang="en-US" altLang="zh-TW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$1+$2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還未寫回</a:t>
            </a:r>
            <a:r>
              <a:rPr lang="en-US" altLang="zh-TW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$3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，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故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下一行的</a:t>
            </a:r>
            <a:r>
              <a:rPr lang="en-US" altLang="zh-TW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$3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內並非預期的值，故插入</a:t>
            </a:r>
            <a:r>
              <a:rPr lang="en-US" altLang="zh-TW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3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NOP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等待</a:t>
            </a:r>
            <a:endParaRPr lang="zh-TW" altLang="en-US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  <a:tabLst>
                <a:tab pos="10141585" algn="l"/>
              </a:tabLst>
            </a:pPr>
            <a:r>
              <a:rPr spc="-380" dirty="0">
                <a:latin typeface="+mj-lt"/>
              </a:rPr>
              <a:t>Testbench.v</a:t>
            </a:r>
            <a:r>
              <a:rPr spc="-380" dirty="0"/>
              <a:t>	</a:t>
            </a:r>
          </a:p>
        </p:txBody>
      </p:sp>
      <p:sp>
        <p:nvSpPr>
          <p:cNvPr id="3" name="object 3"/>
          <p:cNvSpPr/>
          <p:nvPr/>
        </p:nvSpPr>
        <p:spPr>
          <a:xfrm>
            <a:off x="2761488" y="1807464"/>
            <a:ext cx="5503164" cy="4744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8" y="1051305"/>
            <a:ext cx="507238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none" spc="-4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計算程式</a:t>
            </a:r>
            <a:r>
              <a:rPr sz="4000" u="none" spc="-5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耗</a:t>
            </a:r>
            <a:r>
              <a:rPr sz="4000" u="none" spc="-7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費</a:t>
            </a:r>
            <a:r>
              <a:rPr sz="4000" u="none" spc="-55" dirty="0">
                <a:latin typeface="+mn-lt"/>
                <a:ea typeface="標楷體" panose="03000509000000000000" pitchFamily="65" charset="-120"/>
                <a:cs typeface="Times New Roman"/>
              </a:rPr>
              <a:t>C</a:t>
            </a:r>
            <a:r>
              <a:rPr sz="4000" u="none" spc="-65" dirty="0">
                <a:latin typeface="+mn-lt"/>
                <a:ea typeface="標楷體" panose="03000509000000000000" pitchFamily="65" charset="-120"/>
                <a:cs typeface="Times New Roman"/>
              </a:rPr>
              <a:t>y</a:t>
            </a:r>
            <a:r>
              <a:rPr sz="4000" u="none" spc="-55" dirty="0">
                <a:latin typeface="+mn-lt"/>
                <a:ea typeface="標楷體" panose="03000509000000000000" pitchFamily="65" charset="-120"/>
                <a:cs typeface="Times New Roman"/>
              </a:rPr>
              <a:t>c</a:t>
            </a:r>
            <a:r>
              <a:rPr sz="4000" u="none" spc="-50" dirty="0">
                <a:latin typeface="+mn-lt"/>
                <a:ea typeface="標楷體" panose="03000509000000000000" pitchFamily="65" charset="-120"/>
                <a:cs typeface="Times New Roman"/>
              </a:rPr>
              <a:t>l</a:t>
            </a:r>
            <a:r>
              <a:rPr sz="4000" u="none" spc="-60" dirty="0">
                <a:latin typeface="+mn-lt"/>
                <a:ea typeface="標楷體" panose="03000509000000000000" pitchFamily="65" charset="-120"/>
                <a:cs typeface="Times New Roman"/>
              </a:rPr>
              <a:t>e</a:t>
            </a:r>
            <a:r>
              <a:rPr sz="4000" u="none" spc="-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數</a:t>
            </a:r>
            <a:endParaRPr sz="4000" dirty="0">
              <a:latin typeface="標楷體" panose="03000509000000000000" pitchFamily="65" charset="-120"/>
              <a:ea typeface="標楷體" panose="03000509000000000000" pitchFamily="65" charset="-120"/>
              <a:cs typeface="Noto Sans Mono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00883" y="2273807"/>
            <a:ext cx="5432874" cy="3220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73729" y="2212085"/>
            <a:ext cx="905510" cy="2379345"/>
          </a:xfrm>
          <a:custGeom>
            <a:avLst/>
            <a:gdLst/>
            <a:ahLst/>
            <a:cxnLst/>
            <a:rect l="l" t="t" r="r" b="b"/>
            <a:pathLst>
              <a:path w="905510" h="2379345">
                <a:moveTo>
                  <a:pt x="0" y="2378964"/>
                </a:moveTo>
                <a:lnTo>
                  <a:pt x="905256" y="2378964"/>
                </a:lnTo>
                <a:lnTo>
                  <a:pt x="905256" y="0"/>
                </a:lnTo>
                <a:lnTo>
                  <a:pt x="0" y="0"/>
                </a:lnTo>
                <a:lnTo>
                  <a:pt x="0" y="2378964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02355" y="1875282"/>
            <a:ext cx="1656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Noto Sans Mono CJK JP Regular"/>
                <a:cs typeface="Noto Sans Mono CJK JP Regular"/>
              </a:rPr>
              <a:t>目前執行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c</a:t>
            </a:r>
            <a:r>
              <a:rPr sz="1800" spc="25" dirty="0">
                <a:solidFill>
                  <a:srgbClr val="C00000"/>
                </a:solidFill>
                <a:latin typeface="Times New Roman"/>
                <a:cs typeface="Times New Roman"/>
              </a:rPr>
              <a:t>y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c</a:t>
            </a:r>
            <a:r>
              <a:rPr sz="1800" spc="5" dirty="0">
                <a:solidFill>
                  <a:srgbClr val="C00000"/>
                </a:solidFill>
                <a:latin typeface="Times New Roman"/>
                <a:cs typeface="Times New Roman"/>
              </a:rPr>
              <a:t>le</a:t>
            </a:r>
            <a:r>
              <a:rPr sz="1800" dirty="0">
                <a:solidFill>
                  <a:srgbClr val="C00000"/>
                </a:solidFill>
                <a:latin typeface="Noto Sans Mono CJK JP Regular"/>
                <a:cs typeface="Noto Sans Mono CJK JP Regular"/>
              </a:rPr>
              <a:t>數</a:t>
            </a:r>
            <a:endParaRPr sz="1800">
              <a:latin typeface="Noto Sans Mono CJK JP Regular"/>
              <a:cs typeface="Noto Sans Mono CJK JP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79622" y="5573674"/>
            <a:ext cx="283057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9" dirty="0">
                <a:solidFill>
                  <a:srgbClr val="C00000"/>
                </a:solidFill>
                <a:latin typeface="Times New Roman"/>
                <a:cs typeface="Times New Roman"/>
              </a:rPr>
              <a:t>※</a:t>
            </a:r>
            <a:r>
              <a:rPr sz="1800" spc="509" dirty="0">
                <a:solidFill>
                  <a:srgbClr val="C00000"/>
                </a:solidFill>
                <a:latin typeface="Noto Sans Mono CJK JP Regular"/>
                <a:cs typeface="Noto Sans Mono CJK JP Regular"/>
              </a:rPr>
              <a:t>執行</a:t>
            </a:r>
            <a:r>
              <a:rPr sz="1800" spc="-120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estb</a:t>
            </a:r>
            <a:r>
              <a:rPr sz="1800" spc="5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nc</a:t>
            </a:r>
            <a:r>
              <a:rPr sz="1800" spc="5" dirty="0">
                <a:solidFill>
                  <a:srgbClr val="C00000"/>
                </a:solidFill>
                <a:latin typeface="Times New Roman"/>
                <a:cs typeface="Times New Roman"/>
              </a:rPr>
              <a:t>h</a:t>
            </a:r>
            <a:r>
              <a:rPr sz="1800" dirty="0">
                <a:solidFill>
                  <a:srgbClr val="C00000"/>
                </a:solidFill>
                <a:latin typeface="Noto Sans Mono CJK JP Regular"/>
                <a:cs typeface="Noto Sans Mono CJK JP Regular"/>
              </a:rPr>
              <a:t>輸出結</a:t>
            </a:r>
            <a:r>
              <a:rPr sz="1800" spc="-455" dirty="0">
                <a:solidFill>
                  <a:srgbClr val="C00000"/>
                </a:solidFill>
                <a:latin typeface="Noto Sans Mono CJK JP Regular"/>
                <a:cs typeface="Noto Sans Mono CJK JP Regular"/>
              </a:rPr>
              <a:t>果</a:t>
            </a:r>
            <a:endParaRPr sz="1800" dirty="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8" y="987297"/>
            <a:ext cx="331978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TW" altLang="en-US" sz="4400" u="none" spc="-5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範</a:t>
            </a:r>
            <a:r>
              <a:rPr lang="zh-TW" altLang="en-US" sz="4400" u="none" spc="-5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例</a:t>
            </a:r>
            <a:r>
              <a:rPr lang="zh-TW" altLang="en-US" sz="4400" u="none" spc="-50" dirty="0" smtClean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教學</a:t>
            </a:r>
            <a:endParaRPr sz="4400" dirty="0">
              <a:latin typeface="Noto Sans Mono CJK JP Regular"/>
              <a:cs typeface="Noto Sans Mono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904187"/>
            <a:ext cx="24568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Wingdings"/>
              <a:buChar char=""/>
              <a:tabLst>
                <a:tab pos="299720" algn="l"/>
              </a:tabLst>
            </a:pPr>
            <a:r>
              <a:rPr sz="2000" spc="1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編譯</a:t>
            </a:r>
            <a:r>
              <a:rPr sz="2000" dirty="0">
                <a:cs typeface="Times New Roman"/>
              </a:rPr>
              <a:t>RISC</a:t>
            </a:r>
            <a:r>
              <a:rPr sz="2000" spc="-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CPU</a:t>
            </a:r>
            <a:r>
              <a:rPr sz="2000" spc="1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檔案</a:t>
            </a:r>
            <a:endParaRPr sz="2000" dirty="0">
              <a:latin typeface="標楷體" panose="03000509000000000000" pitchFamily="65" charset="-120"/>
              <a:ea typeface="標楷體" panose="03000509000000000000" pitchFamily="65" charset="-120"/>
              <a:cs typeface="Noto Sans Mono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47743" y="2419367"/>
            <a:ext cx="4715440" cy="3063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58839" y="1899615"/>
            <a:ext cx="4285361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Wingdings"/>
              <a:buChar char=""/>
              <a:tabLst>
                <a:tab pos="299720" algn="l"/>
              </a:tabLst>
            </a:pPr>
            <a:r>
              <a:rPr sz="2000" spc="1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執行</a:t>
            </a:r>
            <a:r>
              <a:rPr sz="2000" spc="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後，</a:t>
            </a:r>
            <a:r>
              <a:rPr sz="2000" spc="-2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產</a:t>
            </a:r>
            <a:r>
              <a:rPr sz="2000" spc="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生波</a:t>
            </a:r>
            <a:r>
              <a:rPr sz="2000" spc="-1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形</a:t>
            </a:r>
            <a:r>
              <a:rPr sz="20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檔</a:t>
            </a:r>
            <a:r>
              <a:rPr sz="2000" spc="-15" dirty="0">
                <a:ea typeface="標楷體" panose="03000509000000000000" pitchFamily="65" charset="-120"/>
                <a:cs typeface="Times New Roman"/>
              </a:rPr>
              <a:t>(cpu_hw.vcd)</a:t>
            </a:r>
            <a:endParaRPr sz="2000" dirty="0">
              <a:ea typeface="標楷體" panose="03000509000000000000" pitchFamily="65" charset="-120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12020" y="2413817"/>
            <a:ext cx="4703451" cy="30695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987297"/>
            <a:ext cx="31076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none" spc="-45" dirty="0">
                <a:latin typeface="+mn-lt"/>
                <a:cs typeface="Times New Roman"/>
              </a:rPr>
              <a:t>Gt</a:t>
            </a:r>
            <a:r>
              <a:rPr sz="4400" u="none" spc="-40" dirty="0">
                <a:latin typeface="+mn-lt"/>
                <a:cs typeface="Times New Roman"/>
              </a:rPr>
              <a:t>k</a:t>
            </a:r>
            <a:r>
              <a:rPr sz="4400" u="none" spc="-45" dirty="0">
                <a:latin typeface="+mn-lt"/>
                <a:cs typeface="Times New Roman"/>
              </a:rPr>
              <a:t>wa</a:t>
            </a:r>
            <a:r>
              <a:rPr sz="4400" u="none" spc="-55" dirty="0">
                <a:latin typeface="+mn-lt"/>
                <a:cs typeface="Times New Roman"/>
              </a:rPr>
              <a:t>v</a:t>
            </a:r>
            <a:r>
              <a:rPr sz="4400" u="none" spc="-75" dirty="0">
                <a:latin typeface="+mn-lt"/>
                <a:cs typeface="Times New Roman"/>
              </a:rPr>
              <a:t>e</a:t>
            </a:r>
            <a:r>
              <a:rPr sz="4400" u="none" spc="-5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教學</a:t>
            </a:r>
            <a:endParaRPr sz="4400" dirty="0">
              <a:latin typeface="標楷體" panose="03000509000000000000" pitchFamily="65" charset="-120"/>
              <a:ea typeface="標楷體" panose="03000509000000000000" pitchFamily="65" charset="-120"/>
              <a:cs typeface="Noto Sans Mono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62683" y="2566416"/>
            <a:ext cx="5143500" cy="3348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78407" y="2034667"/>
            <a:ext cx="32677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Wingdings"/>
              <a:buChar char=""/>
              <a:tabLst>
                <a:tab pos="299720" algn="l"/>
              </a:tabLst>
            </a:pPr>
            <a:r>
              <a:rPr sz="2000" spc="1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執行</a:t>
            </a:r>
            <a:r>
              <a:rPr sz="2000" dirty="0">
                <a:ea typeface="標楷體" panose="03000509000000000000" pitchFamily="65" charset="-120"/>
                <a:cs typeface="Times New Roman"/>
              </a:rPr>
              <a:t>Gtkwave</a:t>
            </a:r>
            <a:r>
              <a:rPr sz="2000" dirty="0">
                <a:ea typeface="標楷體" panose="03000509000000000000" pitchFamily="65" charset="-120"/>
                <a:cs typeface="Noto Sans Mono CJK JP Regular"/>
              </a:rPr>
              <a:t>，</a:t>
            </a:r>
            <a:r>
              <a:rPr sz="20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顯</a:t>
            </a:r>
            <a:r>
              <a:rPr sz="2000" spc="-1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示</a:t>
            </a:r>
            <a:r>
              <a:rPr sz="20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波形檔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987297"/>
            <a:ext cx="31076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none" spc="-45" dirty="0">
                <a:latin typeface="+mn-lt"/>
                <a:cs typeface="Times New Roman"/>
              </a:rPr>
              <a:t>Gt</a:t>
            </a:r>
            <a:r>
              <a:rPr sz="4400" u="none" spc="-40" dirty="0">
                <a:latin typeface="+mn-lt"/>
                <a:cs typeface="Times New Roman"/>
              </a:rPr>
              <a:t>k</a:t>
            </a:r>
            <a:r>
              <a:rPr sz="4400" u="none" spc="-45" dirty="0">
                <a:latin typeface="+mn-lt"/>
                <a:cs typeface="Times New Roman"/>
              </a:rPr>
              <a:t>wa</a:t>
            </a:r>
            <a:r>
              <a:rPr sz="4400" u="none" spc="-55" dirty="0">
                <a:latin typeface="+mn-lt"/>
                <a:cs typeface="Times New Roman"/>
              </a:rPr>
              <a:t>v</a:t>
            </a:r>
            <a:r>
              <a:rPr sz="4400" u="none" spc="-75" dirty="0">
                <a:latin typeface="+mn-lt"/>
                <a:cs typeface="Times New Roman"/>
              </a:rPr>
              <a:t>e</a:t>
            </a:r>
            <a:r>
              <a:rPr sz="4400" u="none" spc="-5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教學</a:t>
            </a:r>
            <a:endParaRPr sz="4400" dirty="0">
              <a:latin typeface="標楷體" panose="03000509000000000000" pitchFamily="65" charset="-120"/>
              <a:ea typeface="標楷體" panose="03000509000000000000" pitchFamily="65" charset="-120"/>
              <a:cs typeface="Noto Sans Mono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7780" y="1994916"/>
            <a:ext cx="6745224" cy="4314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987297"/>
            <a:ext cx="22434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none" spc="-4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課</a:t>
            </a:r>
            <a:r>
              <a:rPr sz="4400" u="none" spc="-6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堂</a:t>
            </a:r>
            <a:r>
              <a:rPr sz="4400" u="none" spc="-5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練</a:t>
            </a:r>
            <a:r>
              <a:rPr sz="4400" u="none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習</a:t>
            </a:r>
            <a:endParaRPr sz="4400" dirty="0">
              <a:latin typeface="標楷體" panose="03000509000000000000" pitchFamily="65" charset="-120"/>
              <a:ea typeface="標楷體" panose="03000509000000000000" pitchFamily="65" charset="-120"/>
              <a:cs typeface="Noto Sans Mono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4580" y="1830451"/>
            <a:ext cx="9851390" cy="24155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04139" marR="5080" indent="-91440">
              <a:lnSpc>
                <a:spcPct val="90000"/>
              </a:lnSpc>
              <a:spcBef>
                <a:spcPts val="385"/>
              </a:spcBef>
              <a:buClr>
                <a:srgbClr val="E38312"/>
              </a:buClr>
              <a:buSzPct val="95833"/>
              <a:buFont typeface="Wingdings"/>
              <a:buChar char=""/>
              <a:tabLst>
                <a:tab pos="241300" algn="l"/>
              </a:tabLst>
            </a:pPr>
            <a:r>
              <a:rPr sz="2400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修改課程壓縮檔內</a:t>
            </a:r>
            <a:r>
              <a:rPr sz="2400" spc="850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之</a:t>
            </a:r>
            <a:r>
              <a:rPr sz="2400" spc="30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“</a:t>
            </a:r>
            <a:r>
              <a:rPr sz="2400" spc="30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testbench.v”</a:t>
            </a:r>
            <a:r>
              <a:rPr sz="2400" spc="-45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檔</a:t>
            </a:r>
            <a:r>
              <a:rPr sz="2400" spc="-605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 </a:t>
            </a:r>
            <a:r>
              <a:rPr sz="2400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，使用已定義的加法功能，在 </a:t>
            </a:r>
            <a:r>
              <a:rPr sz="2400" spc="105" dirty="0">
                <a:solidFill>
                  <a:srgbClr val="404040"/>
                </a:solidFill>
                <a:ea typeface="標楷體" panose="03000509000000000000" pitchFamily="65" charset="-120"/>
                <a:cs typeface="Noto Sans Mono CJK JP Regular"/>
              </a:rPr>
              <a:t>“</a:t>
            </a:r>
            <a:r>
              <a:rPr sz="2400" spc="105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Instruction</a:t>
            </a:r>
            <a:r>
              <a:rPr sz="2400" spc="-60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DM</a:t>
            </a:r>
            <a:r>
              <a:rPr sz="2400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initialization”</a:t>
            </a:r>
            <a:r>
              <a:rPr sz="2400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程式段中，加入適當指令，作連續加法後，  使</a:t>
            </a:r>
            <a:r>
              <a:rPr sz="2400" spc="-5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得</a:t>
            </a:r>
            <a:r>
              <a:rPr sz="2400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$4</a:t>
            </a:r>
            <a:r>
              <a:rPr sz="2400" spc="-5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=</a:t>
            </a:r>
            <a:r>
              <a:rPr sz="2400" spc="-10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9</a:t>
            </a:r>
            <a:endParaRPr sz="2400" dirty="0">
              <a:ea typeface="標楷體" panose="03000509000000000000" pitchFamily="65" charset="-120"/>
              <a:cs typeface="Times New Roman"/>
            </a:endParaRPr>
          </a:p>
          <a:p>
            <a:pPr marL="416559" lvl="1" indent="-202565">
              <a:lnSpc>
                <a:spcPct val="100000"/>
              </a:lnSpc>
              <a:spcBef>
                <a:spcPts val="185"/>
              </a:spcBef>
              <a:buClr>
                <a:srgbClr val="E38312"/>
              </a:buClr>
              <a:buSzPct val="95000"/>
              <a:buFont typeface="Wingdings"/>
              <a:buChar char=""/>
              <a:tabLst>
                <a:tab pos="417195" algn="l"/>
              </a:tabLst>
            </a:pPr>
            <a:r>
              <a:rPr sz="2000" spc="10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初始</a:t>
            </a:r>
            <a:r>
              <a:rPr sz="2000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化時</a:t>
            </a:r>
            <a:r>
              <a:rPr sz="2000" spc="-15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，</a:t>
            </a:r>
            <a:r>
              <a:rPr sz="2000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需給</a:t>
            </a:r>
            <a:r>
              <a:rPr sz="2000" spc="-15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定</a:t>
            </a:r>
            <a:r>
              <a:rPr sz="2000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暫存</a:t>
            </a:r>
            <a:r>
              <a:rPr sz="2000" spc="-15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器</a:t>
            </a:r>
            <a:r>
              <a:rPr sz="2000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初值：</a:t>
            </a:r>
            <a:r>
              <a:rPr sz="2000" spc="-545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 </a:t>
            </a:r>
            <a:r>
              <a:rPr sz="2000" spc="5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$0=0</a:t>
            </a:r>
            <a:r>
              <a:rPr sz="2000" dirty="0">
                <a:solidFill>
                  <a:srgbClr val="404040"/>
                </a:solidFill>
                <a:ea typeface="標楷體" panose="03000509000000000000" pitchFamily="65" charset="-120"/>
                <a:cs typeface="Noto Sans Mono CJK JP Regular"/>
              </a:rPr>
              <a:t>、</a:t>
            </a:r>
            <a:r>
              <a:rPr sz="2000" spc="-5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$1=1</a:t>
            </a:r>
            <a:r>
              <a:rPr sz="2000" dirty="0">
                <a:solidFill>
                  <a:srgbClr val="404040"/>
                </a:solidFill>
                <a:ea typeface="標楷體" panose="03000509000000000000" pitchFamily="65" charset="-120"/>
                <a:cs typeface="Noto Sans Mono CJK JP Regular"/>
              </a:rPr>
              <a:t>、</a:t>
            </a:r>
            <a:r>
              <a:rPr sz="2000" spc="-5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$2=2</a:t>
            </a:r>
            <a:endParaRPr sz="2000" dirty="0">
              <a:ea typeface="標楷體" panose="03000509000000000000" pitchFamily="65" charset="-120"/>
              <a:cs typeface="Times New Roman"/>
            </a:endParaRPr>
          </a:p>
          <a:p>
            <a:pPr marL="104139" indent="-91440">
              <a:lnSpc>
                <a:spcPct val="100000"/>
              </a:lnSpc>
              <a:spcBef>
                <a:spcPts val="1295"/>
              </a:spcBef>
              <a:buClr>
                <a:srgbClr val="E38312"/>
              </a:buClr>
              <a:buSzPct val="95833"/>
              <a:buFont typeface="Wingdings"/>
              <a:buChar char=""/>
              <a:tabLst>
                <a:tab pos="241300" algn="l"/>
              </a:tabLst>
            </a:pPr>
            <a:r>
              <a:rPr sz="2400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向助教</a:t>
            </a:r>
            <a:r>
              <a:rPr sz="2400" spc="-10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Demo</a:t>
            </a:r>
            <a:r>
              <a:rPr sz="2400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結果</a:t>
            </a:r>
            <a:endParaRPr sz="2400" dirty="0">
              <a:latin typeface="標楷體" panose="03000509000000000000" pitchFamily="65" charset="-120"/>
              <a:ea typeface="標楷體" panose="03000509000000000000" pitchFamily="65" charset="-120"/>
              <a:cs typeface="Noto Sans Mono CJK JP Regular"/>
            </a:endParaRPr>
          </a:p>
          <a:p>
            <a:pPr marL="240665" indent="-227965">
              <a:lnSpc>
                <a:spcPct val="100000"/>
              </a:lnSpc>
              <a:spcBef>
                <a:spcPts val="1115"/>
              </a:spcBef>
              <a:buClr>
                <a:srgbClr val="E38312"/>
              </a:buClr>
              <a:buSzPct val="95833"/>
              <a:buFont typeface="Wingdings"/>
              <a:buChar char=""/>
              <a:tabLst>
                <a:tab pos="241300" algn="l"/>
              </a:tabLst>
            </a:pPr>
            <a:r>
              <a:rPr sz="2400" spc="-5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佔</a:t>
            </a:r>
            <a:r>
              <a:rPr sz="2400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Lab3</a:t>
            </a:r>
            <a:r>
              <a:rPr sz="2400" spc="-5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成績</a:t>
            </a:r>
            <a:r>
              <a:rPr sz="2400" spc="-5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30%</a:t>
            </a:r>
            <a:endParaRPr sz="2400" dirty="0">
              <a:ea typeface="標楷體" panose="03000509000000000000" pitchFamily="65" charset="-120"/>
              <a:cs typeface="Times New Roman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3276600"/>
            <a:ext cx="6172200" cy="298995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724400" y="5410200"/>
            <a:ext cx="16002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  <a:tabLst>
                <a:tab pos="10141585" algn="l"/>
              </a:tabLst>
            </a:pPr>
            <a:r>
              <a:rPr spc="-275" dirty="0">
                <a:latin typeface="+mj-lt"/>
              </a:rPr>
              <a:t>Outline</a:t>
            </a:r>
            <a:r>
              <a:rPr spc="-275" dirty="0"/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689165"/>
            <a:ext cx="1962785" cy="3575050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210"/>
              </a:spcBef>
              <a:buClr>
                <a:srgbClr val="E38312"/>
              </a:buClr>
              <a:buSzPct val="95833"/>
              <a:buFont typeface="Wingdings"/>
              <a:buChar char=""/>
              <a:tabLst>
                <a:tab pos="241300" algn="l"/>
              </a:tabLst>
            </a:pPr>
            <a:r>
              <a:rPr sz="2400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實驗目的</a:t>
            </a:r>
            <a:endParaRPr sz="2400" dirty="0">
              <a:latin typeface="標楷體" panose="03000509000000000000" pitchFamily="65" charset="-120"/>
              <a:ea typeface="標楷體" panose="03000509000000000000" pitchFamily="65" charset="-120"/>
              <a:cs typeface="Noto Sans Mono CJK JP Regular"/>
            </a:endParaRPr>
          </a:p>
          <a:p>
            <a:pPr marL="240665" indent="-227965">
              <a:lnSpc>
                <a:spcPct val="100000"/>
              </a:lnSpc>
              <a:spcBef>
                <a:spcPts val="1115"/>
              </a:spcBef>
              <a:buClr>
                <a:srgbClr val="E38312"/>
              </a:buClr>
              <a:buSzPct val="95833"/>
              <a:buFont typeface="Wingdings"/>
              <a:buChar char=""/>
              <a:tabLst>
                <a:tab pos="241300" algn="l"/>
              </a:tabLst>
            </a:pPr>
            <a:r>
              <a:rPr sz="2400" spc="-5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實驗工具</a:t>
            </a:r>
            <a:endParaRPr sz="2400" dirty="0">
              <a:latin typeface="標楷體" panose="03000509000000000000" pitchFamily="65" charset="-120"/>
              <a:ea typeface="標楷體" panose="03000509000000000000" pitchFamily="65" charset="-120"/>
              <a:cs typeface="Noto Sans Mono CJK JP Regular"/>
            </a:endParaRPr>
          </a:p>
          <a:p>
            <a:pPr marL="240665" indent="-227965">
              <a:lnSpc>
                <a:spcPct val="100000"/>
              </a:lnSpc>
              <a:spcBef>
                <a:spcPts val="1120"/>
              </a:spcBef>
              <a:buClr>
                <a:srgbClr val="E38312"/>
              </a:buClr>
              <a:buSzPct val="95833"/>
              <a:buFont typeface="Wingdings"/>
              <a:buChar char=""/>
              <a:tabLst>
                <a:tab pos="241300" algn="l"/>
              </a:tabLst>
            </a:pPr>
            <a:r>
              <a:rPr sz="2400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實驗介紹</a:t>
            </a:r>
            <a:endParaRPr sz="2400" dirty="0">
              <a:latin typeface="標楷體" panose="03000509000000000000" pitchFamily="65" charset="-120"/>
              <a:ea typeface="標楷體" panose="03000509000000000000" pitchFamily="65" charset="-120"/>
              <a:cs typeface="Noto Sans Mono CJK JP Regular"/>
            </a:endParaRPr>
          </a:p>
          <a:p>
            <a:pPr marL="240665" indent="-227965">
              <a:lnSpc>
                <a:spcPct val="100000"/>
              </a:lnSpc>
              <a:spcBef>
                <a:spcPts val="1105"/>
              </a:spcBef>
              <a:buClr>
                <a:srgbClr val="E38312"/>
              </a:buClr>
              <a:buSzPct val="95833"/>
              <a:buFont typeface="Wingdings"/>
              <a:buChar char=""/>
              <a:tabLst>
                <a:tab pos="241300" algn="l"/>
              </a:tabLst>
            </a:pPr>
            <a:r>
              <a:rPr lang="zh-TW" altLang="en-US" sz="2400" dirty="0" smtClean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範</a:t>
            </a:r>
            <a:r>
              <a:rPr lang="zh-TW" altLang="en-US" sz="2400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例</a:t>
            </a:r>
            <a:r>
              <a:rPr sz="2400" dirty="0" err="1" smtClean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教學</a:t>
            </a:r>
            <a:endParaRPr sz="2400" dirty="0">
              <a:latin typeface="標楷體" panose="03000509000000000000" pitchFamily="65" charset="-120"/>
              <a:ea typeface="標楷體" panose="03000509000000000000" pitchFamily="65" charset="-120"/>
              <a:cs typeface="Noto Sans Mono CJK JP Regular"/>
            </a:endParaRPr>
          </a:p>
          <a:p>
            <a:pPr marL="240665" indent="-227965">
              <a:lnSpc>
                <a:spcPct val="100000"/>
              </a:lnSpc>
              <a:spcBef>
                <a:spcPts val="1115"/>
              </a:spcBef>
              <a:buClr>
                <a:srgbClr val="E38312"/>
              </a:buClr>
              <a:buSzPct val="95833"/>
              <a:buFont typeface="Wingdings"/>
              <a:buChar char=""/>
              <a:tabLst>
                <a:tab pos="241300" algn="l"/>
              </a:tabLst>
            </a:pPr>
            <a:r>
              <a:rPr sz="2400" spc="-5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課堂練</a:t>
            </a:r>
            <a:r>
              <a:rPr sz="2400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習</a:t>
            </a:r>
            <a:endParaRPr sz="2400" dirty="0">
              <a:latin typeface="標楷體" panose="03000509000000000000" pitchFamily="65" charset="-120"/>
              <a:ea typeface="標楷體" panose="03000509000000000000" pitchFamily="65" charset="-120"/>
              <a:cs typeface="Noto Sans Mono CJK JP Regular"/>
            </a:endParaRPr>
          </a:p>
          <a:p>
            <a:pPr marL="240665" indent="-227965">
              <a:lnSpc>
                <a:spcPct val="100000"/>
              </a:lnSpc>
              <a:spcBef>
                <a:spcPts val="1120"/>
              </a:spcBef>
              <a:buClr>
                <a:srgbClr val="E38312"/>
              </a:buClr>
              <a:buSzPct val="95833"/>
              <a:buFont typeface="Wingdings"/>
              <a:buChar char=""/>
              <a:tabLst>
                <a:tab pos="241300" algn="l"/>
              </a:tabLst>
            </a:pPr>
            <a:r>
              <a:rPr sz="2400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作業說明</a:t>
            </a:r>
            <a:endParaRPr sz="2400" dirty="0">
              <a:latin typeface="標楷體" panose="03000509000000000000" pitchFamily="65" charset="-120"/>
              <a:ea typeface="標楷體" panose="03000509000000000000" pitchFamily="65" charset="-120"/>
              <a:cs typeface="Noto Sans Mono CJK JP Regular"/>
            </a:endParaRPr>
          </a:p>
          <a:p>
            <a:pPr marL="240665" indent="-227965">
              <a:lnSpc>
                <a:spcPct val="100000"/>
              </a:lnSpc>
              <a:spcBef>
                <a:spcPts val="1105"/>
              </a:spcBef>
              <a:buClr>
                <a:srgbClr val="E38312"/>
              </a:buClr>
              <a:buSzPct val="95833"/>
              <a:buFont typeface="Wingdings"/>
              <a:buChar char=""/>
              <a:tabLst>
                <a:tab pos="241300" algn="l"/>
              </a:tabLst>
            </a:pPr>
            <a:r>
              <a:rPr sz="2400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參考資料</a:t>
            </a:r>
            <a:endParaRPr sz="2400" dirty="0">
              <a:latin typeface="標楷體" panose="03000509000000000000" pitchFamily="65" charset="-120"/>
              <a:ea typeface="標楷體" panose="03000509000000000000" pitchFamily="65" charset="-120"/>
              <a:cs typeface="Noto Sans Mono CJK JP Regula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1112265"/>
            <a:ext cx="1835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5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作業</a:t>
            </a:r>
            <a:r>
              <a:rPr sz="3600" u="none" spc="-6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說</a:t>
            </a:r>
            <a:r>
              <a:rPr sz="3600" u="none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明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  <a:cs typeface="Noto Sans Mono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4580" y="1803074"/>
            <a:ext cx="10421620" cy="424667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315"/>
              </a:spcBef>
              <a:buClr>
                <a:srgbClr val="E38312"/>
              </a:buClr>
              <a:buFont typeface="Times New Roman"/>
              <a:buAutoNum type="arabicPeriod"/>
              <a:tabLst>
                <a:tab pos="469900" algn="l"/>
                <a:tab pos="470534" algn="l"/>
              </a:tabLst>
            </a:pPr>
            <a:r>
              <a:rPr sz="2400" dirty="0" err="1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新增</a:t>
            </a:r>
            <a:r>
              <a:rPr sz="2400" spc="-5" dirty="0" err="1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RISC</a:t>
            </a:r>
            <a:r>
              <a:rPr sz="2400" dirty="0" err="1" smtClean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指令</a:t>
            </a:r>
            <a:r>
              <a:rPr sz="2400" dirty="0" smtClean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(</a:t>
            </a:r>
            <a:r>
              <a:rPr lang="en-US" sz="2400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3</a:t>
            </a:r>
            <a:r>
              <a:rPr sz="2400" dirty="0" smtClean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0</a:t>
            </a:r>
            <a:r>
              <a:rPr sz="2400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%)</a:t>
            </a:r>
            <a:endParaRPr sz="2400" dirty="0">
              <a:ea typeface="標楷體" panose="03000509000000000000" pitchFamily="65" charset="-120"/>
              <a:cs typeface="Times New Roman"/>
            </a:endParaRPr>
          </a:p>
          <a:p>
            <a:pPr marL="416559" lvl="1" indent="-202565">
              <a:lnSpc>
                <a:spcPct val="100000"/>
              </a:lnSpc>
              <a:spcBef>
                <a:spcPts val="185"/>
              </a:spcBef>
              <a:buClr>
                <a:srgbClr val="E38312"/>
              </a:buClr>
              <a:buSzPct val="95000"/>
              <a:buFont typeface="Wingdings"/>
              <a:buChar char=""/>
              <a:tabLst>
                <a:tab pos="417195" algn="l"/>
              </a:tabLst>
            </a:pPr>
            <a:r>
              <a:rPr sz="2000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R-type</a:t>
            </a:r>
            <a:r>
              <a:rPr sz="2000" dirty="0">
                <a:solidFill>
                  <a:srgbClr val="404040"/>
                </a:solidFill>
                <a:ea typeface="標楷體" panose="03000509000000000000" pitchFamily="65" charset="-120"/>
                <a:cs typeface="Noto Sans Mono CJK JP Regular"/>
              </a:rPr>
              <a:t>：</a:t>
            </a:r>
            <a:r>
              <a:rPr sz="2000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add , sub , and , or ,</a:t>
            </a:r>
            <a:r>
              <a:rPr sz="2000" spc="-70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slt</a:t>
            </a:r>
            <a:endParaRPr sz="2000" dirty="0">
              <a:ea typeface="標楷體" panose="03000509000000000000" pitchFamily="65" charset="-120"/>
              <a:cs typeface="Times New Roman"/>
            </a:endParaRPr>
          </a:p>
          <a:p>
            <a:pPr marL="416559" lvl="1" indent="-202565">
              <a:lnSpc>
                <a:spcPct val="100000"/>
              </a:lnSpc>
              <a:spcBef>
                <a:spcPts val="360"/>
              </a:spcBef>
              <a:buClr>
                <a:srgbClr val="E38312"/>
              </a:buClr>
              <a:buSzPct val="95000"/>
              <a:buFont typeface="Wingdings"/>
              <a:buChar char=""/>
              <a:tabLst>
                <a:tab pos="417195" algn="l"/>
              </a:tabLst>
            </a:pPr>
            <a:r>
              <a:rPr sz="2000" spc="-5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I-type</a:t>
            </a:r>
            <a:r>
              <a:rPr sz="2000" spc="-5" dirty="0">
                <a:solidFill>
                  <a:srgbClr val="404040"/>
                </a:solidFill>
                <a:ea typeface="標楷體" panose="03000509000000000000" pitchFamily="65" charset="-120"/>
                <a:cs typeface="Noto Sans Mono CJK JP Regular"/>
              </a:rPr>
              <a:t>：</a:t>
            </a:r>
            <a:r>
              <a:rPr sz="2000" spc="-5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lw </a:t>
            </a:r>
            <a:r>
              <a:rPr sz="2000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, sw ,</a:t>
            </a:r>
            <a:r>
              <a:rPr sz="2000" spc="455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beq</a:t>
            </a:r>
            <a:endParaRPr sz="2000" dirty="0">
              <a:ea typeface="標楷體" panose="03000509000000000000" pitchFamily="65" charset="-120"/>
              <a:cs typeface="Times New Roman"/>
            </a:endParaRPr>
          </a:p>
          <a:p>
            <a:pPr marL="416559" lvl="1" indent="-202565">
              <a:lnSpc>
                <a:spcPct val="100000"/>
              </a:lnSpc>
              <a:spcBef>
                <a:spcPts val="360"/>
              </a:spcBef>
              <a:buClr>
                <a:srgbClr val="E38312"/>
              </a:buClr>
              <a:buSzPct val="95000"/>
              <a:buFont typeface="Wingdings"/>
              <a:buChar char=""/>
              <a:tabLst>
                <a:tab pos="417195" algn="l"/>
              </a:tabLst>
            </a:pPr>
            <a:r>
              <a:rPr sz="2000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J-type</a:t>
            </a:r>
            <a:r>
              <a:rPr sz="2000" dirty="0">
                <a:solidFill>
                  <a:srgbClr val="404040"/>
                </a:solidFill>
                <a:ea typeface="標楷體" panose="03000509000000000000" pitchFamily="65" charset="-120"/>
                <a:cs typeface="Noto Sans Mono CJK JP Regular"/>
              </a:rPr>
              <a:t>：</a:t>
            </a:r>
            <a:r>
              <a:rPr sz="2000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j</a:t>
            </a:r>
            <a:endParaRPr sz="2000" dirty="0">
              <a:ea typeface="標楷體" panose="03000509000000000000" pitchFamily="65" charset="-120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290"/>
              </a:spcBef>
              <a:buClr>
                <a:srgbClr val="E38312"/>
              </a:buClr>
              <a:buFont typeface="Times New Roman"/>
              <a:buAutoNum type="arabicPeriod"/>
              <a:tabLst>
                <a:tab pos="469900" algn="l"/>
                <a:tab pos="470534" algn="l"/>
              </a:tabLst>
            </a:pPr>
            <a:r>
              <a:rPr sz="2400" spc="505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修改</a:t>
            </a:r>
            <a:r>
              <a:rPr sz="2400" spc="15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“testbench.v”</a:t>
            </a:r>
            <a:r>
              <a:rPr sz="2400" spc="15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，</a:t>
            </a:r>
            <a:r>
              <a:rPr sz="2400" dirty="0" smtClean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使其能執行</a:t>
            </a:r>
            <a:r>
              <a:rPr sz="2400" spc="-5" dirty="0" smtClean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Lab1</a:t>
            </a:r>
            <a:r>
              <a:rPr sz="2400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的程式</a:t>
            </a:r>
            <a:r>
              <a:rPr sz="2400" dirty="0" smtClean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(</a:t>
            </a:r>
            <a:r>
              <a:rPr lang="en-US" sz="2400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3</a:t>
            </a:r>
            <a:r>
              <a:rPr sz="2400" dirty="0" smtClean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0</a:t>
            </a:r>
            <a:r>
              <a:rPr sz="2400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%)</a:t>
            </a:r>
            <a:endParaRPr sz="2400" dirty="0">
              <a:ea typeface="標楷體" panose="03000509000000000000" pitchFamily="65" charset="-120"/>
              <a:cs typeface="Times New Roman"/>
            </a:endParaRPr>
          </a:p>
          <a:p>
            <a:pPr marL="417195" lvl="1" indent="-203200">
              <a:lnSpc>
                <a:spcPct val="100000"/>
              </a:lnSpc>
              <a:spcBef>
                <a:spcPts val="175"/>
              </a:spcBef>
              <a:buClr>
                <a:srgbClr val="E38312"/>
              </a:buClr>
              <a:buSzPct val="95000"/>
              <a:buFont typeface="Wingdings"/>
              <a:buChar char=""/>
              <a:tabLst>
                <a:tab pos="417195" algn="l"/>
              </a:tabLst>
            </a:pPr>
            <a:r>
              <a:rPr lang="zh-TW" altLang="en-US" sz="2000" spc="10" dirty="0" smtClean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從</a:t>
            </a:r>
            <a:r>
              <a:rPr lang="en-US" altLang="zh-TW" sz="2000" spc="10" dirty="0" smtClean="0">
                <a:solidFill>
                  <a:srgbClr val="404040"/>
                </a:solidFill>
                <a:ea typeface="標楷體" panose="03000509000000000000" pitchFamily="65" charset="-120"/>
                <a:cs typeface="Noto Sans Mono CJK JP Regular"/>
              </a:rPr>
              <a:t>MEM</a:t>
            </a:r>
            <a:r>
              <a:rPr lang="zh-TW" altLang="en-US" sz="2000" spc="10" dirty="0" smtClean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讀出</a:t>
            </a:r>
            <a:r>
              <a:rPr lang="en-US" altLang="zh-TW" sz="2000" spc="10" dirty="0" smtClean="0">
                <a:solidFill>
                  <a:srgbClr val="404040"/>
                </a:solidFill>
                <a:ea typeface="標楷體" panose="03000509000000000000" pitchFamily="65" charset="-120"/>
                <a:cs typeface="Noto Sans Mono CJK JP Regular"/>
              </a:rPr>
              <a:t>(</a:t>
            </a:r>
            <a:r>
              <a:rPr lang="en-US" altLang="zh-TW" sz="2000" spc="10" dirty="0" err="1" smtClean="0">
                <a:solidFill>
                  <a:srgbClr val="404040"/>
                </a:solidFill>
                <a:ea typeface="標楷體" panose="03000509000000000000" pitchFamily="65" charset="-120"/>
                <a:cs typeface="Noto Sans Mono CJK JP Regular"/>
              </a:rPr>
              <a:t>lw</a:t>
            </a:r>
            <a:r>
              <a:rPr lang="en-US" altLang="zh-TW" sz="2000" spc="10" dirty="0" smtClean="0">
                <a:solidFill>
                  <a:srgbClr val="404040"/>
                </a:solidFill>
                <a:ea typeface="標楷體" panose="03000509000000000000" pitchFamily="65" charset="-120"/>
                <a:cs typeface="Noto Sans Mono CJK JP Regular"/>
              </a:rPr>
              <a:t>)</a:t>
            </a:r>
            <a:r>
              <a:rPr lang="zh-TW" altLang="en-US" sz="2000" spc="10" dirty="0" smtClean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一個給定的輸入值做運算，並將得出的兩個結果存回</a:t>
            </a:r>
            <a:r>
              <a:rPr lang="en-US" altLang="zh-TW" sz="2000" spc="10" dirty="0" smtClean="0">
                <a:solidFill>
                  <a:srgbClr val="404040"/>
                </a:solidFill>
                <a:ea typeface="標楷體" panose="03000509000000000000" pitchFamily="65" charset="-120"/>
                <a:cs typeface="Noto Sans Mono CJK JP Regular"/>
              </a:rPr>
              <a:t>(</a:t>
            </a:r>
            <a:r>
              <a:rPr lang="en-US" altLang="zh-TW" sz="2000" spc="10" dirty="0" err="1" smtClean="0">
                <a:solidFill>
                  <a:srgbClr val="404040"/>
                </a:solidFill>
                <a:ea typeface="標楷體" panose="03000509000000000000" pitchFamily="65" charset="-120"/>
                <a:cs typeface="Noto Sans Mono CJK JP Regular"/>
              </a:rPr>
              <a:t>sw</a:t>
            </a:r>
            <a:r>
              <a:rPr lang="en-US" altLang="zh-TW" sz="2000" spc="10" dirty="0" smtClean="0">
                <a:solidFill>
                  <a:srgbClr val="404040"/>
                </a:solidFill>
                <a:ea typeface="標楷體" panose="03000509000000000000" pitchFamily="65" charset="-120"/>
                <a:cs typeface="Noto Sans Mono CJK JP Regular"/>
              </a:rPr>
              <a:t>)MEM</a:t>
            </a:r>
            <a:r>
              <a:rPr lang="zh-TW" altLang="en-US" sz="2000" spc="10" dirty="0" smtClean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。</a:t>
            </a:r>
            <a:endParaRPr lang="en-US" altLang="zh-TW" sz="2000" spc="5" dirty="0" smtClean="0">
              <a:solidFill>
                <a:srgbClr val="404040"/>
              </a:solidFill>
              <a:ea typeface="標楷體" panose="03000509000000000000" pitchFamily="65" charset="-120"/>
              <a:cs typeface="Noto Sans Mono CJK JP Regular"/>
            </a:endParaRPr>
          </a:p>
          <a:p>
            <a:pPr marL="469900" indent="-457200">
              <a:lnSpc>
                <a:spcPct val="100000"/>
              </a:lnSpc>
              <a:spcBef>
                <a:spcPts val="1305"/>
              </a:spcBef>
              <a:buClr>
                <a:srgbClr val="E38312"/>
              </a:buClr>
              <a:buFont typeface="Times New Roman"/>
              <a:buAutoNum type="arabicPeriod"/>
              <a:tabLst>
                <a:tab pos="469900" algn="l"/>
                <a:tab pos="470534" algn="l"/>
              </a:tabLst>
            </a:pPr>
            <a:r>
              <a:rPr sz="2400" dirty="0" smtClean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比較第</a:t>
            </a:r>
            <a:r>
              <a:rPr sz="2400" dirty="0" smtClean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2</a:t>
            </a:r>
            <a:r>
              <a:rPr sz="2400" dirty="0" smtClean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部分執行</a:t>
            </a:r>
            <a:r>
              <a:rPr sz="2400" dirty="0" smtClean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cycle</a:t>
            </a:r>
            <a:r>
              <a:rPr sz="2400" dirty="0" smtClean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數</a:t>
            </a:r>
            <a:r>
              <a:rPr sz="2400" dirty="0" smtClean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(10%)</a:t>
            </a:r>
            <a:endParaRPr sz="2400" dirty="0" smtClean="0">
              <a:ea typeface="標楷體" panose="03000509000000000000" pitchFamily="65" charset="-120"/>
              <a:cs typeface="Times New Roman"/>
            </a:endParaRPr>
          </a:p>
          <a:p>
            <a:pPr marL="416559" lvl="1" indent="-202565">
              <a:lnSpc>
                <a:spcPct val="100000"/>
              </a:lnSpc>
              <a:spcBef>
                <a:spcPts val="175"/>
              </a:spcBef>
              <a:buClr>
                <a:srgbClr val="E38312"/>
              </a:buClr>
              <a:buSzPct val="95000"/>
              <a:buFont typeface="Wingdings"/>
              <a:buChar char=""/>
              <a:tabLst>
                <a:tab pos="417195" algn="l"/>
              </a:tabLst>
            </a:pPr>
            <a:r>
              <a:rPr sz="2000" spc="10" dirty="0" smtClean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第</a:t>
            </a:r>
            <a:r>
              <a:rPr sz="2000" spc="5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1</a:t>
            </a:r>
            <a:r>
              <a:rPr sz="2000" spc="10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名</a:t>
            </a:r>
            <a:r>
              <a:rPr sz="2000" spc="-10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10</a:t>
            </a:r>
            <a:r>
              <a:rPr sz="2000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分</a:t>
            </a:r>
            <a:r>
              <a:rPr sz="2000" dirty="0">
                <a:solidFill>
                  <a:srgbClr val="404040"/>
                </a:solidFill>
                <a:ea typeface="標楷體" panose="03000509000000000000" pitchFamily="65" charset="-120"/>
                <a:cs typeface="Noto Sans Mono CJK JP Regular"/>
              </a:rPr>
              <a:t>、</a:t>
            </a:r>
            <a:r>
              <a:rPr sz="2000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2~5</a:t>
            </a:r>
            <a:r>
              <a:rPr sz="2000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名</a:t>
            </a:r>
            <a:r>
              <a:rPr sz="2000" spc="-10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6</a:t>
            </a:r>
            <a:r>
              <a:rPr sz="2000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分</a:t>
            </a:r>
            <a:r>
              <a:rPr sz="2000" spc="-15" dirty="0">
                <a:solidFill>
                  <a:srgbClr val="404040"/>
                </a:solidFill>
                <a:ea typeface="標楷體" panose="03000509000000000000" pitchFamily="65" charset="-120"/>
                <a:cs typeface="Noto Sans Mono CJK JP Regular"/>
              </a:rPr>
              <a:t>、</a:t>
            </a:r>
            <a:r>
              <a:rPr sz="2000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6~10</a:t>
            </a:r>
            <a:r>
              <a:rPr sz="2000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名</a:t>
            </a:r>
            <a:r>
              <a:rPr sz="2000" spc="-10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4</a:t>
            </a:r>
            <a:r>
              <a:rPr sz="2000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分</a:t>
            </a:r>
            <a:r>
              <a:rPr sz="2000" spc="-15" dirty="0">
                <a:solidFill>
                  <a:srgbClr val="404040"/>
                </a:solidFill>
                <a:ea typeface="標楷體" panose="03000509000000000000" pitchFamily="65" charset="-120"/>
                <a:cs typeface="Noto Sans Mono CJK JP Regular"/>
              </a:rPr>
              <a:t>、</a:t>
            </a:r>
            <a:r>
              <a:rPr sz="2000" spc="-15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11~15</a:t>
            </a:r>
            <a:r>
              <a:rPr sz="2000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名</a:t>
            </a:r>
            <a:r>
              <a:rPr sz="2000" spc="-10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2</a:t>
            </a:r>
            <a:r>
              <a:rPr sz="2000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分</a:t>
            </a:r>
            <a:r>
              <a:rPr sz="2000" spc="-15" dirty="0">
                <a:solidFill>
                  <a:srgbClr val="404040"/>
                </a:solidFill>
                <a:ea typeface="標楷體" panose="03000509000000000000" pitchFamily="65" charset="-120"/>
                <a:cs typeface="Noto Sans Mono CJK JP Regular"/>
              </a:rPr>
              <a:t>、</a:t>
            </a:r>
            <a:r>
              <a:rPr sz="2000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以下</a:t>
            </a:r>
            <a:r>
              <a:rPr sz="2000" spc="-10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0</a:t>
            </a:r>
            <a:r>
              <a:rPr sz="2000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分</a:t>
            </a:r>
            <a:endParaRPr sz="2000" dirty="0">
              <a:latin typeface="標楷體" panose="03000509000000000000" pitchFamily="65" charset="-120"/>
              <a:ea typeface="標楷體" panose="03000509000000000000" pitchFamily="65" charset="-120"/>
              <a:cs typeface="Noto Sans Mono CJK JP Regular"/>
            </a:endParaRPr>
          </a:p>
          <a:p>
            <a:pPr marL="469900" indent="-457200">
              <a:lnSpc>
                <a:spcPct val="100000"/>
              </a:lnSpc>
              <a:spcBef>
                <a:spcPts val="1290"/>
              </a:spcBef>
              <a:buClr>
                <a:srgbClr val="E38312"/>
              </a:buClr>
              <a:buFont typeface="Times New Roman"/>
              <a:buAutoNum type="arabicPeriod"/>
              <a:tabLst>
                <a:tab pos="469900" algn="l"/>
                <a:tab pos="470534" algn="l"/>
              </a:tabLst>
            </a:pPr>
            <a:r>
              <a:rPr sz="2400" spc="-5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將</a:t>
            </a:r>
            <a:r>
              <a:rPr sz="2400" spc="505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六個</a:t>
            </a:r>
            <a:r>
              <a:rPr sz="2400" spc="55" dirty="0">
                <a:solidFill>
                  <a:srgbClr val="404040"/>
                </a:solidFill>
                <a:ea typeface="標楷體" panose="03000509000000000000" pitchFamily="65" charset="-120"/>
                <a:cs typeface="Noto Sans Mono CJK JP Regular"/>
              </a:rPr>
              <a:t>“</a:t>
            </a:r>
            <a:r>
              <a:rPr sz="2400" spc="55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.v</a:t>
            </a:r>
            <a:r>
              <a:rPr sz="2400" spc="55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”</a:t>
            </a:r>
            <a:r>
              <a:rPr sz="2400" spc="-5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檔壓縮後，上傳</a:t>
            </a:r>
            <a:r>
              <a:rPr sz="2400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至</a:t>
            </a:r>
            <a:r>
              <a:rPr sz="2400" spc="15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E-course</a:t>
            </a:r>
            <a:r>
              <a:rPr sz="2400" spc="15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，</a:t>
            </a:r>
            <a:r>
              <a:rPr sz="2400" spc="145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壓縮檔使用</a:t>
            </a:r>
            <a:r>
              <a:rPr sz="2400" spc="65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“</a:t>
            </a:r>
            <a:r>
              <a:rPr sz="2400" spc="145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學</a:t>
            </a:r>
            <a:r>
              <a:rPr sz="2400" spc="150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號</a:t>
            </a:r>
            <a:r>
              <a:rPr sz="2400" spc="-5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_</a:t>
            </a:r>
            <a:r>
              <a:rPr sz="2400" spc="-5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姓</a:t>
            </a:r>
            <a:r>
              <a:rPr sz="2400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名</a:t>
            </a:r>
            <a:r>
              <a:rPr sz="2400" spc="-650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 </a:t>
            </a:r>
            <a:r>
              <a:rPr sz="2400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”</a:t>
            </a:r>
            <a:r>
              <a:rPr sz="2400" spc="-5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命</a:t>
            </a:r>
            <a:r>
              <a:rPr sz="2400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名</a:t>
            </a:r>
            <a:endParaRPr sz="2400" dirty="0">
              <a:latin typeface="標楷體" panose="03000509000000000000" pitchFamily="65" charset="-120"/>
              <a:ea typeface="標楷體" panose="03000509000000000000" pitchFamily="65" charset="-120"/>
              <a:cs typeface="Noto Sans Mono CJK JP Regular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469900" algn="l"/>
              </a:tabLst>
            </a:pPr>
            <a:r>
              <a:rPr sz="2400" dirty="0">
                <a:solidFill>
                  <a:srgbClr val="E3831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5.	</a:t>
            </a:r>
            <a:r>
              <a:rPr sz="2400" dirty="0" smtClean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Deadline:1</a:t>
            </a:r>
            <a:r>
              <a:rPr lang="en-US" altLang="zh-TW" sz="2400" dirty="0" smtClean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1</a:t>
            </a:r>
            <a:r>
              <a:rPr sz="2400" dirty="0" smtClean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/</a:t>
            </a:r>
            <a:r>
              <a:rPr lang="en-US" altLang="zh-TW" sz="2400" dirty="0" smtClean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21</a:t>
            </a:r>
            <a:r>
              <a:rPr sz="2400" spc="-45" dirty="0" smtClean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23:59</a:t>
            </a:r>
            <a:endParaRPr sz="2400" dirty="0">
              <a:ea typeface="標楷體" panose="03000509000000000000" pitchFamily="65" charset="-120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985774"/>
            <a:ext cx="22447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none" spc="-4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參</a:t>
            </a:r>
            <a:r>
              <a:rPr sz="4400" u="none" spc="-6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考</a:t>
            </a:r>
            <a:r>
              <a:rPr sz="4400" u="none" spc="-4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資</a:t>
            </a:r>
            <a:r>
              <a:rPr sz="4400" u="none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料</a:t>
            </a:r>
            <a:endParaRPr sz="4400" dirty="0">
              <a:latin typeface="標楷體" panose="03000509000000000000" pitchFamily="65" charset="-120"/>
              <a:ea typeface="標楷體" panose="03000509000000000000" pitchFamily="65" charset="-120"/>
              <a:cs typeface="Noto Sans Mono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954529"/>
            <a:ext cx="86321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"/>
              <a:tabLst>
                <a:tab pos="299720" algn="l"/>
              </a:tabLst>
            </a:pPr>
            <a:r>
              <a:rPr sz="2400" spc="-220" dirty="0">
                <a:cs typeface="Arial"/>
              </a:rPr>
              <a:t>MIPS </a:t>
            </a:r>
            <a:r>
              <a:rPr sz="2400" spc="-50" dirty="0">
                <a:cs typeface="Arial"/>
              </a:rPr>
              <a:t>Instruction</a:t>
            </a:r>
            <a:r>
              <a:rPr sz="2400" spc="-70" dirty="0">
                <a:cs typeface="Arial"/>
              </a:rPr>
              <a:t> </a:t>
            </a:r>
            <a:r>
              <a:rPr sz="2400" spc="-145" dirty="0">
                <a:cs typeface="Arial"/>
              </a:rPr>
              <a:t>Reference</a:t>
            </a:r>
            <a:endParaRPr sz="2400" dirty="0">
              <a:cs typeface="Arial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"/>
              <a:tabLst>
                <a:tab pos="756920" algn="l"/>
              </a:tabLst>
            </a:pPr>
            <a:r>
              <a:rPr sz="2400" spc="-30" dirty="0">
                <a:cs typeface="Arial"/>
                <a:hlinkClick r:id="rId2"/>
              </a:rPr>
              <a:t>http://www.mrc.uidaho.edu/mrc/people/jff/digital/MIPSir.html</a:t>
            </a:r>
            <a:endParaRPr sz="2400" dirty="0"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922985"/>
            <a:ext cx="24396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實</a:t>
            </a:r>
            <a:r>
              <a:rPr u="none" spc="-5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驗目的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4580" y="1822830"/>
            <a:ext cx="948626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8130" indent="-265430">
              <a:lnSpc>
                <a:spcPct val="100000"/>
              </a:lnSpc>
              <a:spcBef>
                <a:spcPts val="95"/>
              </a:spcBef>
              <a:buClr>
                <a:srgbClr val="E38312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spc="5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使用</a:t>
            </a:r>
            <a:r>
              <a:rPr sz="2800" spc="-50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Verilog</a:t>
            </a:r>
            <a:r>
              <a:rPr sz="2800" spc="5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實</a:t>
            </a:r>
            <a:r>
              <a:rPr sz="2800" spc="10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作</a:t>
            </a:r>
            <a:r>
              <a:rPr sz="2800" spc="-5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RISC</a:t>
            </a:r>
            <a:r>
              <a:rPr sz="2800" spc="-30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Processor-</a:t>
            </a:r>
            <a:r>
              <a:rPr sz="2800" spc="5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瞭解各指</a:t>
            </a:r>
            <a:r>
              <a:rPr sz="2800" spc="-5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令</a:t>
            </a:r>
            <a:r>
              <a:rPr sz="2800" spc="10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在</a:t>
            </a:r>
            <a:r>
              <a:rPr sz="2800" spc="-5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RISC</a:t>
            </a:r>
            <a:r>
              <a:rPr sz="2800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運</a:t>
            </a:r>
            <a:r>
              <a:rPr sz="2800" spc="-5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作</a:t>
            </a:r>
            <a:r>
              <a:rPr sz="2800" spc="10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方</a:t>
            </a:r>
            <a:r>
              <a:rPr sz="2800" spc="-5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式</a:t>
            </a:r>
            <a:endParaRPr sz="2800" dirty="0">
              <a:latin typeface="標楷體" panose="03000509000000000000" pitchFamily="65" charset="-120"/>
              <a:ea typeface="標楷體" panose="03000509000000000000" pitchFamily="65" charset="-120"/>
              <a:cs typeface="Noto Sans Mono CJK JP 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922985"/>
            <a:ext cx="24409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實驗工具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4580" y="1677862"/>
            <a:ext cx="1544320" cy="114998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278130" indent="-265430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spc="-105" dirty="0">
                <a:solidFill>
                  <a:srgbClr val="404040"/>
                </a:solidFill>
                <a:cs typeface="Arial"/>
              </a:rPr>
              <a:t>iVerilog</a:t>
            </a:r>
            <a:endParaRPr sz="2800" dirty="0">
              <a:cs typeface="Arial"/>
            </a:endParaRPr>
          </a:p>
          <a:p>
            <a:pPr marL="278130" indent="-265430">
              <a:lnSpc>
                <a:spcPct val="100000"/>
              </a:lnSpc>
              <a:spcBef>
                <a:spcPts val="1065"/>
              </a:spcBef>
              <a:buClr>
                <a:srgbClr val="E38312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spc="-95" dirty="0">
                <a:solidFill>
                  <a:srgbClr val="404040"/>
                </a:solidFill>
                <a:cs typeface="Arial"/>
              </a:rPr>
              <a:t>Gtk</a:t>
            </a:r>
            <a:r>
              <a:rPr sz="2800" spc="-170" dirty="0">
                <a:solidFill>
                  <a:srgbClr val="404040"/>
                </a:solidFill>
                <a:cs typeface="Arial"/>
              </a:rPr>
              <a:t>w</a:t>
            </a:r>
            <a:r>
              <a:rPr sz="2800" spc="-265" dirty="0">
                <a:solidFill>
                  <a:srgbClr val="404040"/>
                </a:solidFill>
                <a:cs typeface="Arial"/>
              </a:rPr>
              <a:t>a</a:t>
            </a:r>
            <a:r>
              <a:rPr sz="2800" spc="-170" dirty="0">
                <a:solidFill>
                  <a:srgbClr val="404040"/>
                </a:solidFill>
                <a:cs typeface="Arial"/>
              </a:rPr>
              <a:t>v</a:t>
            </a:r>
            <a:r>
              <a:rPr sz="2800" spc="-165" dirty="0">
                <a:solidFill>
                  <a:srgbClr val="404040"/>
                </a:solidFill>
                <a:cs typeface="Arial"/>
              </a:rPr>
              <a:t>e</a:t>
            </a:r>
            <a:endParaRPr sz="2800" dirty="0"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922985"/>
            <a:ext cx="63582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實驗介</a:t>
            </a:r>
            <a:r>
              <a:rPr u="none" spc="-6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紹-</a:t>
            </a:r>
            <a:r>
              <a:rPr u="none" spc="-5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規劃各級硬體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4580" y="1689165"/>
            <a:ext cx="10056495" cy="1358064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210"/>
              </a:spcBef>
              <a:buClr>
                <a:srgbClr val="E38312"/>
              </a:buClr>
              <a:buSzPct val="95833"/>
              <a:buFont typeface="Wingdings"/>
              <a:buChar char=""/>
              <a:tabLst>
                <a:tab pos="241300" algn="l"/>
              </a:tabLst>
            </a:pPr>
            <a:r>
              <a:rPr sz="2400" spc="-5" dirty="0">
                <a:solidFill>
                  <a:srgbClr val="404040"/>
                </a:solidFill>
                <a:cs typeface="Times New Roman"/>
              </a:rPr>
              <a:t>RISC</a:t>
            </a:r>
            <a:r>
              <a:rPr sz="2400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架構下的指令，</a:t>
            </a:r>
            <a:r>
              <a:rPr sz="2400" dirty="0">
                <a:solidFill>
                  <a:srgbClr val="404040"/>
                </a:solidFill>
                <a:cs typeface="Times New Roman"/>
              </a:rPr>
              <a:t>Data</a:t>
            </a:r>
            <a:r>
              <a:rPr sz="2400" spc="-20" dirty="0">
                <a:solidFill>
                  <a:srgbClr val="404040"/>
                </a:solidFill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cs typeface="Times New Roman"/>
              </a:rPr>
              <a:t>path</a:t>
            </a:r>
            <a:r>
              <a:rPr sz="2400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可拆解成</a:t>
            </a:r>
            <a:r>
              <a:rPr sz="2400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five</a:t>
            </a:r>
            <a:r>
              <a:rPr sz="2400" spc="-45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stage</a:t>
            </a:r>
            <a:r>
              <a:rPr sz="2400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完成，並於</a:t>
            </a:r>
            <a:r>
              <a:rPr sz="2400" spc="-5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pipeline</a:t>
            </a:r>
            <a:r>
              <a:rPr sz="2400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中執行</a:t>
            </a:r>
            <a:endParaRPr sz="2400" dirty="0">
              <a:latin typeface="標楷體" panose="03000509000000000000" pitchFamily="65" charset="-120"/>
              <a:ea typeface="標楷體" panose="03000509000000000000" pitchFamily="65" charset="-120"/>
              <a:cs typeface="Noto Sans Mono CJK JP Regular"/>
            </a:endParaRPr>
          </a:p>
          <a:p>
            <a:pPr marL="240665" indent="-227965">
              <a:lnSpc>
                <a:spcPts val="2745"/>
              </a:lnSpc>
              <a:spcBef>
                <a:spcPts val="1115"/>
              </a:spcBef>
              <a:buClr>
                <a:srgbClr val="E38312"/>
              </a:buClr>
              <a:buSzPct val="95833"/>
              <a:buFont typeface="Wingdings"/>
              <a:buChar char=""/>
              <a:tabLst>
                <a:tab pos="241300" algn="l"/>
              </a:tabLst>
            </a:pPr>
            <a:r>
              <a:rPr sz="2400" spc="-5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每個</a:t>
            </a:r>
            <a:r>
              <a:rPr sz="2400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stage</a:t>
            </a:r>
            <a:r>
              <a:rPr sz="2400" spc="-5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完成的動作，可視為一</a:t>
            </a:r>
            <a:r>
              <a:rPr sz="2400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組</a:t>
            </a:r>
            <a:r>
              <a:rPr sz="2400" spc="-5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micro-operation</a:t>
            </a:r>
            <a:r>
              <a:rPr sz="2400" spc="-5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，各有其對應</a:t>
            </a:r>
            <a:r>
              <a:rPr sz="2400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的</a:t>
            </a:r>
            <a:r>
              <a:rPr sz="2400" spc="-5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micro-</a:t>
            </a:r>
            <a:endParaRPr sz="2400" dirty="0">
              <a:ea typeface="標楷體" panose="03000509000000000000" pitchFamily="65" charset="-120"/>
              <a:cs typeface="Times New Roman"/>
            </a:endParaRPr>
          </a:p>
          <a:p>
            <a:pPr marL="103505">
              <a:lnSpc>
                <a:spcPts val="2745"/>
              </a:lnSpc>
            </a:pPr>
            <a:r>
              <a:rPr sz="2400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architecture</a:t>
            </a:r>
            <a:endParaRPr sz="2400" dirty="0">
              <a:ea typeface="標楷體" panose="03000509000000000000" pitchFamily="65" charset="-120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4580" y="4696205"/>
            <a:ext cx="981583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04139" marR="5080" indent="-91440">
              <a:lnSpc>
                <a:spcPts val="2590"/>
              </a:lnSpc>
              <a:spcBef>
                <a:spcPts val="425"/>
              </a:spcBef>
              <a:buClr>
                <a:srgbClr val="E38312"/>
              </a:buClr>
              <a:buSzPct val="95833"/>
              <a:buFont typeface="Wingdings"/>
              <a:buChar char=""/>
              <a:tabLst>
                <a:tab pos="241300" algn="l"/>
              </a:tabLst>
            </a:pPr>
            <a:r>
              <a:rPr sz="2400" dirty="0">
                <a:solidFill>
                  <a:srgbClr val="404040"/>
                </a:solidFill>
                <a:cs typeface="Times New Roman"/>
              </a:rPr>
              <a:t>Five</a:t>
            </a:r>
            <a:r>
              <a:rPr sz="2400" spc="15" dirty="0">
                <a:solidFill>
                  <a:srgbClr val="404040"/>
                </a:solidFill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cs typeface="Times New Roman"/>
              </a:rPr>
              <a:t>stage</a:t>
            </a:r>
            <a:r>
              <a:rPr sz="2400" spc="-5" dirty="0">
                <a:solidFill>
                  <a:srgbClr val="404040"/>
                </a:solidFill>
                <a:cs typeface="Noto Sans Mono CJK JP Regular"/>
              </a:rPr>
              <a:t>：</a:t>
            </a:r>
            <a:r>
              <a:rPr sz="2400" spc="-5" dirty="0">
                <a:solidFill>
                  <a:srgbClr val="404040"/>
                </a:solidFill>
                <a:cs typeface="Times New Roman"/>
              </a:rPr>
              <a:t>IF(instruction </a:t>
            </a:r>
            <a:r>
              <a:rPr sz="2400" dirty="0">
                <a:solidFill>
                  <a:srgbClr val="404040"/>
                </a:solidFill>
                <a:cs typeface="Times New Roman"/>
              </a:rPr>
              <a:t>fetch)</a:t>
            </a:r>
            <a:r>
              <a:rPr sz="2400" dirty="0">
                <a:solidFill>
                  <a:srgbClr val="404040"/>
                </a:solidFill>
                <a:cs typeface="Noto Sans Mono CJK JP Regular"/>
              </a:rPr>
              <a:t>、</a:t>
            </a:r>
            <a:r>
              <a:rPr sz="2400" spc="-5" dirty="0">
                <a:solidFill>
                  <a:srgbClr val="404040"/>
                </a:solidFill>
                <a:cs typeface="Times New Roman"/>
              </a:rPr>
              <a:t>ID(instruction</a:t>
            </a:r>
            <a:r>
              <a:rPr sz="2400" spc="-15" dirty="0">
                <a:solidFill>
                  <a:srgbClr val="404040"/>
                </a:solidFill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cs typeface="Times New Roman"/>
              </a:rPr>
              <a:t>decode)</a:t>
            </a:r>
            <a:r>
              <a:rPr sz="2400" dirty="0">
                <a:solidFill>
                  <a:srgbClr val="404040"/>
                </a:solidFill>
                <a:cs typeface="Noto Sans Mono CJK JP Regular"/>
              </a:rPr>
              <a:t>、</a:t>
            </a:r>
            <a:r>
              <a:rPr sz="2400" spc="-600" dirty="0">
                <a:solidFill>
                  <a:srgbClr val="404040"/>
                </a:solidFill>
                <a:cs typeface="Noto Sans Mono CJK JP Regular"/>
              </a:rPr>
              <a:t> </a:t>
            </a:r>
            <a:r>
              <a:rPr sz="2400" dirty="0">
                <a:solidFill>
                  <a:srgbClr val="404040"/>
                </a:solidFill>
                <a:cs typeface="Times New Roman"/>
              </a:rPr>
              <a:t>EX(execution)</a:t>
            </a:r>
            <a:r>
              <a:rPr sz="2400" dirty="0">
                <a:solidFill>
                  <a:srgbClr val="404040"/>
                </a:solidFill>
                <a:cs typeface="Noto Sans Mono CJK JP Regular"/>
              </a:rPr>
              <a:t>、 </a:t>
            </a:r>
            <a:r>
              <a:rPr sz="2400" spc="-5" dirty="0">
                <a:solidFill>
                  <a:srgbClr val="404040"/>
                </a:solidFill>
                <a:cs typeface="Times New Roman"/>
              </a:rPr>
              <a:t>MEM(memory </a:t>
            </a:r>
            <a:r>
              <a:rPr sz="2400" dirty="0">
                <a:solidFill>
                  <a:srgbClr val="404040"/>
                </a:solidFill>
                <a:cs typeface="Times New Roman"/>
              </a:rPr>
              <a:t>access)WB(write</a:t>
            </a:r>
            <a:r>
              <a:rPr sz="2400" spc="-10" dirty="0">
                <a:solidFill>
                  <a:srgbClr val="404040"/>
                </a:solidFill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cs typeface="Times New Roman"/>
              </a:rPr>
              <a:t>back)</a:t>
            </a:r>
            <a:endParaRPr sz="2400" dirty="0"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59052" y="3614673"/>
            <a:ext cx="7381875" cy="7530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1052829"/>
            <a:ext cx="69380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none" spc="-40" dirty="0">
                <a:latin typeface="+mj-lt"/>
                <a:cs typeface="Times New Roman"/>
              </a:rPr>
              <a:t>RISC </a:t>
            </a:r>
            <a:r>
              <a:rPr sz="4000" u="none" spc="-45" dirty="0">
                <a:latin typeface="+mj-lt"/>
                <a:cs typeface="Times New Roman"/>
              </a:rPr>
              <a:t>Processor </a:t>
            </a:r>
            <a:r>
              <a:rPr sz="4000" u="none" spc="-25" dirty="0">
                <a:latin typeface="+mj-lt"/>
                <a:cs typeface="Times New Roman"/>
              </a:rPr>
              <a:t>in </a:t>
            </a:r>
            <a:r>
              <a:rPr sz="4000" u="none" spc="-45" dirty="0">
                <a:latin typeface="+mj-lt"/>
                <a:cs typeface="Times New Roman"/>
              </a:rPr>
              <a:t>Pipeline</a:t>
            </a:r>
            <a:r>
              <a:rPr sz="4000" u="none" spc="-365" dirty="0">
                <a:latin typeface="+mj-lt"/>
                <a:cs typeface="Times New Roman"/>
              </a:rPr>
              <a:t> </a:t>
            </a:r>
            <a:r>
              <a:rPr sz="4000" u="none" spc="-45" dirty="0">
                <a:latin typeface="+mj-lt"/>
                <a:cs typeface="Times New Roman"/>
              </a:rPr>
              <a:t>Design</a:t>
            </a:r>
            <a:endParaRPr sz="4000" dirty="0">
              <a:latin typeface="+mj-lt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95500" y="6085331"/>
            <a:ext cx="6846570" cy="772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10739" y="3816096"/>
            <a:ext cx="6818376" cy="2279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76019" y="1921586"/>
            <a:ext cx="7349490" cy="1130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"/>
              <a:tabLst>
                <a:tab pos="299720" algn="l"/>
              </a:tabLst>
            </a:pPr>
            <a:r>
              <a:rPr sz="2400" spc="-95" dirty="0">
                <a:cs typeface="Arial"/>
              </a:rPr>
              <a:t>Pipeline</a:t>
            </a:r>
            <a:endParaRPr sz="2400" dirty="0"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5"/>
              </a:spcBef>
              <a:buFont typeface="Wingdings"/>
              <a:buChar char=""/>
              <a:tabLst>
                <a:tab pos="756920" algn="l"/>
              </a:tabLst>
            </a:pPr>
            <a:r>
              <a:rPr sz="24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將每道指令切成多個</a:t>
            </a:r>
            <a:r>
              <a:rPr sz="2400" dirty="0">
                <a:cs typeface="Times New Roman"/>
              </a:rPr>
              <a:t>stage</a:t>
            </a:r>
          </a:p>
          <a:p>
            <a:pPr marL="756285" lvl="1" indent="-286385">
              <a:lnSpc>
                <a:spcPct val="100000"/>
              </a:lnSpc>
              <a:buFont typeface="Wingdings"/>
              <a:buChar char=""/>
              <a:tabLst>
                <a:tab pos="756920" algn="l"/>
              </a:tabLst>
            </a:pPr>
            <a:r>
              <a:rPr sz="24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在同個</a:t>
            </a:r>
            <a:r>
              <a:rPr sz="2400" dirty="0">
                <a:cs typeface="Times New Roman"/>
              </a:rPr>
              <a:t>clock</a:t>
            </a:r>
            <a:r>
              <a:rPr sz="2400" spc="-8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cycle</a:t>
            </a:r>
            <a:r>
              <a:rPr sz="2400" dirty="0">
                <a:latin typeface="Noto Sans Mono CJK JP Regular"/>
                <a:cs typeface="Noto Sans Mono CJK JP Regular"/>
              </a:rPr>
              <a:t>，</a:t>
            </a:r>
            <a:r>
              <a:rPr sz="24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讓多道指令於不同</a:t>
            </a:r>
            <a:r>
              <a:rPr sz="2400" dirty="0">
                <a:cs typeface="Times New Roman"/>
              </a:rPr>
              <a:t>stage</a:t>
            </a:r>
            <a:r>
              <a:rPr sz="24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中執行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1052829"/>
            <a:ext cx="69380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none" spc="-40" dirty="0">
                <a:latin typeface="+mj-lt"/>
                <a:cs typeface="Times New Roman"/>
              </a:rPr>
              <a:t>RISC </a:t>
            </a:r>
            <a:r>
              <a:rPr sz="4000" u="none" spc="-45" dirty="0">
                <a:latin typeface="+mj-lt"/>
                <a:cs typeface="Times New Roman"/>
              </a:rPr>
              <a:t>Processor </a:t>
            </a:r>
            <a:r>
              <a:rPr sz="4000" u="none" spc="-25" dirty="0">
                <a:latin typeface="+mj-lt"/>
                <a:cs typeface="Times New Roman"/>
              </a:rPr>
              <a:t>in </a:t>
            </a:r>
            <a:r>
              <a:rPr sz="4000" u="none" spc="-45" dirty="0">
                <a:latin typeface="+mj-lt"/>
                <a:cs typeface="Times New Roman"/>
              </a:rPr>
              <a:t>Pipeline</a:t>
            </a:r>
            <a:r>
              <a:rPr sz="4000" u="none" spc="-365" dirty="0">
                <a:latin typeface="+mj-lt"/>
                <a:cs typeface="Times New Roman"/>
              </a:rPr>
              <a:t> </a:t>
            </a:r>
            <a:r>
              <a:rPr sz="4000" u="none" spc="-45" dirty="0">
                <a:latin typeface="+mj-lt"/>
                <a:cs typeface="Times New Roman"/>
              </a:rPr>
              <a:t>Design</a:t>
            </a:r>
            <a:endParaRPr sz="4000" dirty="0">
              <a:latin typeface="+mj-lt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005" y="1822830"/>
            <a:ext cx="10645140" cy="4002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8130" indent="-265430">
              <a:lnSpc>
                <a:spcPct val="100000"/>
              </a:lnSpc>
              <a:spcBef>
                <a:spcPts val="95"/>
              </a:spcBef>
              <a:buClr>
                <a:srgbClr val="E38312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Pipeline</a:t>
            </a:r>
            <a:r>
              <a:rPr sz="2800" spc="5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設</a:t>
            </a:r>
            <a:r>
              <a:rPr sz="2800" spc="-5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計</a:t>
            </a:r>
            <a:endParaRPr sz="2800" dirty="0">
              <a:latin typeface="標楷體" panose="03000509000000000000" pitchFamily="65" charset="-120"/>
              <a:ea typeface="標楷體" panose="03000509000000000000" pitchFamily="65" charset="-120"/>
              <a:cs typeface="Noto Sans Mono CJK JP Regular"/>
            </a:endParaRPr>
          </a:p>
          <a:p>
            <a:pPr marL="456565" lvl="1" indent="-243204">
              <a:lnSpc>
                <a:spcPct val="100000"/>
              </a:lnSpc>
              <a:spcBef>
                <a:spcPts val="135"/>
              </a:spcBef>
              <a:buClr>
                <a:srgbClr val="E38312"/>
              </a:buClr>
              <a:buSzPct val="95833"/>
              <a:buFont typeface="Wingdings"/>
              <a:buChar char=""/>
              <a:tabLst>
                <a:tab pos="457200" algn="l"/>
              </a:tabLst>
            </a:pPr>
            <a:r>
              <a:rPr sz="2400" spc="-5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設計「管線間暫存器」，保存指令於不</a:t>
            </a:r>
            <a:r>
              <a:rPr sz="2400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同</a:t>
            </a:r>
            <a:r>
              <a:rPr sz="2400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stage</a:t>
            </a:r>
            <a:r>
              <a:rPr sz="2400" spc="-5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執行之值</a:t>
            </a:r>
            <a:endParaRPr sz="2400" dirty="0">
              <a:latin typeface="標楷體" panose="03000509000000000000" pitchFamily="65" charset="-120"/>
              <a:ea typeface="標楷體" panose="03000509000000000000" pitchFamily="65" charset="-120"/>
              <a:cs typeface="Noto Sans Mono CJK JP Regular"/>
            </a:endParaRPr>
          </a:p>
          <a:p>
            <a:pPr marL="456565" lvl="1" indent="-243204">
              <a:lnSpc>
                <a:spcPct val="100000"/>
              </a:lnSpc>
              <a:spcBef>
                <a:spcPts val="315"/>
              </a:spcBef>
              <a:buClr>
                <a:srgbClr val="E38312"/>
              </a:buClr>
              <a:buSzPct val="95833"/>
              <a:buFont typeface="Wingdings"/>
              <a:buChar char=""/>
              <a:tabLst>
                <a:tab pos="457200" algn="l"/>
              </a:tabLst>
            </a:pPr>
            <a:r>
              <a:rPr sz="2400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基本</a:t>
            </a:r>
            <a:r>
              <a:rPr sz="2400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RISC</a:t>
            </a:r>
            <a:r>
              <a:rPr sz="2400" spc="5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pipeline</a:t>
            </a:r>
            <a:r>
              <a:rPr sz="2400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架構下，管線間暫存器有四</a:t>
            </a:r>
            <a:r>
              <a:rPr sz="2400" spc="5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個</a:t>
            </a:r>
            <a:r>
              <a:rPr sz="2400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：</a:t>
            </a:r>
            <a:endParaRPr sz="2400" dirty="0">
              <a:latin typeface="標楷體" panose="03000509000000000000" pitchFamily="65" charset="-120"/>
              <a:ea typeface="標楷體" panose="03000509000000000000" pitchFamily="65" charset="-120"/>
              <a:cs typeface="Noto Sans Mono CJK JP Regular"/>
            </a:endParaRPr>
          </a:p>
          <a:p>
            <a:pPr marL="670560" indent="-457200">
              <a:lnSpc>
                <a:spcPct val="100000"/>
              </a:lnSpc>
              <a:spcBef>
                <a:spcPts val="310"/>
              </a:spcBef>
              <a:buClr>
                <a:srgbClr val="E38312"/>
              </a:buClr>
              <a:buAutoNum type="arabicPeriod"/>
              <a:tabLst>
                <a:tab pos="670560" algn="l"/>
                <a:tab pos="671195" algn="l"/>
              </a:tabLst>
            </a:pPr>
            <a:r>
              <a:rPr sz="2400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IF/ID</a:t>
            </a:r>
            <a:endParaRPr sz="2400" dirty="0">
              <a:ea typeface="標楷體" panose="03000509000000000000" pitchFamily="65" charset="-120"/>
              <a:cs typeface="Times New Roman"/>
            </a:endParaRPr>
          </a:p>
          <a:p>
            <a:pPr marL="670560" indent="-457200">
              <a:lnSpc>
                <a:spcPct val="100000"/>
              </a:lnSpc>
              <a:spcBef>
                <a:spcPts val="315"/>
              </a:spcBef>
              <a:buClr>
                <a:srgbClr val="E38312"/>
              </a:buClr>
              <a:buAutoNum type="arabicPeriod"/>
              <a:tabLst>
                <a:tab pos="670560" algn="l"/>
                <a:tab pos="671195" algn="l"/>
              </a:tabLst>
            </a:pPr>
            <a:r>
              <a:rPr sz="2400" spc="-5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ID/EX</a:t>
            </a:r>
            <a:endParaRPr sz="2400" dirty="0">
              <a:ea typeface="標楷體" panose="03000509000000000000" pitchFamily="65" charset="-120"/>
              <a:cs typeface="Times New Roman"/>
            </a:endParaRPr>
          </a:p>
          <a:p>
            <a:pPr marL="670560" indent="-457200">
              <a:lnSpc>
                <a:spcPct val="100000"/>
              </a:lnSpc>
              <a:spcBef>
                <a:spcPts val="315"/>
              </a:spcBef>
              <a:buClr>
                <a:srgbClr val="E38312"/>
              </a:buClr>
              <a:buAutoNum type="arabicPeriod"/>
              <a:tabLst>
                <a:tab pos="670560" algn="l"/>
                <a:tab pos="671195" algn="l"/>
              </a:tabLst>
            </a:pPr>
            <a:r>
              <a:rPr sz="2400" spc="-5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EX/MEM</a:t>
            </a:r>
            <a:endParaRPr sz="2400" dirty="0">
              <a:ea typeface="標楷體" panose="03000509000000000000" pitchFamily="65" charset="-120"/>
              <a:cs typeface="Times New Roman"/>
            </a:endParaRPr>
          </a:p>
          <a:p>
            <a:pPr marL="670560" indent="-457200">
              <a:lnSpc>
                <a:spcPct val="100000"/>
              </a:lnSpc>
              <a:spcBef>
                <a:spcPts val="310"/>
              </a:spcBef>
              <a:buClr>
                <a:srgbClr val="E38312"/>
              </a:buClr>
              <a:buAutoNum type="arabicPeriod"/>
              <a:tabLst>
                <a:tab pos="670560" algn="l"/>
                <a:tab pos="671195" algn="l"/>
              </a:tabLst>
            </a:pPr>
            <a:r>
              <a:rPr sz="2400" spc="-5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MEM/WB</a:t>
            </a:r>
            <a:endParaRPr sz="2400" dirty="0">
              <a:ea typeface="標楷體" panose="03000509000000000000" pitchFamily="65" charset="-120"/>
              <a:cs typeface="Times New Roman"/>
            </a:endParaRPr>
          </a:p>
          <a:p>
            <a:pPr marL="396240" marR="5080" indent="-182880">
              <a:lnSpc>
                <a:spcPts val="2590"/>
              </a:lnSpc>
              <a:spcBef>
                <a:spcPts val="640"/>
              </a:spcBef>
              <a:buClr>
                <a:srgbClr val="E38312"/>
              </a:buClr>
              <a:buSzPct val="95833"/>
              <a:buFont typeface="Wingdings"/>
              <a:buChar char=""/>
              <a:tabLst>
                <a:tab pos="457200" algn="l"/>
              </a:tabLst>
            </a:pPr>
            <a:r>
              <a:rPr sz="2400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各</a:t>
            </a:r>
            <a:r>
              <a:rPr sz="2400" spc="-5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st</a:t>
            </a:r>
            <a:r>
              <a:rPr sz="2400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a</a:t>
            </a:r>
            <a:r>
              <a:rPr sz="2400" spc="-15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g</a:t>
            </a:r>
            <a:r>
              <a:rPr sz="2400" spc="5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e</a:t>
            </a:r>
            <a:r>
              <a:rPr sz="2400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之</a:t>
            </a:r>
            <a:r>
              <a:rPr sz="2400" spc="-15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I/</a:t>
            </a:r>
            <a:r>
              <a:rPr sz="2400" spc="-10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O</a:t>
            </a:r>
            <a:r>
              <a:rPr sz="2400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相關性</a:t>
            </a:r>
            <a:r>
              <a:rPr sz="2400" spc="5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：</a:t>
            </a:r>
            <a:r>
              <a:rPr sz="2400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管線執行過程中，會將訊號於管線暫存器中逐級傳送， 故上一級之</a:t>
            </a:r>
            <a:r>
              <a:rPr sz="2400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output</a:t>
            </a:r>
            <a:r>
              <a:rPr sz="2400" dirty="0">
                <a:solidFill>
                  <a:srgbClr val="404040"/>
                </a:solidFill>
                <a:ea typeface="標楷體" panose="03000509000000000000" pitchFamily="65" charset="-120"/>
                <a:cs typeface="Noto Sans Mono CJK JP Regular"/>
              </a:rPr>
              <a:t>，</a:t>
            </a:r>
            <a:r>
              <a:rPr sz="2400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通常為下一級的</a:t>
            </a:r>
            <a:r>
              <a:rPr sz="2400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input</a:t>
            </a:r>
            <a:endParaRPr sz="2400" dirty="0">
              <a:ea typeface="標楷體" panose="03000509000000000000" pitchFamily="65" charset="-120"/>
              <a:cs typeface="Times New Roman"/>
            </a:endParaRPr>
          </a:p>
          <a:p>
            <a:pPr marL="396240" indent="-182880">
              <a:lnSpc>
                <a:spcPct val="100000"/>
              </a:lnSpc>
              <a:spcBef>
                <a:spcPts val="280"/>
              </a:spcBef>
              <a:buClr>
                <a:srgbClr val="E38312"/>
              </a:buClr>
              <a:buSzPct val="95833"/>
              <a:buFont typeface="Wingdings"/>
              <a:buChar char=""/>
              <a:tabLst>
                <a:tab pos="457200" algn="l"/>
              </a:tabLst>
            </a:pPr>
            <a:r>
              <a:rPr sz="2400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定義好各</a:t>
            </a:r>
            <a:r>
              <a:rPr sz="2400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stage</a:t>
            </a:r>
            <a:r>
              <a:rPr sz="2400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之</a:t>
            </a:r>
            <a:r>
              <a:rPr sz="2400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input</a:t>
            </a:r>
            <a:r>
              <a:rPr sz="2400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及</a:t>
            </a:r>
            <a:r>
              <a:rPr sz="2400" spc="-5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output</a:t>
            </a:r>
            <a:r>
              <a:rPr sz="2400" spc="-5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，</a:t>
            </a:r>
            <a:r>
              <a:rPr sz="2400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即完成初步</a:t>
            </a:r>
            <a:r>
              <a:rPr sz="2400" spc="-5" dirty="0">
                <a:solidFill>
                  <a:srgbClr val="404040"/>
                </a:solidFill>
                <a:ea typeface="標楷體" panose="03000509000000000000" pitchFamily="65" charset="-120"/>
                <a:cs typeface="Times New Roman"/>
              </a:rPr>
              <a:t>pipeline</a:t>
            </a:r>
            <a:r>
              <a:rPr sz="2400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硬體架構規劃</a:t>
            </a:r>
            <a:endParaRPr sz="2400" dirty="0">
              <a:latin typeface="標楷體" panose="03000509000000000000" pitchFamily="65" charset="-120"/>
              <a:ea typeface="標楷體" panose="03000509000000000000" pitchFamily="65" charset="-120"/>
              <a:cs typeface="Noto Sans Mono CJK JP Regula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8866" y="228346"/>
            <a:ext cx="42913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300" dirty="0">
                <a:latin typeface="+mj-lt"/>
              </a:rPr>
              <a:t>Pipeline</a:t>
            </a:r>
            <a:r>
              <a:rPr u="none" spc="-490" dirty="0">
                <a:latin typeface="+mj-lt"/>
              </a:rPr>
              <a:t> </a:t>
            </a:r>
            <a:r>
              <a:rPr u="none" spc="-285" dirty="0">
                <a:latin typeface="+mj-lt"/>
              </a:rPr>
              <a:t>Structure</a:t>
            </a:r>
          </a:p>
        </p:txBody>
      </p:sp>
      <p:sp>
        <p:nvSpPr>
          <p:cNvPr id="4" name="object 4"/>
          <p:cNvSpPr/>
          <p:nvPr/>
        </p:nvSpPr>
        <p:spPr>
          <a:xfrm>
            <a:off x="1789176" y="1051560"/>
            <a:ext cx="7723632" cy="5209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952957"/>
            <a:ext cx="73120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none" spc="-215" dirty="0">
                <a:latin typeface="+mj-lt"/>
              </a:rPr>
              <a:t>RISC</a:t>
            </a:r>
            <a:r>
              <a:rPr sz="4000" u="none" spc="-409" dirty="0">
                <a:latin typeface="+mj-lt"/>
              </a:rPr>
              <a:t> </a:t>
            </a:r>
            <a:r>
              <a:rPr sz="4000" u="none" spc="-200" dirty="0">
                <a:latin typeface="+mj-lt"/>
              </a:rPr>
              <a:t>Processor</a:t>
            </a:r>
            <a:r>
              <a:rPr sz="4000" u="none" spc="-434" dirty="0">
                <a:latin typeface="+mj-lt"/>
              </a:rPr>
              <a:t> </a:t>
            </a:r>
            <a:r>
              <a:rPr sz="4000" u="none" spc="-90" dirty="0">
                <a:latin typeface="+mj-lt"/>
              </a:rPr>
              <a:t>Module</a:t>
            </a:r>
            <a:r>
              <a:rPr sz="4000" u="none" spc="-420" dirty="0">
                <a:latin typeface="+mj-lt"/>
              </a:rPr>
              <a:t> </a:t>
            </a:r>
            <a:r>
              <a:rPr sz="4000" u="none" spc="-204" dirty="0">
                <a:latin typeface="+mj-lt"/>
              </a:rPr>
              <a:t>in</a:t>
            </a:r>
            <a:r>
              <a:rPr sz="4000" u="none" spc="-480" dirty="0">
                <a:latin typeface="+mj-lt"/>
              </a:rPr>
              <a:t> </a:t>
            </a:r>
            <a:r>
              <a:rPr sz="4000" u="none" spc="-235" dirty="0">
                <a:latin typeface="+mj-lt"/>
              </a:rPr>
              <a:t>verilog</a:t>
            </a:r>
            <a:r>
              <a:rPr sz="4000" u="none" spc="-465" dirty="0">
                <a:latin typeface="+mj-lt"/>
              </a:rPr>
              <a:t> </a:t>
            </a:r>
            <a:r>
              <a:rPr sz="4000" u="none" spc="-360" dirty="0">
                <a:latin typeface="+mj-lt"/>
              </a:rPr>
              <a:t>RTL</a:t>
            </a:r>
            <a:endParaRPr sz="4000" dirty="0">
              <a:latin typeface="+mj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25673" y="3077717"/>
            <a:ext cx="1245235" cy="198120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spc="-235" dirty="0">
                <a:latin typeface="Arial"/>
                <a:cs typeface="Arial"/>
              </a:rPr>
              <a:t>IF.v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70653" y="3077717"/>
            <a:ext cx="1243965" cy="198120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Times New Roman"/>
              <a:cs typeface="Times New Roman"/>
            </a:endParaRPr>
          </a:p>
          <a:p>
            <a:pPr marL="389890">
              <a:lnSpc>
                <a:spcPct val="100000"/>
              </a:lnSpc>
              <a:spcBef>
                <a:spcPts val="5"/>
              </a:spcBef>
            </a:pPr>
            <a:r>
              <a:rPr sz="2400" spc="-165" dirty="0">
                <a:latin typeface="Arial"/>
                <a:cs typeface="Arial"/>
              </a:rPr>
              <a:t>ID.v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56197" y="3077717"/>
            <a:ext cx="1245235" cy="198120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305435">
              <a:lnSpc>
                <a:spcPct val="100000"/>
              </a:lnSpc>
              <a:spcBef>
                <a:spcPts val="5"/>
              </a:spcBef>
            </a:pPr>
            <a:r>
              <a:rPr sz="2400" spc="-300" dirty="0">
                <a:latin typeface="Arial"/>
                <a:cs typeface="Arial"/>
              </a:rPr>
              <a:t>EXE.v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54518" y="3077717"/>
            <a:ext cx="1243965" cy="198120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234950">
              <a:lnSpc>
                <a:spcPct val="100000"/>
              </a:lnSpc>
              <a:spcBef>
                <a:spcPts val="5"/>
              </a:spcBef>
            </a:pPr>
            <a:r>
              <a:rPr sz="2400" spc="-120" dirty="0">
                <a:latin typeface="Arial"/>
                <a:cs typeface="Arial"/>
              </a:rPr>
              <a:t>MEM.v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8061" y="1994154"/>
            <a:ext cx="9499600" cy="3962400"/>
          </a:xfrm>
          <a:prstGeom prst="rect">
            <a:avLst/>
          </a:prstGeom>
          <a:ln w="28955">
            <a:solidFill>
              <a:srgbClr val="E38312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431800">
              <a:lnSpc>
                <a:spcPct val="100000"/>
              </a:lnSpc>
              <a:spcBef>
                <a:spcPts val="204"/>
              </a:spcBef>
            </a:pPr>
            <a:r>
              <a:rPr sz="2400" spc="-150" dirty="0">
                <a:solidFill>
                  <a:srgbClr val="C00000"/>
                </a:solidFill>
                <a:latin typeface="Arial"/>
                <a:cs typeface="Arial"/>
              </a:rPr>
              <a:t>Testbench.v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60270" y="2509266"/>
            <a:ext cx="7644765" cy="3118485"/>
          </a:xfrm>
          <a:prstGeom prst="rect">
            <a:avLst/>
          </a:prstGeom>
          <a:ln w="28955">
            <a:solidFill>
              <a:srgbClr val="FFC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255270">
              <a:lnSpc>
                <a:spcPct val="100000"/>
              </a:lnSpc>
              <a:spcBef>
                <a:spcPts val="620"/>
              </a:spcBef>
            </a:pPr>
            <a:r>
              <a:rPr sz="2400" spc="-270" dirty="0">
                <a:solidFill>
                  <a:srgbClr val="303829"/>
                </a:solidFill>
                <a:latin typeface="Arial"/>
                <a:cs typeface="Arial"/>
              </a:rPr>
              <a:t>CPU.v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5528</TotalTime>
  <Words>593</Words>
  <Application>Microsoft Office PowerPoint</Application>
  <PresentationFormat>寬螢幕</PresentationFormat>
  <Paragraphs>135</Paragraphs>
  <Slides>21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0" baseType="lpstr">
      <vt:lpstr>Noto Sans Mono CJK JP Regular</vt:lpstr>
      <vt:lpstr>新細明體</vt:lpstr>
      <vt:lpstr>標楷體</vt:lpstr>
      <vt:lpstr>Arial</vt:lpstr>
      <vt:lpstr>Calibri</vt:lpstr>
      <vt:lpstr>Times New Roman</vt:lpstr>
      <vt:lpstr>Trebuchet MS</vt:lpstr>
      <vt:lpstr>Wingdings</vt:lpstr>
      <vt:lpstr>Office Theme</vt:lpstr>
      <vt:lpstr>PowerPoint 簡報</vt:lpstr>
      <vt:lpstr>Outline </vt:lpstr>
      <vt:lpstr>實驗目的</vt:lpstr>
      <vt:lpstr>實驗工具</vt:lpstr>
      <vt:lpstr>實驗介紹-規劃各級硬體</vt:lpstr>
      <vt:lpstr>RISC Processor in Pipeline Design</vt:lpstr>
      <vt:lpstr>RISC Processor in Pipeline Design</vt:lpstr>
      <vt:lpstr>Pipeline Structure</vt:lpstr>
      <vt:lpstr>RISC Processor Module in verilog RTL</vt:lpstr>
      <vt:lpstr>Pipieline Design </vt:lpstr>
      <vt:lpstr>Modularization (EX. add) </vt:lpstr>
      <vt:lpstr>CPU.v </vt:lpstr>
      <vt:lpstr>Testbench.v </vt:lpstr>
      <vt:lpstr>Testbench.v </vt:lpstr>
      <vt:lpstr>計算程式耗費Cycle數</vt:lpstr>
      <vt:lpstr>範例教學</vt:lpstr>
      <vt:lpstr>Gtkwave教學</vt:lpstr>
      <vt:lpstr>Gtkwave教學</vt:lpstr>
      <vt:lpstr>課堂練習</vt:lpstr>
      <vt:lpstr>作業說明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計算機組織 Lab3</dc:title>
  <dc:creator>ting</dc:creator>
  <cp:lastModifiedBy>user</cp:lastModifiedBy>
  <cp:revision>19</cp:revision>
  <cp:lastPrinted>2018-11-12T09:41:07Z</cp:lastPrinted>
  <dcterms:created xsi:type="dcterms:W3CDTF">2018-10-31T14:47:21Z</dcterms:created>
  <dcterms:modified xsi:type="dcterms:W3CDTF">2018-11-13T07:30:18Z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2018-10-31T00:00:00Z</vt:filetime>
  </property>
</Properties>
</file>