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7.xml"/><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57" name="Shape 5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positivescience.com/software/images/eye.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Nystagmus and Strabismus Tracking</a:t>
            </a:r>
          </a:p>
        </p:txBody>
      </p:sp>
      <p:sp>
        <p:nvSpPr>
          <p:cNvPr id="65" name="Shape 65"/>
          <p:cNvSpPr txBox="1"/>
          <p:nvPr>
            <p:ph idx="1" type="subTitle"/>
          </p:nvPr>
        </p:nvSpPr>
        <p:spPr>
          <a:xfrm>
            <a:off x="311700" y="1878560"/>
            <a:ext cx="4242600" cy="738300"/>
          </a:xfrm>
          <a:prstGeom prst="rect">
            <a:avLst/>
          </a:prstGeom>
        </p:spPr>
        <p:txBody>
          <a:bodyPr anchorCtr="0" anchor="t" bIns="91425" lIns="91425" rIns="91425" wrap="square" tIns="91425">
            <a:noAutofit/>
          </a:bodyPr>
          <a:lstStyle/>
          <a:p>
            <a:pPr lvl="0">
              <a:spcBef>
                <a:spcPts val="0"/>
              </a:spcBef>
              <a:buNone/>
            </a:pPr>
            <a:r>
              <a:rPr lang="en"/>
              <a:t>John Marshall,</a:t>
            </a:r>
          </a:p>
          <a:p>
            <a:pPr lvl="0">
              <a:spcBef>
                <a:spcPts val="0"/>
              </a:spcBef>
              <a:buNone/>
            </a:pPr>
            <a:r>
              <a:rPr lang="en"/>
              <a:t>James Liu,</a:t>
            </a:r>
          </a:p>
          <a:p>
            <a:pPr lvl="0">
              <a:spcBef>
                <a:spcPts val="0"/>
              </a:spcBef>
              <a:buNone/>
            </a:pPr>
            <a:r>
              <a:rPr lang="en"/>
              <a:t>Sean McCarthy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Citations</a:t>
            </a:r>
          </a:p>
        </p:txBody>
      </p:sp>
      <p:sp>
        <p:nvSpPr>
          <p:cNvPr id="133" name="Shape 133"/>
          <p:cNvSpPr txBox="1"/>
          <p:nvPr>
            <p:ph idx="1" type="body"/>
          </p:nvPr>
        </p:nvSpPr>
        <p:spPr>
          <a:xfrm>
            <a:off x="311700" y="1505700"/>
            <a:ext cx="7020900" cy="30762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ct val="100000"/>
              <a:buFont typeface="Calibri"/>
              <a:buChar char="❖"/>
            </a:pPr>
            <a:r>
              <a:rPr lang="en" sz="1800"/>
              <a:t>“Eye tracking bounding boxes.” </a:t>
            </a:r>
            <a:r>
              <a:rPr lang="en" sz="1800" u="sng">
                <a:solidFill>
                  <a:schemeClr val="hlink"/>
                </a:solidFill>
                <a:hlinkClick r:id="rId3"/>
              </a:rPr>
              <a:t>http://www.positivescience.com/software/images/eye.jpg</a:t>
            </a:r>
          </a:p>
          <a:p>
            <a:pPr indent="-342900" lvl="0" marL="457200" rtl="0">
              <a:spcBef>
                <a:spcPts val="0"/>
              </a:spcBef>
              <a:spcAft>
                <a:spcPts val="0"/>
              </a:spcAft>
              <a:buClr>
                <a:srgbClr val="000000"/>
              </a:buClr>
              <a:buSzPct val="100000"/>
              <a:buFont typeface="Calibri"/>
              <a:buChar char="❖"/>
            </a:pPr>
            <a:r>
              <a:rPr lang="en" sz="1800">
                <a:solidFill>
                  <a:srgbClr val="000000"/>
                </a:solidFill>
                <a:latin typeface="Calibri"/>
                <a:ea typeface="Calibri"/>
                <a:cs typeface="Calibri"/>
                <a:sym typeface="Calibri"/>
              </a:rPr>
              <a:t>“Pupil Labs.” GitHub. https://github.com/pupil-labs</a:t>
            </a:r>
          </a:p>
          <a:p>
            <a:pPr indent="-342900" lvl="0" marL="457200" rtl="0">
              <a:spcBef>
                <a:spcPts val="0"/>
              </a:spcBef>
              <a:spcAft>
                <a:spcPts val="0"/>
              </a:spcAft>
              <a:buClr>
                <a:srgbClr val="000000"/>
              </a:buClr>
              <a:buSzPct val="100000"/>
              <a:buFont typeface="Calibri"/>
              <a:buChar char="❖"/>
            </a:pPr>
            <a:r>
              <a:rPr lang="en" sz="1800">
                <a:solidFill>
                  <a:srgbClr val="000000"/>
                </a:solidFill>
                <a:latin typeface="Calibri"/>
                <a:ea typeface="Calibri"/>
                <a:cs typeface="Calibri"/>
                <a:sym typeface="Calibri"/>
              </a:rPr>
              <a:t>“OpenGazer.” GitHub. https://github.com/tiendan/OpenGazer</a:t>
            </a:r>
          </a:p>
          <a:p>
            <a:pPr indent="-342900" lvl="0" marL="457200" rtl="0">
              <a:spcBef>
                <a:spcPts val="0"/>
              </a:spcBef>
              <a:spcAft>
                <a:spcPts val="0"/>
              </a:spcAft>
              <a:buClr>
                <a:srgbClr val="000000"/>
              </a:buClr>
              <a:buSzPct val="100000"/>
              <a:buFont typeface="Calibri"/>
              <a:buChar char="❖"/>
            </a:pPr>
            <a:r>
              <a:rPr lang="en" sz="1800">
                <a:solidFill>
                  <a:srgbClr val="000000"/>
                </a:solidFill>
                <a:latin typeface="Calibri"/>
                <a:ea typeface="Calibri"/>
                <a:cs typeface="Calibri"/>
                <a:sym typeface="Calibri"/>
              </a:rPr>
              <a:t>“PyGaze.” E.S. Dalmaijer. http://www.pygaze.org</a:t>
            </a:r>
          </a:p>
          <a:p>
            <a:pPr lvl="0">
              <a:spcBef>
                <a:spcPts val="0"/>
              </a:spcBef>
              <a:buNone/>
            </a:pPr>
            <a:r>
              <a:t/>
            </a:r>
            <a:endParaRPr sz="1800"/>
          </a:p>
        </p:txBody>
      </p:sp>
      <p:sp>
        <p:nvSpPr>
          <p:cNvPr id="134" name="Shape 134"/>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Project Summary</a:t>
            </a:r>
          </a:p>
        </p:txBody>
      </p:sp>
      <p:sp>
        <p:nvSpPr>
          <p:cNvPr id="71" name="Shape 71"/>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ct val="100000"/>
              <a:buFont typeface="Calibri"/>
              <a:buChar char="❖"/>
            </a:pPr>
            <a:r>
              <a:rPr lang="en" sz="1800">
                <a:solidFill>
                  <a:srgbClr val="000000"/>
                </a:solidFill>
                <a:highlight>
                  <a:srgbClr val="FFFFFF"/>
                </a:highlight>
                <a:latin typeface="Calibri"/>
                <a:ea typeface="Calibri"/>
                <a:cs typeface="Calibri"/>
                <a:sym typeface="Calibri"/>
              </a:rPr>
              <a:t>Our project involves creating a pair of glasses that track eye movement to monitor irregular ocular conditions like nystagmus (repetitive, uncontrollable movement) or strabismus (uncoordinated movement of the eye).</a:t>
            </a:r>
          </a:p>
          <a:p>
            <a:pPr indent="-342900" lvl="0" marL="457200" rtl="0">
              <a:spcBef>
                <a:spcPts val="0"/>
              </a:spcBef>
              <a:spcAft>
                <a:spcPts val="0"/>
              </a:spcAft>
              <a:buClr>
                <a:srgbClr val="000000"/>
              </a:buClr>
              <a:buSzPct val="100000"/>
              <a:buFont typeface="Calibri"/>
              <a:buChar char="❖"/>
            </a:pPr>
            <a:r>
              <a:rPr lang="en" sz="1800">
                <a:solidFill>
                  <a:srgbClr val="000000"/>
                </a:solidFill>
                <a:highlight>
                  <a:srgbClr val="FFFFFF"/>
                </a:highlight>
                <a:latin typeface="Calibri"/>
                <a:ea typeface="Calibri"/>
                <a:cs typeface="Calibri"/>
                <a:sym typeface="Calibri"/>
              </a:rPr>
              <a:t>This device and accompanying software will be able to provide a user with information about irregular ocular behavior, which can help people with specific conditions monitor their wellbeing.</a:t>
            </a:r>
          </a:p>
        </p:txBody>
      </p:sp>
      <p:pic>
        <p:nvPicPr>
          <p:cNvPr id="72" name="Shape 72"/>
          <p:cNvPicPr preferRelativeResize="0"/>
          <p:nvPr/>
        </p:nvPicPr>
        <p:blipFill>
          <a:blip r:embed="rId3">
            <a:alphaModFix/>
          </a:blip>
          <a:stretch>
            <a:fillRect/>
          </a:stretch>
        </p:blipFill>
        <p:spPr>
          <a:xfrm>
            <a:off x="931487" y="2650775"/>
            <a:ext cx="2466975"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Specific Aims</a:t>
            </a:r>
          </a:p>
        </p:txBody>
      </p:sp>
      <p:sp>
        <p:nvSpPr>
          <p:cNvPr id="78" name="Shape 78"/>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indent="-228600" lvl="0" marL="457200" rtl="0">
              <a:spcBef>
                <a:spcPts val="0"/>
              </a:spcBef>
              <a:spcAft>
                <a:spcPts val="0"/>
              </a:spcAft>
              <a:buChar char="❖"/>
            </a:pPr>
            <a:r>
              <a:rPr lang="en" sz="1200">
                <a:solidFill>
                  <a:srgbClr val="000000"/>
                </a:solidFill>
                <a:latin typeface="Calibri"/>
                <a:ea typeface="Calibri"/>
                <a:cs typeface="Calibri"/>
                <a:sym typeface="Calibri"/>
              </a:rPr>
              <a:t>Complete both a working pair of infrared eye tracking glasses and a software package that receives and analyzes ocular behavior from the glasses</a:t>
            </a:r>
          </a:p>
          <a:p>
            <a:pPr indent="-304800" lvl="0" marL="457200" rtl="0">
              <a:spcBef>
                <a:spcPts val="0"/>
              </a:spcBef>
              <a:spcAft>
                <a:spcPts val="0"/>
              </a:spcAft>
              <a:buClr>
                <a:srgbClr val="000000"/>
              </a:buClr>
              <a:buSzPct val="100000"/>
              <a:buFont typeface="Calibri"/>
              <a:buChar char="❖"/>
            </a:pPr>
            <a:r>
              <a:rPr lang="en" sz="1200">
                <a:solidFill>
                  <a:srgbClr val="000000"/>
                </a:solidFill>
                <a:latin typeface="Calibri"/>
                <a:ea typeface="Calibri"/>
                <a:cs typeface="Calibri"/>
                <a:sym typeface="Calibri"/>
              </a:rPr>
              <a:t>Alert the user of the presence of the aforementioned symptoms</a:t>
            </a:r>
          </a:p>
        </p:txBody>
      </p:sp>
      <p:sp>
        <p:nvSpPr>
          <p:cNvPr id="79" name="Shape 79"/>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indent="-228600" lvl="0" marL="457200" rtl="0">
              <a:spcBef>
                <a:spcPts val="0"/>
              </a:spcBef>
              <a:spcAft>
                <a:spcPts val="0"/>
              </a:spcAft>
              <a:buChar char="❖"/>
            </a:pPr>
            <a:r>
              <a:rPr lang="en" sz="1200">
                <a:solidFill>
                  <a:srgbClr val="000000"/>
                </a:solidFill>
                <a:latin typeface="Calibri"/>
                <a:ea typeface="Calibri"/>
                <a:cs typeface="Calibri"/>
                <a:sym typeface="Calibri"/>
              </a:rPr>
              <a:t>Outfit a pair of small webcams with infrared filters, read in the video from the camera to a computer</a:t>
            </a:r>
          </a:p>
          <a:p>
            <a:pPr indent="-304800" lvl="0" marL="457200" rtl="0">
              <a:spcBef>
                <a:spcPts val="0"/>
              </a:spcBef>
              <a:spcAft>
                <a:spcPts val="0"/>
              </a:spcAft>
              <a:buClr>
                <a:srgbClr val="000000"/>
              </a:buClr>
              <a:buSzPct val="100000"/>
              <a:buFont typeface="Calibri"/>
              <a:buChar char="❖"/>
            </a:pPr>
            <a:r>
              <a:rPr lang="en" sz="1200">
                <a:solidFill>
                  <a:srgbClr val="000000"/>
                </a:solidFill>
                <a:latin typeface="Calibri"/>
                <a:ea typeface="Calibri"/>
                <a:cs typeface="Calibri"/>
                <a:sym typeface="Calibri"/>
              </a:rPr>
              <a:t>Determine whether there is nystagmus or strabismus occurring</a:t>
            </a:r>
          </a:p>
          <a:p>
            <a:pPr indent="-304800" lvl="0" marL="457200" rtl="0">
              <a:spcBef>
                <a:spcPts val="0"/>
              </a:spcBef>
              <a:spcAft>
                <a:spcPts val="0"/>
              </a:spcAft>
              <a:buClr>
                <a:srgbClr val="000000"/>
              </a:buClr>
              <a:buSzPct val="100000"/>
              <a:buFont typeface="Calibri"/>
              <a:buChar char="❖"/>
            </a:pPr>
            <a:r>
              <a:rPr lang="en" sz="1200">
                <a:solidFill>
                  <a:srgbClr val="000000"/>
                </a:solidFill>
                <a:latin typeface="Calibri"/>
                <a:ea typeface="Calibri"/>
                <a:cs typeface="Calibri"/>
                <a:sym typeface="Calibri"/>
              </a:rPr>
              <a:t>Possibly (depending on time) analyze whether this is occurring with greater frequency than normal for the user</a:t>
            </a:r>
          </a:p>
          <a:p>
            <a:pPr indent="-304800" lvl="0" marL="457200" rtl="0">
              <a:spcBef>
                <a:spcPts val="0"/>
              </a:spcBef>
              <a:spcAft>
                <a:spcPts val="0"/>
              </a:spcAft>
              <a:buClr>
                <a:srgbClr val="000000"/>
              </a:buClr>
              <a:buSzPct val="100000"/>
              <a:buFont typeface="Calibri"/>
              <a:buChar char="❖"/>
            </a:pPr>
            <a:r>
              <a:rPr lang="en" sz="1200">
                <a:solidFill>
                  <a:srgbClr val="000000"/>
                </a:solidFill>
                <a:latin typeface="Calibri"/>
                <a:ea typeface="Calibri"/>
                <a:cs typeface="Calibri"/>
                <a:sym typeface="Calibri"/>
              </a:rPr>
              <a:t>Write a basic UI that outputs this information to the user</a:t>
            </a:r>
          </a:p>
        </p:txBody>
      </p:sp>
      <p:pic>
        <p:nvPicPr>
          <p:cNvPr id="80" name="Shape 80"/>
          <p:cNvPicPr preferRelativeResize="0"/>
          <p:nvPr/>
        </p:nvPicPr>
        <p:blipFill>
          <a:blip r:embed="rId3">
            <a:alphaModFix/>
          </a:blip>
          <a:stretch>
            <a:fillRect/>
          </a:stretch>
        </p:blipFill>
        <p:spPr>
          <a:xfrm>
            <a:off x="754050" y="2871424"/>
            <a:ext cx="3115200" cy="207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Background</a:t>
            </a:r>
          </a:p>
        </p:txBody>
      </p:sp>
      <p:sp>
        <p:nvSpPr>
          <p:cNvPr id="86" name="Shape 86"/>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latin typeface="Calibri"/>
                <a:ea typeface="Calibri"/>
                <a:cs typeface="Calibri"/>
                <a:sym typeface="Calibri"/>
              </a:rPr>
              <a:t>Problem</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Eye tracking is becoming increasingly popular and is finding new applications constantly</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Tobii eye tracking for diagnostics</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Many diseases and conditions, from inner ear inflammation to lazy eye to dystonia, can cause irregular behavior in the eye.</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There are no widely available such headsets that are used instead for regular monitoring. </a:t>
            </a:r>
          </a:p>
        </p:txBody>
      </p:sp>
      <p:sp>
        <p:nvSpPr>
          <p:cNvPr id="87" name="Shape 87"/>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latin typeface="Calibri"/>
                <a:ea typeface="Calibri"/>
                <a:cs typeface="Calibri"/>
                <a:sym typeface="Calibri"/>
              </a:rPr>
              <a:t>Benefits</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It can signal other long-term issues like cataracts or astigmatism</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In a developing child, can be used for early detection of improper ocular development.</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Tracking glasses that will analyze movements</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This can give insight into the efficacy of medication, the worsening or improvement of a condition, etc.</a:t>
            </a:r>
          </a:p>
          <a:p>
            <a:pPr lvl="0">
              <a:spcBef>
                <a:spcPts val="0"/>
              </a:spcBef>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Preliminary Design</a:t>
            </a:r>
          </a:p>
        </p:txBody>
      </p:sp>
      <p:sp>
        <p:nvSpPr>
          <p:cNvPr id="93" name="Shape 93"/>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Calibri"/>
                <a:ea typeface="Calibri"/>
                <a:cs typeface="Calibri"/>
                <a:sym typeface="Calibri"/>
              </a:rPr>
              <a:t>Hardware</a:t>
            </a:r>
          </a:p>
          <a:p>
            <a:pPr indent="-317500" lvl="0" marL="457200" rtl="0">
              <a:spcBef>
                <a:spcPts val="0"/>
              </a:spcBef>
              <a:spcAft>
                <a:spcPts val="0"/>
              </a:spcAft>
              <a:buSzPct val="100000"/>
              <a:buChar char="❖"/>
            </a:pPr>
            <a:r>
              <a:rPr lang="en" sz="1400">
                <a:solidFill>
                  <a:srgbClr val="000000"/>
                </a:solidFill>
                <a:latin typeface="Calibri"/>
                <a:ea typeface="Calibri"/>
                <a:cs typeface="Calibri"/>
                <a:sym typeface="Calibri"/>
              </a:rPr>
              <a:t>Three main devices: an infrared camera, a set of photodiodes, and a headset</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Camera - most critical part of the physical apparatus because it must accurately and precisely capture the infrared light reflected from the eye and additionally transmit this data to a device</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Photodiodes - one or more diodes per eye that distribute infrared rays throughout the retina</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Headset - a pair of non-prescription glasses</a:t>
            </a:r>
          </a:p>
        </p:txBody>
      </p:sp>
      <p:sp>
        <p:nvSpPr>
          <p:cNvPr id="94" name="Shape 94"/>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Calibri"/>
                <a:ea typeface="Calibri"/>
                <a:cs typeface="Calibri"/>
                <a:sym typeface="Calibri"/>
              </a:rPr>
              <a:t>Software</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Pupil Labs open source software package available on GitHub</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Python</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Program will be written to interpret the data as it is collected by our device and detect a small palette of underlying patterns</a:t>
            </a:r>
          </a:p>
          <a:p>
            <a:pPr indent="-317500" lvl="0" marL="457200" rtl="0">
              <a:spcBef>
                <a:spcPts val="0"/>
              </a:spcBef>
              <a:spcAft>
                <a:spcPts val="0"/>
              </a:spcAft>
              <a:buClr>
                <a:srgbClr val="000000"/>
              </a:buClr>
              <a:buSzPct val="100000"/>
              <a:buFont typeface="Calibri"/>
              <a:buChar char="❖"/>
            </a:pPr>
            <a:r>
              <a:rPr lang="en" sz="1400">
                <a:solidFill>
                  <a:srgbClr val="000000"/>
                </a:solidFill>
                <a:latin typeface="Calibri"/>
                <a:ea typeface="Calibri"/>
                <a:cs typeface="Calibri"/>
                <a:sym typeface="Calibri"/>
              </a:rPr>
              <a:t>Long-term analytics may also be developed to track overall changes in these behaviors over time</a:t>
            </a:r>
          </a:p>
          <a:p>
            <a:pPr lvl="0" rtl="0">
              <a:spcBef>
                <a:spcPts val="0"/>
              </a:spcBef>
              <a:buNone/>
            </a:pPr>
            <a:r>
              <a:t/>
            </a:r>
            <a:endParaRPr sz="1400"/>
          </a:p>
        </p:txBody>
      </p:sp>
      <p:pic>
        <p:nvPicPr>
          <p:cNvPr id="95" name="Shape 95"/>
          <p:cNvPicPr preferRelativeResize="0"/>
          <p:nvPr/>
        </p:nvPicPr>
        <p:blipFill>
          <a:blip r:embed="rId3">
            <a:alphaModFix/>
          </a:blip>
          <a:stretch>
            <a:fillRect/>
          </a:stretch>
        </p:blipFill>
        <p:spPr>
          <a:xfrm>
            <a:off x="5721949" y="3996548"/>
            <a:ext cx="2515524" cy="837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Team</a:t>
            </a:r>
          </a:p>
        </p:txBody>
      </p:sp>
      <p:sp>
        <p:nvSpPr>
          <p:cNvPr id="101" name="Shape 101"/>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ct val="100000"/>
              <a:buFont typeface="Calibri"/>
              <a:buChar char="❖"/>
            </a:pPr>
            <a:r>
              <a:rPr lang="en" sz="1800">
                <a:solidFill>
                  <a:srgbClr val="000000"/>
                </a:solidFill>
                <a:latin typeface="Calibri"/>
                <a:ea typeface="Calibri"/>
                <a:cs typeface="Calibri"/>
                <a:sym typeface="Calibri"/>
              </a:rPr>
              <a:t>James Liu</a:t>
            </a:r>
          </a:p>
          <a:p>
            <a:pPr indent="-342900" lvl="0" marL="457200" rtl="0">
              <a:spcBef>
                <a:spcPts val="0"/>
              </a:spcBef>
              <a:spcAft>
                <a:spcPts val="0"/>
              </a:spcAft>
              <a:buClr>
                <a:srgbClr val="000000"/>
              </a:buClr>
              <a:buSzPct val="100000"/>
              <a:buFont typeface="Calibri"/>
              <a:buChar char="❖"/>
            </a:pPr>
            <a:r>
              <a:rPr lang="en" sz="1800">
                <a:solidFill>
                  <a:srgbClr val="000000"/>
                </a:solidFill>
                <a:latin typeface="Calibri"/>
                <a:ea typeface="Calibri"/>
                <a:cs typeface="Calibri"/>
                <a:sym typeface="Calibri"/>
              </a:rPr>
              <a:t>John Marshall</a:t>
            </a:r>
          </a:p>
          <a:p>
            <a:pPr indent="-342900" lvl="0" marL="457200" rtl="0">
              <a:spcBef>
                <a:spcPts val="0"/>
              </a:spcBef>
              <a:spcAft>
                <a:spcPts val="0"/>
              </a:spcAft>
              <a:buClr>
                <a:srgbClr val="000000"/>
              </a:buClr>
              <a:buSzPct val="100000"/>
              <a:buFont typeface="Calibri"/>
              <a:buChar char="❖"/>
            </a:pPr>
            <a:r>
              <a:rPr lang="en" sz="1800">
                <a:solidFill>
                  <a:srgbClr val="000000"/>
                </a:solidFill>
                <a:latin typeface="Calibri"/>
                <a:ea typeface="Calibri"/>
                <a:cs typeface="Calibri"/>
                <a:sym typeface="Calibri"/>
              </a:rPr>
              <a:t>Sean McCarthy</a:t>
            </a:r>
          </a:p>
        </p:txBody>
      </p:sp>
      <p:sp>
        <p:nvSpPr>
          <p:cNvPr id="102" name="Shape 102"/>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Milestone Schedule</a:t>
            </a:r>
          </a:p>
        </p:txBody>
      </p:sp>
      <p:sp>
        <p:nvSpPr>
          <p:cNvPr id="108" name="Shape 108"/>
          <p:cNvSpPr txBox="1"/>
          <p:nvPr>
            <p:ph idx="1" type="body"/>
          </p:nvPr>
        </p:nvSpPr>
        <p:spPr>
          <a:xfrm>
            <a:off x="133475" y="1308125"/>
            <a:ext cx="4645200" cy="3273900"/>
          </a:xfrm>
          <a:prstGeom prst="rect">
            <a:avLst/>
          </a:prstGeom>
        </p:spPr>
        <p:txBody>
          <a:bodyPr anchorCtr="0" anchor="t" bIns="91425" lIns="91425" rIns="91425" wrap="square" tIns="91425">
            <a:noAutofit/>
          </a:bodyPr>
          <a:lstStyle/>
          <a:p>
            <a:pPr indent="-292100" lvl="1" marL="914400" rtl="0">
              <a:spcBef>
                <a:spcPts val="1100"/>
              </a:spcBef>
              <a:spcAft>
                <a:spcPts val="1100"/>
              </a:spcAft>
              <a:buClr>
                <a:srgbClr val="111111"/>
              </a:buClr>
              <a:buSzPct val="83333"/>
              <a:buFont typeface="Calibri"/>
            </a:pPr>
            <a:r>
              <a:rPr b="1" lang="en" sz="1200">
                <a:solidFill>
                  <a:srgbClr val="111111"/>
                </a:solidFill>
                <a:latin typeface="Calibri"/>
                <a:ea typeface="Calibri"/>
                <a:cs typeface="Calibri"/>
                <a:sym typeface="Calibri"/>
              </a:rPr>
              <a:t>September 18-October 1</a:t>
            </a:r>
            <a:r>
              <a:rPr lang="en" sz="1200">
                <a:solidFill>
                  <a:srgbClr val="111111"/>
                </a:solidFill>
                <a:latin typeface="Calibri"/>
                <a:ea typeface="Calibri"/>
                <a:cs typeface="Calibri"/>
                <a:sym typeface="Calibri"/>
              </a:rPr>
              <a:t>: Decide whether to use conventional webcam setup or Raspberry Pi and finalize parts selection. Order parts, hopefully to be received within the week. Begin working on program in Python and studying the Pupil code</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October 2-15</a:t>
            </a:r>
            <a:r>
              <a:rPr lang="en" sz="1200">
                <a:solidFill>
                  <a:srgbClr val="111111"/>
                </a:solidFill>
                <a:latin typeface="Calibri"/>
                <a:ea typeface="Calibri"/>
                <a:cs typeface="Calibri"/>
                <a:sym typeface="Calibri"/>
              </a:rPr>
              <a:t>: Assemble the headset, order any additional parts if necessary. Ensure that the infrared filter works</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October 10-15</a:t>
            </a:r>
            <a:r>
              <a:rPr lang="en" sz="1200">
                <a:solidFill>
                  <a:srgbClr val="111111"/>
                </a:solidFill>
                <a:latin typeface="Calibri"/>
                <a:ea typeface="Calibri"/>
                <a:cs typeface="Calibri"/>
                <a:sym typeface="Calibri"/>
              </a:rPr>
              <a:t>: Write program to read in data from camera (or adapt the Pupil software for this purpose). Continue building the headset as necessary</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October 16-29</a:t>
            </a:r>
            <a:r>
              <a:rPr lang="en" sz="1200">
                <a:solidFill>
                  <a:srgbClr val="111111"/>
                </a:solidFill>
                <a:latin typeface="Calibri"/>
                <a:ea typeface="Calibri"/>
                <a:cs typeface="Calibri"/>
                <a:sym typeface="Calibri"/>
              </a:rPr>
              <a:t>: Split work between data reading and algorithm for identifying strabismus. If the strabismus program is completed, write nystagmus program</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(October 16-November 5</a:t>
            </a:r>
            <a:r>
              <a:rPr lang="en" sz="1200">
                <a:solidFill>
                  <a:srgbClr val="111111"/>
                </a:solidFill>
                <a:latin typeface="Calibri"/>
                <a:ea typeface="Calibri"/>
                <a:cs typeface="Calibri"/>
                <a:sym typeface="Calibri"/>
              </a:rPr>
              <a:t>: Write video/data reading program, leaving time for possible difficulties)</a:t>
            </a:r>
          </a:p>
        </p:txBody>
      </p:sp>
      <p:sp>
        <p:nvSpPr>
          <p:cNvPr id="109" name="Shape 109"/>
          <p:cNvSpPr txBox="1"/>
          <p:nvPr>
            <p:ph idx="2" type="body"/>
          </p:nvPr>
        </p:nvSpPr>
        <p:spPr>
          <a:xfrm>
            <a:off x="4342600" y="1236925"/>
            <a:ext cx="4489800" cy="3345000"/>
          </a:xfrm>
          <a:prstGeom prst="rect">
            <a:avLst/>
          </a:prstGeom>
        </p:spPr>
        <p:txBody>
          <a:bodyPr anchorCtr="0" anchor="t" bIns="91425" lIns="91425" rIns="91425" wrap="square" tIns="91425">
            <a:noAutofit/>
          </a:bodyPr>
          <a:lstStyle/>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October 30-November 5</a:t>
            </a:r>
            <a:r>
              <a:rPr lang="en" sz="1200">
                <a:solidFill>
                  <a:srgbClr val="111111"/>
                </a:solidFill>
                <a:latin typeface="Calibri"/>
                <a:ea typeface="Calibri"/>
                <a:cs typeface="Calibri"/>
                <a:sym typeface="Calibri"/>
              </a:rPr>
              <a:t>: Complete nystagmus and strabismus programs and integrate them with the data reading program. Trial run the prototype (nystagmus can be simulated by manually moving eyes, strabismus by using separate video captures for each eye, one when the eye is not moving and one when it is, simultaneously)</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November 6-November 19</a:t>
            </a:r>
            <a:r>
              <a:rPr lang="en" sz="1200">
                <a:solidFill>
                  <a:srgbClr val="111111"/>
                </a:solidFill>
                <a:latin typeface="Calibri"/>
                <a:ea typeface="Calibri"/>
                <a:cs typeface="Calibri"/>
                <a:sym typeface="Calibri"/>
              </a:rPr>
              <a:t>: Refine software for trials, continue testing</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November 20-26</a:t>
            </a:r>
            <a:r>
              <a:rPr lang="en" sz="1200">
                <a:solidFill>
                  <a:srgbClr val="111111"/>
                </a:solidFill>
                <a:latin typeface="Calibri"/>
                <a:ea typeface="Calibri"/>
                <a:cs typeface="Calibri"/>
                <a:sym typeface="Calibri"/>
              </a:rPr>
              <a:t>: If on schedule, break. If behind schedule, do any catching up</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November 27-December 3</a:t>
            </a:r>
            <a:r>
              <a:rPr lang="en" sz="1200">
                <a:solidFill>
                  <a:srgbClr val="111111"/>
                </a:solidFill>
                <a:latin typeface="Calibri"/>
                <a:ea typeface="Calibri"/>
                <a:cs typeface="Calibri"/>
                <a:sym typeface="Calibri"/>
              </a:rPr>
              <a:t>: Write basic application and UI for displaying the results. Make any cosmetic changes to the hardware that seem necessary</a:t>
            </a:r>
          </a:p>
          <a:p>
            <a:pPr indent="-304800" lvl="1" marL="914400" rtl="0">
              <a:spcBef>
                <a:spcPts val="1100"/>
              </a:spcBef>
              <a:spcAft>
                <a:spcPts val="1100"/>
              </a:spcAft>
              <a:buClr>
                <a:srgbClr val="111111"/>
              </a:buClr>
              <a:buSzPct val="100000"/>
              <a:buFont typeface="Calibri"/>
            </a:pPr>
            <a:r>
              <a:rPr b="1" lang="en" sz="1200">
                <a:solidFill>
                  <a:srgbClr val="111111"/>
                </a:solidFill>
                <a:latin typeface="Calibri"/>
                <a:ea typeface="Calibri"/>
                <a:cs typeface="Calibri"/>
                <a:sym typeface="Calibri"/>
              </a:rPr>
              <a:t>December 3-December 17</a:t>
            </a:r>
            <a:r>
              <a:rPr lang="en" sz="1200">
                <a:solidFill>
                  <a:srgbClr val="111111"/>
                </a:solidFill>
                <a:latin typeface="Calibri"/>
                <a:ea typeface="Calibri"/>
                <a:cs typeface="Calibri"/>
                <a:sym typeface="Calibri"/>
              </a:rPr>
              <a:t>: Prepare reports, finalize design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Materials</a:t>
            </a:r>
          </a:p>
        </p:txBody>
      </p:sp>
      <p:sp>
        <p:nvSpPr>
          <p:cNvPr id="115" name="Shape 115"/>
          <p:cNvSpPr txBox="1"/>
          <p:nvPr>
            <p:ph idx="1" type="body"/>
          </p:nvPr>
        </p:nvSpPr>
        <p:spPr>
          <a:xfrm>
            <a:off x="71200" y="1352625"/>
            <a:ext cx="4240500" cy="3229200"/>
          </a:xfrm>
          <a:prstGeom prst="rect">
            <a:avLst/>
          </a:prstGeom>
        </p:spPr>
        <p:txBody>
          <a:bodyPr anchorCtr="0" anchor="t" bIns="91425" lIns="91425" rIns="91425" wrap="square" tIns="91425">
            <a:noAutofit/>
          </a:bodyPr>
          <a:lstStyle/>
          <a:p>
            <a:pPr indent="-292100" lvl="1" marL="914400" rtl="0">
              <a:spcBef>
                <a:spcPts val="1100"/>
              </a:spcBef>
              <a:spcAft>
                <a:spcPts val="1100"/>
              </a:spcAft>
              <a:buClr>
                <a:srgbClr val="111111"/>
              </a:buClr>
              <a:buSzPct val="83333"/>
              <a:buFont typeface="Calibri"/>
            </a:pPr>
            <a:r>
              <a:rPr lang="en" sz="1200">
                <a:solidFill>
                  <a:srgbClr val="111111"/>
                </a:solidFill>
                <a:latin typeface="Calibri"/>
                <a:ea typeface="Calibri"/>
                <a:cs typeface="Calibri"/>
                <a:sym typeface="Calibri"/>
              </a:rPr>
              <a:t>USB webcam, likely either Logitech or Microsoft LifeCam (x2), price: $40-$100</a:t>
            </a:r>
          </a:p>
          <a:p>
            <a:pPr indent="-304800" lvl="1" marL="914400" rtl="0">
              <a:spcBef>
                <a:spcPts val="1100"/>
              </a:spcBef>
              <a:spcAft>
                <a:spcPts val="1100"/>
              </a:spcAft>
              <a:buClr>
                <a:srgbClr val="111111"/>
              </a:buClr>
              <a:buSzPct val="100000"/>
              <a:buFont typeface="Calibri"/>
            </a:pPr>
            <a:r>
              <a:rPr lang="en" sz="1200">
                <a:solidFill>
                  <a:srgbClr val="111111"/>
                </a:solidFill>
                <a:latin typeface="Calibri"/>
                <a:ea typeface="Calibri"/>
                <a:cs typeface="Calibri"/>
                <a:sym typeface="Calibri"/>
              </a:rPr>
              <a:t>Infrared camera filter, likely Hoya (x2), price: $80 (already provided with some Microsoft LifeCams)</a:t>
            </a:r>
          </a:p>
          <a:p>
            <a:pPr indent="-304800" lvl="1" marL="914400" rtl="0">
              <a:spcBef>
                <a:spcPts val="1100"/>
              </a:spcBef>
              <a:spcAft>
                <a:spcPts val="1100"/>
              </a:spcAft>
              <a:buClr>
                <a:srgbClr val="111111"/>
              </a:buClr>
              <a:buSzPct val="100000"/>
              <a:buFont typeface="Calibri"/>
            </a:pPr>
            <a:r>
              <a:rPr lang="en" sz="1200">
                <a:solidFill>
                  <a:srgbClr val="111111"/>
                </a:solidFill>
                <a:latin typeface="Calibri"/>
                <a:ea typeface="Calibri"/>
                <a:cs typeface="Calibri"/>
                <a:sym typeface="Calibri"/>
              </a:rPr>
              <a:t>The above two could be replaced with a Raspberry Pi board with an infrared camera, for example a Raspberry Pi Zero W, $10-$25, plus two Raspberry Pi NoIR Camera Board v2, $30 each, $70-$95 total</a:t>
            </a:r>
          </a:p>
          <a:p>
            <a:pPr indent="-304800" lvl="1" marL="914400" rtl="0">
              <a:spcBef>
                <a:spcPts val="1100"/>
              </a:spcBef>
              <a:spcAft>
                <a:spcPts val="1100"/>
              </a:spcAft>
              <a:buClr>
                <a:srgbClr val="111111"/>
              </a:buClr>
              <a:buSzPct val="100000"/>
              <a:buFont typeface="Calibri"/>
            </a:pPr>
            <a:r>
              <a:rPr lang="en" sz="1200">
                <a:solidFill>
                  <a:srgbClr val="111111"/>
                </a:solidFill>
                <a:latin typeface="Calibri"/>
                <a:ea typeface="Calibri"/>
                <a:cs typeface="Calibri"/>
                <a:sym typeface="Calibri"/>
              </a:rPr>
              <a:t>LED or photodiode if necessary (to be determined)</a:t>
            </a:r>
          </a:p>
          <a:p>
            <a:pPr indent="-304800" lvl="1" marL="914400" rtl="0">
              <a:spcBef>
                <a:spcPts val="1100"/>
              </a:spcBef>
              <a:spcAft>
                <a:spcPts val="1100"/>
              </a:spcAft>
              <a:buClr>
                <a:srgbClr val="111111"/>
              </a:buClr>
              <a:buSzPct val="100000"/>
              <a:buFont typeface="Calibri"/>
            </a:pPr>
            <a:r>
              <a:rPr lang="en" sz="1200">
                <a:solidFill>
                  <a:srgbClr val="111111"/>
                </a:solidFill>
                <a:latin typeface="Calibri"/>
                <a:ea typeface="Calibri"/>
                <a:cs typeface="Calibri"/>
                <a:sym typeface="Calibri"/>
              </a:rPr>
              <a:t>Glasses frame, price: $10-30 or other band to fasten camera to forehead (could be 3D printed)</a:t>
            </a:r>
          </a:p>
          <a:p>
            <a:pPr indent="-292100" lvl="1" marL="914400" rtl="0">
              <a:spcBef>
                <a:spcPts val="1100"/>
              </a:spcBef>
              <a:spcAft>
                <a:spcPts val="1100"/>
              </a:spcAft>
              <a:buClr>
                <a:srgbClr val="111111"/>
              </a:buClr>
              <a:buSzPct val="83333"/>
              <a:buFont typeface="Calibri"/>
            </a:pPr>
            <a:r>
              <a:rPr lang="en" sz="1200">
                <a:solidFill>
                  <a:srgbClr val="111111"/>
                </a:solidFill>
                <a:latin typeface="Calibri"/>
                <a:ea typeface="Calibri"/>
                <a:cs typeface="Calibri"/>
                <a:sym typeface="Calibri"/>
              </a:rPr>
              <a:t>Pupil software available on GitHub (no cost)</a:t>
            </a:r>
          </a:p>
        </p:txBody>
      </p:sp>
      <p:sp>
        <p:nvSpPr>
          <p:cNvPr id="116" name="Shape 116"/>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117" name="Shape 117"/>
          <p:cNvPicPr preferRelativeResize="0"/>
          <p:nvPr/>
        </p:nvPicPr>
        <p:blipFill>
          <a:blip r:embed="rId3">
            <a:alphaModFix/>
          </a:blip>
          <a:stretch>
            <a:fillRect/>
          </a:stretch>
        </p:blipFill>
        <p:spPr>
          <a:xfrm>
            <a:off x="4832401" y="1450500"/>
            <a:ext cx="1947825" cy="1672974"/>
          </a:xfrm>
          <a:prstGeom prst="rect">
            <a:avLst/>
          </a:prstGeom>
          <a:noFill/>
          <a:ln>
            <a:noFill/>
          </a:ln>
        </p:spPr>
      </p:pic>
      <p:pic>
        <p:nvPicPr>
          <p:cNvPr id="118" name="Shape 118"/>
          <p:cNvPicPr preferRelativeResize="0"/>
          <p:nvPr/>
        </p:nvPicPr>
        <p:blipFill>
          <a:blip r:embed="rId4">
            <a:alphaModFix/>
          </a:blip>
          <a:stretch>
            <a:fillRect/>
          </a:stretch>
        </p:blipFill>
        <p:spPr>
          <a:xfrm>
            <a:off x="7060300" y="1505700"/>
            <a:ext cx="1529875" cy="1033700"/>
          </a:xfrm>
          <a:prstGeom prst="rect">
            <a:avLst/>
          </a:prstGeom>
          <a:noFill/>
          <a:ln>
            <a:noFill/>
          </a:ln>
        </p:spPr>
      </p:pic>
      <p:pic>
        <p:nvPicPr>
          <p:cNvPr id="119" name="Shape 119"/>
          <p:cNvPicPr preferRelativeResize="0"/>
          <p:nvPr/>
        </p:nvPicPr>
        <p:blipFill>
          <a:blip r:embed="rId5">
            <a:alphaModFix/>
          </a:blip>
          <a:stretch>
            <a:fillRect/>
          </a:stretch>
        </p:blipFill>
        <p:spPr>
          <a:xfrm>
            <a:off x="5239400" y="3550625"/>
            <a:ext cx="953225" cy="953225"/>
          </a:xfrm>
          <a:prstGeom prst="rect">
            <a:avLst/>
          </a:prstGeom>
          <a:noFill/>
          <a:ln>
            <a:noFill/>
          </a:ln>
        </p:spPr>
      </p:pic>
      <p:pic>
        <p:nvPicPr>
          <p:cNvPr id="120" name="Shape 120"/>
          <p:cNvPicPr preferRelativeResize="0"/>
          <p:nvPr/>
        </p:nvPicPr>
        <p:blipFill>
          <a:blip r:embed="rId6">
            <a:alphaModFix/>
          </a:blip>
          <a:stretch>
            <a:fillRect/>
          </a:stretch>
        </p:blipFill>
        <p:spPr>
          <a:xfrm>
            <a:off x="6846750" y="3328450"/>
            <a:ext cx="1743424" cy="117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spcBef>
                <a:spcPts val="0"/>
              </a:spcBef>
              <a:buNone/>
            </a:pPr>
            <a:r>
              <a:rPr lang="en"/>
              <a:t>Challenges</a:t>
            </a:r>
          </a:p>
        </p:txBody>
      </p:sp>
      <p:sp>
        <p:nvSpPr>
          <p:cNvPr id="126" name="Shape 126"/>
          <p:cNvSpPr txBox="1"/>
          <p:nvPr>
            <p:ph idx="1" type="body"/>
          </p:nvPr>
        </p:nvSpPr>
        <p:spPr>
          <a:xfrm>
            <a:off x="311700" y="1423800"/>
            <a:ext cx="3999900" cy="31581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latin typeface="Calibri"/>
                <a:ea typeface="Calibri"/>
                <a:cs typeface="Calibri"/>
                <a:sym typeface="Calibri"/>
              </a:rPr>
              <a:t>Expected Problems</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Very experimental</a:t>
            </a:r>
          </a:p>
          <a:p>
            <a:pPr indent="-330200" lvl="0" marL="457200" rtl="0">
              <a:spcBef>
                <a:spcPts val="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Camera hardware issues may include blurriness or diminished quality of captures</a:t>
            </a:r>
          </a:p>
          <a:p>
            <a:pPr indent="-330200" lvl="0" marL="457200" rtl="0">
              <a:spcBef>
                <a:spcPts val="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Raw output of the camera might be initially difficult to work with if its formatting is unfamiliar</a:t>
            </a:r>
          </a:p>
        </p:txBody>
      </p:sp>
      <p:sp>
        <p:nvSpPr>
          <p:cNvPr id="127" name="Shape 127"/>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latin typeface="Calibri"/>
                <a:ea typeface="Calibri"/>
                <a:cs typeface="Calibri"/>
                <a:sym typeface="Calibri"/>
              </a:rPr>
              <a:t>These will be overcome by: </a:t>
            </a:r>
          </a:p>
          <a:p>
            <a:pPr indent="-330200" lvl="0" marL="457200" rtl="0">
              <a:spcBef>
                <a:spcPts val="0"/>
              </a:spcBef>
              <a:spcAft>
                <a:spcPts val="0"/>
              </a:spcAft>
              <a:buSzPct val="100000"/>
              <a:buChar char="❖"/>
            </a:pPr>
            <a:r>
              <a:rPr lang="en" sz="1600">
                <a:solidFill>
                  <a:srgbClr val="000000"/>
                </a:solidFill>
                <a:latin typeface="Calibri"/>
                <a:ea typeface="Calibri"/>
                <a:cs typeface="Calibri"/>
                <a:sym typeface="Calibri"/>
              </a:rPr>
              <a:t>Staying grounded on our goal</a:t>
            </a:r>
          </a:p>
          <a:p>
            <a:pPr indent="-330200" lvl="0" marL="457200" rtl="0">
              <a:spcBef>
                <a:spcPts val="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Doing adequate research prior to selecting devices</a:t>
            </a:r>
          </a:p>
          <a:p>
            <a:pPr indent="-330200" lvl="0" marL="457200" rtl="0">
              <a:spcBef>
                <a:spcPts val="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Software will be split into two separate parts: analytics/algorithm and input reading</a:t>
            </a:r>
          </a:p>
          <a:p>
            <a:pPr indent="-330200" lvl="0" marL="457200" rtl="0">
              <a:spcBef>
                <a:spcPts val="0"/>
              </a:spcBef>
              <a:spcAft>
                <a:spcPts val="0"/>
              </a:spcAft>
              <a:buClr>
                <a:srgbClr val="000000"/>
              </a:buClr>
              <a:buSzPct val="100000"/>
              <a:buFont typeface="Calibri"/>
              <a:buChar char="❖"/>
            </a:pPr>
            <a:r>
              <a:rPr lang="en" sz="1600">
                <a:solidFill>
                  <a:srgbClr val="000000"/>
                </a:solidFill>
                <a:latin typeface="Calibri"/>
                <a:ea typeface="Calibri"/>
                <a:cs typeface="Calibri"/>
                <a:sym typeface="Calibri"/>
              </a:rPr>
              <a:t>Using Pupil and PyGaze documentation resources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