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29" d="100"/>
          <a:sy n="29" d="100"/>
        </p:scale>
        <p:origin x="1902" y="150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C54-9ED4-4380-91F8-5804FDDBAE8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679E-3C8E-4601-9CD8-D13EF78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6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C54-9ED4-4380-91F8-5804FDDBAE8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679E-3C8E-4601-9CD8-D13EF78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C54-9ED4-4380-91F8-5804FDDBAE8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679E-3C8E-4601-9CD8-D13EF78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C54-9ED4-4380-91F8-5804FDDBAE8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679E-3C8E-4601-9CD8-D13EF78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C54-9ED4-4380-91F8-5804FDDBAE8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679E-3C8E-4601-9CD8-D13EF78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C54-9ED4-4380-91F8-5804FDDBAE8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679E-3C8E-4601-9CD8-D13EF78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C54-9ED4-4380-91F8-5804FDDBAE8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679E-3C8E-4601-9CD8-D13EF78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8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C54-9ED4-4380-91F8-5804FDDBAE8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679E-3C8E-4601-9CD8-D13EF78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C54-9ED4-4380-91F8-5804FDDBAE8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679E-3C8E-4601-9CD8-D13EF78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9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C54-9ED4-4380-91F8-5804FDDBAE8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679E-3C8E-4601-9CD8-D13EF78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0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C54-9ED4-4380-91F8-5804FDDBAE8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679E-3C8E-4601-9CD8-D13EF78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8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7C54-9ED4-4380-91F8-5804FDDBAE8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679E-3C8E-4601-9CD8-D13EF78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748162" y="360863"/>
            <a:ext cx="24435952" cy="322862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65770" tIns="32885" rIns="65770" bIns="32885" anchor="ctr"/>
          <a:lstStyle/>
          <a:p>
            <a:pPr algn="ctr" defTabSz="2911713" eaLnBrk="0" hangingPunct="0">
              <a:defRPr/>
            </a:pPr>
            <a:r>
              <a:rPr lang="en-US" sz="8215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oudy Old Style" panose="02020502050305020303" pitchFamily="18" charset="0"/>
              </a:rPr>
              <a:t>Advanced Eye Tracker for Strabismus and Amblyopia</a:t>
            </a:r>
            <a:endParaRPr lang="en-US" sz="5145" b="1" dirty="0">
              <a:effectLst>
                <a:outerShdw blurRad="38100" dist="38100" dir="2700000" algn="tl">
                  <a:srgbClr val="C0C0C0"/>
                </a:outerShdw>
              </a:effectLst>
              <a:latin typeface="Goudy Old Style" panose="02020502050305020303" pitchFamily="18" charset="0"/>
            </a:endParaRPr>
          </a:p>
          <a:p>
            <a:pPr algn="ctr" defTabSz="2911713" eaLnBrk="0" hangingPunct="0">
              <a:defRPr/>
            </a:pPr>
            <a:r>
              <a:rPr lang="en-US" sz="5145" b="1" dirty="0" smtClean="0">
                <a:solidFill>
                  <a:schemeClr val="tx2"/>
                </a:solidFill>
                <a:latin typeface="Goudy Old Style" panose="02020502050305020303" pitchFamily="18" charset="0"/>
              </a:rPr>
              <a:t>John Marshall, James Liu, Sean McCarthy</a:t>
            </a:r>
            <a:endParaRPr lang="en-US" sz="5145" b="1" dirty="0">
              <a:solidFill>
                <a:schemeClr val="tx2"/>
              </a:solidFill>
              <a:latin typeface="Goudy Old Style" panose="02020502050305020303" pitchFamily="18" charset="0"/>
            </a:endParaRPr>
          </a:p>
          <a:p>
            <a:pPr algn="ctr" defTabSz="2911713" eaLnBrk="0" hangingPunct="0">
              <a:defRPr/>
            </a:pPr>
            <a:r>
              <a:rPr lang="en-US" sz="5145" b="1" i="1" dirty="0">
                <a:solidFill>
                  <a:schemeClr val="tx2"/>
                </a:solidFill>
                <a:latin typeface="Goudy Old Style" panose="02020502050305020303" pitchFamily="18" charset="0"/>
              </a:rPr>
              <a:t>Department of Electrical and Computer Engineering</a:t>
            </a:r>
            <a:endParaRPr lang="en-US" sz="7000" i="1" dirty="0">
              <a:solidFill>
                <a:srgbClr val="003399"/>
              </a:solidFill>
              <a:latin typeface="Goudy Old Style" panose="020205020503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7035" y="4775821"/>
            <a:ext cx="9841650" cy="751744"/>
          </a:xfrm>
          <a:prstGeom prst="rect">
            <a:avLst/>
          </a:prstGeom>
          <a:solidFill>
            <a:srgbClr val="34456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285" b="1" dirty="0">
                <a:solidFill>
                  <a:schemeClr val="bg1"/>
                </a:solidFill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7900" y="5833884"/>
            <a:ext cx="9405869" cy="34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5005" indent="-245005">
              <a:buFont typeface="Arial" panose="020B0604020202020204" pitchFamily="34" charset="0"/>
              <a:buChar char="•"/>
            </a:pP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Amblyopia</a:t>
            </a:r>
            <a:endParaRPr lang="en-US" sz="2570" dirty="0" smtClean="0"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02205" lvl="1" indent="-245005">
              <a:buFont typeface="Arial" panose="020B0604020202020204" pitchFamily="34" charset="0"/>
              <a:buChar char="•"/>
            </a:pPr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“Lazy eye”</a:t>
            </a:r>
          </a:p>
          <a:p>
            <a:pPr marL="702205" lvl="1" indent="-245005">
              <a:buFont typeface="Arial" panose="020B0604020202020204" pitchFamily="34" charset="0"/>
              <a:buChar char="•"/>
            </a:pPr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Disorder due to eye and brain not working together</a:t>
            </a:r>
          </a:p>
          <a:p>
            <a:pPr marL="702205" lvl="1" indent="-245005">
              <a:buFont typeface="Arial" panose="020B0604020202020204" pitchFamily="34" charset="0"/>
              <a:buChar char="•"/>
            </a:pPr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Poor alignment in eyes</a:t>
            </a:r>
          </a:p>
          <a:p>
            <a:pPr marL="245005" indent="-245005">
              <a:buFont typeface="Arial" panose="020B0604020202020204" pitchFamily="34" charset="0"/>
              <a:buChar char="•"/>
            </a:pP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Strabismus</a:t>
            </a:r>
            <a:endParaRPr lang="en-US" sz="2570" dirty="0" smtClean="0"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02205" lvl="1" indent="-245005">
              <a:buFont typeface="Arial" panose="020B0604020202020204" pitchFamily="34" charset="0"/>
              <a:buChar char="•"/>
            </a:pP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“crossed eyes”</a:t>
            </a:r>
            <a:endParaRPr lang="en-US" sz="2570" dirty="0" smtClean="0"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02205" lvl="1" indent="-245005">
              <a:buFont typeface="Arial" panose="020B0604020202020204" pitchFamily="34" charset="0"/>
              <a:buChar char="•"/>
            </a:pP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Results in loss of Depth perception and/or double vision</a:t>
            </a:r>
          </a:p>
          <a:p>
            <a:pPr marL="245005" indent="-245005">
              <a:buFont typeface="Arial" panose="020B0604020202020204" pitchFamily="34" charset="0"/>
              <a:buChar char="•"/>
            </a:pPr>
            <a:endParaRPr lang="en-US" sz="3200" dirty="0"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65816" y="4775821"/>
            <a:ext cx="11286349" cy="751744"/>
          </a:xfrm>
          <a:prstGeom prst="rect">
            <a:avLst/>
          </a:prstGeom>
          <a:solidFill>
            <a:srgbClr val="34456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285" b="1" dirty="0">
                <a:solidFill>
                  <a:schemeClr val="bg1"/>
                </a:solidFill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Design Approach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66747" y="5534475"/>
            <a:ext cx="9646885" cy="1664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5005" indent="-245005">
              <a:buFont typeface="Arial" panose="020B0604020202020204" pitchFamily="34" charset="0"/>
              <a:buChar char="•"/>
            </a:pPr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 microcontroller was needed to control each camera</a:t>
            </a:r>
          </a:p>
          <a:p>
            <a:pPr marL="245005" indent="-245005">
              <a:buFont typeface="Arial" panose="020B0604020202020204" pitchFamily="34" charset="0"/>
              <a:buChar char="•"/>
            </a:pPr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 design of the PCB held both microcontrollers connected by the button on the board</a:t>
            </a:r>
          </a:p>
          <a:p>
            <a:pPr marL="245005" indent="-245005">
              <a:buFont typeface="Arial" panose="020B0604020202020204" pitchFamily="34" charset="0"/>
              <a:buChar char="•"/>
            </a:pPr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 microcontroller is he 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ATMEGA328P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2570" dirty="0"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29101" y="19216758"/>
            <a:ext cx="1612942" cy="1148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30" dirty="0">
                <a:solidFill>
                  <a:schemeClr val="bg1"/>
                </a:solidFill>
                <a:latin typeface="Goudy Old Style" panose="02020502050305020303" pitchFamily="18" charset="0"/>
              </a:rPr>
              <a:t>Include </a:t>
            </a:r>
          </a:p>
          <a:p>
            <a:r>
              <a:rPr lang="en-US" sz="3430" dirty="0">
                <a:solidFill>
                  <a:schemeClr val="bg1"/>
                </a:solidFill>
                <a:latin typeface="Goudy Old Style" panose="02020502050305020303" pitchFamily="18" charset="0"/>
              </a:rPr>
              <a:t>a photo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9" y="363665"/>
            <a:ext cx="11213089" cy="322862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5866746" y="11442116"/>
            <a:ext cx="9290242" cy="290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85" i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6: Custom PCB Board was completely soldered to allow integration of multiple components </a:t>
            </a:r>
            <a:endParaRPr lang="en-US" sz="1285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65816" y="14889324"/>
            <a:ext cx="11286349" cy="286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5005" indent="-245005">
              <a:buFont typeface="Arial" panose="020B0604020202020204" pitchFamily="34" charset="0"/>
              <a:buChar char="•"/>
            </a:pPr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Pupil detection was initially written using Sobel and Hough transforms, but these were replaced with a custom brightness algorithm and Hough-inspired search method for efficiency</a:t>
            </a:r>
          </a:p>
          <a:p>
            <a:pPr marL="245005" indent="-245005">
              <a:buFont typeface="Arial" panose="020B0604020202020204" pitchFamily="34" charset="0"/>
              <a:buChar char="•"/>
            </a:pPr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 search method allowed blink detection to be easily implemented as a "null" result</a:t>
            </a:r>
          </a:p>
          <a:p>
            <a:pPr marL="245005" indent="-245005">
              <a:buFont typeface="Arial" panose="020B0604020202020204" pitchFamily="34" charset="0"/>
              <a:buChar char="•"/>
            </a:pPr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Precision of the pupil detection algorithm is limited to 20 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pixels</a:t>
            </a:r>
            <a:endParaRPr lang="en-US" sz="2570" dirty="0" smtClean="0"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45005" indent="-245005">
              <a:buFont typeface="Arial" panose="020B0604020202020204" pitchFamily="34" charset="0"/>
              <a:buChar char="•"/>
            </a:pPr>
            <a:endParaRPr lang="en-US" sz="2570" dirty="0"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866746" y="24282425"/>
            <a:ext cx="9322336" cy="751744"/>
          </a:xfrm>
          <a:prstGeom prst="rect">
            <a:avLst/>
          </a:prstGeom>
          <a:solidFill>
            <a:srgbClr val="34456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285" b="1" dirty="0">
                <a:solidFill>
                  <a:schemeClr val="bg1"/>
                </a:solidFill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Acknowledgements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36789" y="25787642"/>
            <a:ext cx="11315376" cy="290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85" i="1" dirty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285" i="1" dirty="0" smtClean="0">
                <a:latin typeface="Arial" panose="020B0604020202020204" pitchFamily="34" charset="0"/>
                <a:cs typeface="Arial" panose="020B0604020202020204" pitchFamily="34" charset="0"/>
              </a:rPr>
              <a:t>5. Pupil Detection software was written from scratch. This showcases the power of detecting the pupil despite rapid eye movement</a:t>
            </a:r>
            <a:endParaRPr lang="en-US" sz="1285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866747" y="23596040"/>
            <a:ext cx="9322336" cy="290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85" i="1" dirty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285" i="1" dirty="0" smtClean="0">
                <a:latin typeface="Arial" panose="020B0604020202020204" pitchFamily="34" charset="0"/>
                <a:cs typeface="Arial" panose="020B0604020202020204" pitchFamily="34" charset="0"/>
              </a:rPr>
              <a:t>7.  Output of the analytical algorithm</a:t>
            </a:r>
            <a:endParaRPr lang="en-US" sz="1285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866746" y="12963365"/>
            <a:ext cx="9322336" cy="602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5005" indent="-245005">
              <a:buFont typeface="Arial" panose="020B0604020202020204" pitchFamily="34" charset="0"/>
              <a:buChar char="•"/>
            </a:pPr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Input data is an array of 4 by n (the number of coordinates that make up the pupil)</a:t>
            </a:r>
          </a:p>
          <a:p>
            <a:pPr marL="245005" indent="-245005">
              <a:buFont typeface="Arial" panose="020B0604020202020204" pitchFamily="34" charset="0"/>
              <a:buChar char="•"/>
            </a:pPr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 format is as follows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/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				(X</a:t>
            </a:r>
            <a:r>
              <a:rPr lang="en-US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a1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, Y</a:t>
            </a:r>
            <a:r>
              <a:rPr lang="en-US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a1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, X</a:t>
            </a:r>
            <a:r>
              <a:rPr lang="en-US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b1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, Y</a:t>
            </a:r>
            <a:r>
              <a:rPr lang="en-US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b1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1"/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			…</a:t>
            </a:r>
          </a:p>
          <a:p>
            <a:pPr lvl="1"/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				(</a:t>
            </a:r>
            <a:r>
              <a:rPr lang="en-US" sz="2570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aN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570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en-US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aN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570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 err="1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570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en-US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bN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1"/>
            <a:endParaRPr lang="en-US" sz="2570" dirty="0"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45005" indent="-245005">
              <a:buFont typeface="Arial" panose="020B0604020202020204" pitchFamily="34" charset="0"/>
              <a:buChar char="•"/>
            </a:pP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Computes </a:t>
            </a:r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 derivatives and stores the result as a 2 by n array</a:t>
            </a:r>
          </a:p>
          <a:p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			</a:t>
            </a:r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	(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b1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-X</a:t>
            </a:r>
            <a:r>
              <a:rPr lang="en-US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en-US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b1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-Y</a:t>
            </a:r>
            <a:r>
              <a:rPr lang="en-US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a1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					…</a:t>
            </a:r>
          </a:p>
          <a:p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					(</a:t>
            </a:r>
            <a:r>
              <a:rPr lang="en-US" sz="2570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bN</a:t>
            </a:r>
            <a:r>
              <a:rPr lang="en-US" sz="2570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-X</a:t>
            </a:r>
            <a:r>
              <a:rPr lang="en-US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aN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570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en-US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bN</a:t>
            </a:r>
            <a:r>
              <a:rPr lang="en-US" sz="2570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-Y</a:t>
            </a:r>
            <a:r>
              <a:rPr lang="en-US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aN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2570" dirty="0"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570" dirty="0" smtClean="0"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45005" indent="-245005">
              <a:buFont typeface="Arial" panose="020B0604020202020204" pitchFamily="34" charset="0"/>
              <a:buChar char="•"/>
            </a:pP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Compare </a:t>
            </a:r>
            <a:r>
              <a:rPr lang="en-US" sz="2570" dirty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each value with a threshold number and returns instances of irregularity</a:t>
            </a:r>
          </a:p>
          <a:p>
            <a:pPr marL="245005" indent="-245005">
              <a:buFont typeface="Arial" panose="020B0604020202020204" pitchFamily="34" charset="0"/>
              <a:buChar char="•"/>
            </a:pPr>
            <a:endParaRPr lang="en-US" sz="2570" dirty="0"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6" name="Picture 15" descr="Flow Char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" r="8193"/>
          <a:stretch/>
        </p:blipFill>
        <p:spPr>
          <a:xfrm>
            <a:off x="12965816" y="5833883"/>
            <a:ext cx="11286349" cy="778845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80281" y="11732196"/>
            <a:ext cx="9788403" cy="751744"/>
          </a:xfrm>
          <a:prstGeom prst="rect">
            <a:avLst/>
          </a:prstGeom>
          <a:solidFill>
            <a:srgbClr val="34456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285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Headset</a:t>
            </a:r>
            <a:endParaRPr lang="en-US" sz="4285" b="1" dirty="0">
              <a:solidFill>
                <a:schemeClr val="bg1"/>
              </a:solidFill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66746" y="25352633"/>
            <a:ext cx="9322335" cy="1278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We thank Professors Dickerson and </a:t>
            </a:r>
            <a:r>
              <a:rPr lang="en-US" sz="2570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Dallal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for guidance on this project. In addition, credit goes to the University of Pittsburgh for sponsoring the Senior Design EXPO and for providing funding for materials.</a:t>
            </a:r>
            <a:endParaRPr lang="en-US" sz="2570" dirty="0"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36927" y="13592206"/>
            <a:ext cx="11286348" cy="290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85" i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4: Overview of the Design Process</a:t>
            </a:r>
            <a:endParaRPr lang="en-US" sz="1285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20171203_20405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3" r="29604"/>
          <a:stretch/>
        </p:blipFill>
        <p:spPr>
          <a:xfrm rot="5400000">
            <a:off x="3572246" y="18580399"/>
            <a:ext cx="5604472" cy="9788403"/>
          </a:xfrm>
          <a:prstGeom prst="rect">
            <a:avLst/>
          </a:prstGeom>
        </p:spPr>
      </p:pic>
      <p:pic>
        <p:nvPicPr>
          <p:cNvPr id="26" name="Picture 25" descr="20171130_232712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4" r="27540"/>
          <a:stretch/>
        </p:blipFill>
        <p:spPr>
          <a:xfrm rot="5400000">
            <a:off x="26276902" y="6995569"/>
            <a:ext cx="3766461" cy="458677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5866747" y="4769541"/>
            <a:ext cx="9290241" cy="758023"/>
          </a:xfrm>
          <a:prstGeom prst="rect">
            <a:avLst/>
          </a:prstGeom>
          <a:solidFill>
            <a:srgbClr val="34456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285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PCB Board</a:t>
            </a:r>
            <a:endParaRPr lang="en-US" sz="4285" b="1" dirty="0">
              <a:solidFill>
                <a:schemeClr val="bg1"/>
              </a:solidFill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866746" y="12057276"/>
            <a:ext cx="9322336" cy="751744"/>
          </a:xfrm>
          <a:prstGeom prst="rect">
            <a:avLst/>
          </a:prstGeom>
          <a:solidFill>
            <a:srgbClr val="34456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285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Analytic Algorithm</a:t>
            </a:r>
            <a:endParaRPr lang="en-US" sz="4285" b="1" dirty="0">
              <a:solidFill>
                <a:schemeClr val="bg1"/>
              </a:solidFill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 descr="scro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745" y="18873452"/>
            <a:ext cx="9322336" cy="456335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965816" y="14023136"/>
            <a:ext cx="11286349" cy="751745"/>
          </a:xfrm>
          <a:prstGeom prst="rect">
            <a:avLst/>
          </a:prstGeom>
          <a:solidFill>
            <a:srgbClr val="34456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285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Pupil Detection</a:t>
            </a:r>
            <a:endParaRPr lang="en-US" sz="4285" b="1" dirty="0">
              <a:solidFill>
                <a:schemeClr val="bg1"/>
              </a:solidFill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92028" y="11228421"/>
            <a:ext cx="9776656" cy="292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85" i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1: Child with a severe case of Amblyopia</a:t>
            </a:r>
            <a:endParaRPr lang="en-US" sz="1285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80280" y="20170568"/>
            <a:ext cx="9788404" cy="290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85" i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2: Solid works model of the headset</a:t>
            </a:r>
            <a:endParaRPr lang="en-US" sz="1285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r="17462" b="13470"/>
          <a:stretch/>
        </p:blipFill>
        <p:spPr>
          <a:xfrm>
            <a:off x="1492028" y="14442877"/>
            <a:ext cx="9776656" cy="5436856"/>
          </a:xfrm>
          <a:prstGeom prst="rect">
            <a:avLst/>
          </a:prstGeom>
        </p:spPr>
      </p:pic>
      <p:pic>
        <p:nvPicPr>
          <p:cNvPr id="1031" name="Picture 7" descr="http://www.familyeyecareofroswell.com/images/pages/amblyopia-lazyeye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37" b="21645"/>
          <a:stretch/>
        </p:blipFill>
        <p:spPr bwMode="auto">
          <a:xfrm>
            <a:off x="1492028" y="8984543"/>
            <a:ext cx="9776656" cy="199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lh4.googleusercontent.com/koG1IQH8wxM6Fx4JEuGFOyT_DWxFSAaTNboeoaJMtqrggOYxIfOMbkAt0-8d-82WtPs5UllI6WzrX4pl-BS2wqjSR7tCTV3dj2YEPRxupKP_dU74V8cndF4QJsQhb-903HuC2m3tDt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6926" y="17470844"/>
            <a:ext cx="5614285" cy="416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lh5.googleusercontent.com/JKPioAvUe9RNuNgU4rmiiqTp0FpcnaBK2eb2_zsuybc40ZUxM1VpfMokgu3cYklhVkTKHl0xkrzV16SEgg0wTpTgiR6Xld5sX_RhEo_0qVW_qB1ms4xjNopMQjSBBqTk2dewgo7IEi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1211" y="17470842"/>
            <a:ext cx="5672064" cy="416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lh3.googleusercontent.com/ddhdFJOJmvJslC1q5wLk1jobxzKhzWtma6l3e_kWJCc8RmjoFC29BfYatQBI0BWqVjrc137PkJUpWse49Cp05SSm9-2tqmhO_-tdnsjLZls7h0HkeouRVeHxfNt90HqCYdHHRa7RPYk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6789" y="21657246"/>
            <a:ext cx="5614284" cy="39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lh4.googleusercontent.com/K9IEy_MO2-rVCR2ULjum2usqjPJYnRdOdiXD7kao_-FCG2NDI7qvk3pIqVc1I_-zEPZyZR5nObhmkWdJxJbPN1vLwYNDkQJcXwQD3Hn0OGNtZTkuygcrFd9yly_xuXSiU4eX6bDhUpc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1074" y="21657247"/>
            <a:ext cx="5672064" cy="398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383058" y="12683462"/>
            <a:ext cx="9885626" cy="167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5005" indent="-245005">
              <a:buFont typeface="Arial" panose="020B0604020202020204" pitchFamily="34" charset="0"/>
              <a:buChar char="•"/>
            </a:pP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Conventional fabrication methods were experimented with but did not serve the purpose of an ergonomic headset</a:t>
            </a:r>
          </a:p>
          <a:p>
            <a:pPr marL="245005" indent="-245005">
              <a:buFont typeface="Arial" panose="020B0604020202020204" pitchFamily="34" charset="0"/>
              <a:buChar char="•"/>
            </a:pP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Custom frame was designed using </a:t>
            </a:r>
            <a:r>
              <a:rPr lang="en-US" sz="2570" dirty="0" err="1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Solidworks</a:t>
            </a: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and 3D printed</a:t>
            </a:r>
          </a:p>
          <a:p>
            <a:pPr marL="245005" indent="-245005">
              <a:buFont typeface="Arial" panose="020B0604020202020204" pitchFamily="34" charset="0"/>
              <a:buChar char="•"/>
            </a:pPr>
            <a:r>
              <a:rPr lang="en-US" sz="2570" dirty="0" smtClean="0">
                <a:latin typeface="Goudy Old Style" panose="0202050205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Features a slider that allows for distance adjustment and fine focusing</a:t>
            </a:r>
            <a:endParaRPr lang="en-US" sz="2570" dirty="0">
              <a:latin typeface="Goudy Old Style" panose="0202050205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43" name="Picture 19" descr="https://lh3.googleusercontent.com/hRFeYeUhtChl6WNG60sJ-BkZ49FTWyUPLTby7hgxb2Pih031QGK_Cht1B6rGytFQYVJhin7K9AtuKf6TiZLrgiHL7BNUoJEnCzxupR-uqbkpnnyuWeTgAIwk0ujipLgnuEZXNEefoi8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9" r="11880" b="39278"/>
          <a:stretch/>
        </p:blipFill>
        <p:spPr bwMode="auto">
          <a:xfrm>
            <a:off x="30394156" y="7405724"/>
            <a:ext cx="4762832" cy="376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1480280" y="26447266"/>
            <a:ext cx="9788404" cy="290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85" i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3: Custom Headset fitted with infrared cameras and</a:t>
            </a:r>
            <a:endParaRPr lang="en-US" sz="1285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329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Goudy Old Style</vt:lpstr>
      <vt:lpstr>Verdana</vt:lpstr>
      <vt:lpstr>Office Theme</vt:lpstr>
      <vt:lpstr>PowerPoint Presentation</vt:lpstr>
    </vt:vector>
  </TitlesOfParts>
  <Company>University of Pittsburgh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Dickerson</dc:creator>
  <cp:lastModifiedBy>ECE Labs</cp:lastModifiedBy>
  <cp:revision>28</cp:revision>
  <dcterms:created xsi:type="dcterms:W3CDTF">2017-11-27T16:15:22Z</dcterms:created>
  <dcterms:modified xsi:type="dcterms:W3CDTF">2017-12-04T19:28:33Z</dcterms:modified>
</cp:coreProperties>
</file>