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906000"/>
  <p:notesSz cx="6807200" cy="99393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gGANejVtIqjkdIem1WEtcIbetc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6038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2788" y="746125"/>
            <a:ext cx="5381625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ews.cnyes.com/news/id/4665928" TargetMode="External"/><Relationship Id="rId3" Type="http://schemas.openxmlformats.org/officeDocument/2006/relationships/hyperlink" Target="https://www.twse.com.tw/zh/statistics/statisticsList?type=07&amp;subType=261" TargetMode="External"/><Relationship Id="rId4" Type="http://schemas.openxmlformats.org/officeDocument/2006/relationships/hyperlink" Target="https://www.facebook.com/bnextmedia/posts/10157142717589284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712788" y="746125"/>
            <a:ext cx="5381625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712788" y="746125"/>
            <a:ext cx="5381625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https://news.cnyes.com/news/id/4665928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https://www.twse.com.tw/zh/statistics/statisticsList?type=07&amp;subType=261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https://www.facebook.com/bnextmedia/posts/10157142717589284/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712788" y="746125"/>
            <a:ext cx="5381625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74aee4933_0_0:notes"/>
          <p:cNvSpPr/>
          <p:nvPr>
            <p:ph idx="2" type="sldImg"/>
          </p:nvPr>
        </p:nvSpPr>
        <p:spPr>
          <a:xfrm>
            <a:off x="712788" y="746125"/>
            <a:ext cx="53817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74aee4933_0_0:notes"/>
          <p:cNvSpPr txBox="1"/>
          <p:nvPr>
            <p:ph idx="1" type="body"/>
          </p:nvPr>
        </p:nvSpPr>
        <p:spPr>
          <a:xfrm>
            <a:off x="681038" y="4721225"/>
            <a:ext cx="54450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e74aee4933_0_0:notes"/>
          <p:cNvSpPr txBox="1"/>
          <p:nvPr>
            <p:ph idx="12" type="sldNum"/>
          </p:nvPr>
        </p:nvSpPr>
        <p:spPr>
          <a:xfrm>
            <a:off x="3856038" y="9440863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74aee4933_0_55:notes"/>
          <p:cNvSpPr/>
          <p:nvPr>
            <p:ph idx="2" type="sldImg"/>
          </p:nvPr>
        </p:nvSpPr>
        <p:spPr>
          <a:xfrm>
            <a:off x="712788" y="746125"/>
            <a:ext cx="53817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74aee4933_0_55:notes"/>
          <p:cNvSpPr txBox="1"/>
          <p:nvPr>
            <p:ph idx="1" type="body"/>
          </p:nvPr>
        </p:nvSpPr>
        <p:spPr>
          <a:xfrm>
            <a:off x="681038" y="4721225"/>
            <a:ext cx="54450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e74aee4933_0_55:notes"/>
          <p:cNvSpPr txBox="1"/>
          <p:nvPr>
            <p:ph idx="12" type="sldNum"/>
          </p:nvPr>
        </p:nvSpPr>
        <p:spPr>
          <a:xfrm>
            <a:off x="3856038" y="9440863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712788" y="746125"/>
            <a:ext cx="5381625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封面">
  <p:cSld name="封面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8828"/>
            <a:ext cx="9906000" cy="68391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9"/>
          <p:cNvSpPr txBox="1"/>
          <p:nvPr>
            <p:ph type="title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Microsoft JhengHei"/>
              <a:buNone/>
              <a:defRPr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" type="subTitle"/>
          </p:nvPr>
        </p:nvSpPr>
        <p:spPr>
          <a:xfrm>
            <a:off x="1352600" y="3789040"/>
            <a:ext cx="7200800" cy="108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979797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979797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979797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979797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2000"/>
              <a:buNone/>
              <a:defRPr>
                <a:solidFill>
                  <a:srgbClr val="979797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979797"/>
              </a:buClr>
              <a:buSzPts val="2000"/>
              <a:buNone/>
              <a:defRPr>
                <a:solidFill>
                  <a:srgbClr val="979797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979797"/>
              </a:buClr>
              <a:buSzPts val="2000"/>
              <a:buNone/>
              <a:defRPr>
                <a:solidFill>
                  <a:srgbClr val="979797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979797"/>
              </a:buClr>
              <a:buSzPts val="2000"/>
              <a:buNone/>
              <a:defRPr>
                <a:solidFill>
                  <a:srgbClr val="97979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>
  <p:cSld name="兩項物件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idx="1" type="body"/>
          </p:nvPr>
        </p:nvSpPr>
        <p:spPr>
          <a:xfrm>
            <a:off x="272480" y="764704"/>
            <a:ext cx="5328592" cy="5616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>
                <a:solidFill>
                  <a:srgbClr val="FFFFFF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◆"/>
              <a:defRPr sz="2400">
                <a:solidFill>
                  <a:srgbClr val="FFFFFF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🞐"/>
              <a:defRPr sz="2000">
                <a:solidFill>
                  <a:srgbClr val="FFFFFF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rgbClr val="FFFFFF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18"/>
          <p:cNvSpPr txBox="1"/>
          <p:nvPr>
            <p:ph idx="2" type="body"/>
          </p:nvPr>
        </p:nvSpPr>
        <p:spPr>
          <a:xfrm>
            <a:off x="5745088" y="764704"/>
            <a:ext cx="3888432" cy="5616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>
                <a:solidFill>
                  <a:srgbClr val="FFFFFF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◆"/>
              <a:defRPr sz="2400">
                <a:solidFill>
                  <a:srgbClr val="FFFFFF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🞐"/>
              <a:defRPr sz="2000">
                <a:solidFill>
                  <a:srgbClr val="FFFFFF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rgbClr val="FFFFFF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18"/>
          <p:cNvSpPr txBox="1"/>
          <p:nvPr>
            <p:ph type="title"/>
          </p:nvPr>
        </p:nvSpPr>
        <p:spPr>
          <a:xfrm>
            <a:off x="632520" y="0"/>
            <a:ext cx="8640960" cy="764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Microsoft JhengHei"/>
              <a:buNone/>
              <a:defRPr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>
  <p:cSld name="比對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idx="1" type="body"/>
          </p:nvPr>
        </p:nvSpPr>
        <p:spPr>
          <a:xfrm>
            <a:off x="200472" y="764704"/>
            <a:ext cx="5328592" cy="5040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9"/>
          <p:cNvSpPr txBox="1"/>
          <p:nvPr>
            <p:ph idx="2" type="body"/>
          </p:nvPr>
        </p:nvSpPr>
        <p:spPr>
          <a:xfrm>
            <a:off x="200472" y="1340768"/>
            <a:ext cx="5328592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◆"/>
              <a:defRPr sz="2000">
                <a:solidFill>
                  <a:srgbClr val="FFFFFF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🞐"/>
              <a:defRPr sz="1800">
                <a:solidFill>
                  <a:srgbClr val="FFFFFF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>
                <a:solidFill>
                  <a:srgbClr val="FFFFFF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>
                <a:solidFill>
                  <a:srgbClr val="FFFFFF"/>
                </a:solidFill>
              </a:defRPr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19"/>
          <p:cNvSpPr txBox="1"/>
          <p:nvPr>
            <p:ph idx="3" type="body"/>
          </p:nvPr>
        </p:nvSpPr>
        <p:spPr>
          <a:xfrm>
            <a:off x="5601073" y="764704"/>
            <a:ext cx="4018285" cy="5040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9"/>
          <p:cNvSpPr txBox="1"/>
          <p:nvPr>
            <p:ph idx="4" type="body"/>
          </p:nvPr>
        </p:nvSpPr>
        <p:spPr>
          <a:xfrm>
            <a:off x="5601073" y="1340768"/>
            <a:ext cx="4018285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◆"/>
              <a:defRPr sz="2000">
                <a:solidFill>
                  <a:srgbClr val="FFFFFF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🞐"/>
              <a:defRPr sz="1800">
                <a:solidFill>
                  <a:srgbClr val="FFFFFF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>
                <a:solidFill>
                  <a:srgbClr val="FFFFFF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>
                <a:solidFill>
                  <a:srgbClr val="FFFFFF"/>
                </a:solidFill>
              </a:defRPr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19"/>
          <p:cNvSpPr txBox="1"/>
          <p:nvPr>
            <p:ph type="title"/>
          </p:nvPr>
        </p:nvSpPr>
        <p:spPr>
          <a:xfrm>
            <a:off x="632520" y="0"/>
            <a:ext cx="8640960" cy="764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Microsoft JhengHei"/>
              <a:buNone/>
              <a:defRPr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只有標題">
  <p:cSld name="2_只有標題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type="title"/>
          </p:nvPr>
        </p:nvSpPr>
        <p:spPr>
          <a:xfrm>
            <a:off x="632520" y="0"/>
            <a:ext cx="8640960" cy="764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Microsoft JhengHei"/>
              <a:buNone/>
              <a:defRPr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含標題的內容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272481" y="687735"/>
            <a:ext cx="3481958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JhengHei"/>
              <a:buNone/>
              <a:defRPr b="1" sz="2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" type="body"/>
          </p:nvPr>
        </p:nvSpPr>
        <p:spPr>
          <a:xfrm>
            <a:off x="3944888" y="1268760"/>
            <a:ext cx="4680520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>
                <a:solidFill>
                  <a:srgbClr val="FFFFFF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◆"/>
              <a:defRPr sz="2400">
                <a:solidFill>
                  <a:srgbClr val="FFFFFF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🞐"/>
              <a:defRPr sz="2400">
                <a:solidFill>
                  <a:srgbClr val="FFFFFF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>
                <a:solidFill>
                  <a:srgbClr val="FFFFFF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>
                <a:solidFill>
                  <a:srgbClr val="FFFFFF"/>
                </a:solidFill>
              </a:defRPr>
            </a:lvl5pPr>
            <a:lvl6pPr indent="-355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6" name="Google Shape;56;p22"/>
          <p:cNvSpPr txBox="1"/>
          <p:nvPr>
            <p:ph idx="2" type="body"/>
          </p:nvPr>
        </p:nvSpPr>
        <p:spPr>
          <a:xfrm>
            <a:off x="272481" y="2060848"/>
            <a:ext cx="348195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>
  <p:cSld name="標題及物件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1065600" y="979200"/>
            <a:ext cx="7775832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 b="1">
                <a:solidFill>
                  <a:srgbClr val="FFFFFF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◆"/>
              <a:defRPr>
                <a:solidFill>
                  <a:srgbClr val="FFFFFF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🞐"/>
              <a:defRPr>
                <a:solidFill>
                  <a:srgbClr val="FFFFFF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>
                <a:solidFill>
                  <a:srgbClr val="FFFFFF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標題及物件">
  <p:cSld name="1_標題及物件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type="title"/>
          </p:nvPr>
        </p:nvSpPr>
        <p:spPr>
          <a:xfrm>
            <a:off x="632520" y="0"/>
            <a:ext cx="8640960" cy="764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Microsoft JhengHei"/>
              <a:buNone/>
              <a:defRPr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1065600" y="979200"/>
            <a:ext cx="72008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 b="1">
                <a:solidFill>
                  <a:srgbClr val="FFFFFF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◆"/>
              <a:defRPr>
                <a:solidFill>
                  <a:srgbClr val="FFFFFF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🞐"/>
              <a:defRPr>
                <a:solidFill>
                  <a:srgbClr val="FFFFFF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>
                <a:solidFill>
                  <a:srgbClr val="FFFFFF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ctrTitle"/>
          </p:nvPr>
        </p:nvSpPr>
        <p:spPr>
          <a:xfrm>
            <a:off x="632520" y="2708921"/>
            <a:ext cx="8640960" cy="71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Microsoft JhengHei"/>
              <a:buNone/>
              <a:defRPr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subTitle"/>
          </p:nvPr>
        </p:nvSpPr>
        <p:spPr>
          <a:xfrm>
            <a:off x="1352600" y="3789040"/>
            <a:ext cx="7200800" cy="108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979797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979797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979797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979797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2000"/>
              <a:buNone/>
              <a:defRPr>
                <a:solidFill>
                  <a:srgbClr val="979797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979797"/>
              </a:buClr>
              <a:buSzPts val="2000"/>
              <a:buNone/>
              <a:defRPr>
                <a:solidFill>
                  <a:srgbClr val="979797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979797"/>
              </a:buClr>
              <a:buSzPts val="2000"/>
              <a:buNone/>
              <a:defRPr>
                <a:solidFill>
                  <a:srgbClr val="979797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979797"/>
              </a:buClr>
              <a:buSzPts val="2000"/>
              <a:buNone/>
              <a:defRPr>
                <a:solidFill>
                  <a:srgbClr val="979797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>
  <p:cSld name="只有標題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632520" y="0"/>
            <a:ext cx="8640960" cy="764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Microsoft JhengHei"/>
              <a:buNone/>
              <a:defRPr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>
  <p:cSld name="標題及直排文字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idx="1" type="body"/>
          </p:nvPr>
        </p:nvSpPr>
        <p:spPr>
          <a:xfrm rot="5400000">
            <a:off x="2325740" y="-280940"/>
            <a:ext cx="4680520" cy="72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>
                <a:solidFill>
                  <a:srgbClr val="FFFFFF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◆"/>
              <a:defRPr>
                <a:solidFill>
                  <a:srgbClr val="FFFFFF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🞐"/>
              <a:defRPr>
                <a:solidFill>
                  <a:srgbClr val="FFFFFF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>
                <a:solidFill>
                  <a:srgbClr val="FFFFFF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type="title"/>
          </p:nvPr>
        </p:nvSpPr>
        <p:spPr>
          <a:xfrm>
            <a:off x="632520" y="0"/>
            <a:ext cx="8640960" cy="764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Microsoft JhengHei"/>
              <a:buNone/>
              <a:defRPr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只有標題">
  <p:cSld name="1_只有標題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631825" y="1268759"/>
            <a:ext cx="4111947" cy="5039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>
                <a:solidFill>
                  <a:srgbClr val="FFFFFF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◆"/>
              <a:defRPr>
                <a:solidFill>
                  <a:srgbClr val="FFFFFF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🞐"/>
              <a:defRPr>
                <a:solidFill>
                  <a:srgbClr val="FFFFFF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>
                <a:solidFill>
                  <a:srgbClr val="FFFFFF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5168900" y="1268413"/>
            <a:ext cx="4105275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>
                <a:solidFill>
                  <a:srgbClr val="FFFFFF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◆"/>
              <a:defRPr>
                <a:solidFill>
                  <a:srgbClr val="FFFFFF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🞐"/>
              <a:defRPr>
                <a:solidFill>
                  <a:srgbClr val="FFFFFF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>
                <a:solidFill>
                  <a:srgbClr val="FFFFFF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type="title"/>
          </p:nvPr>
        </p:nvSpPr>
        <p:spPr>
          <a:xfrm>
            <a:off x="632520" y="0"/>
            <a:ext cx="8640960" cy="764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Microsoft JhengHei"/>
              <a:buNone/>
              <a:defRPr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>
  <p:cSld name="含標題的內容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016897" y="908720"/>
            <a:ext cx="5259982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>
                <a:solidFill>
                  <a:srgbClr val="FFFFFF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◆"/>
              <a:defRPr sz="2400">
                <a:solidFill>
                  <a:srgbClr val="FFFFFF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🞐"/>
              <a:defRPr sz="2000">
                <a:solidFill>
                  <a:srgbClr val="FFFFFF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rgbClr val="FFFFFF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>
                <a:solidFill>
                  <a:srgbClr val="FFFFFF"/>
                </a:solidFill>
              </a:defRPr>
            </a:lvl5pPr>
            <a:lvl6pPr indent="-355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344490" y="908720"/>
            <a:ext cx="3481958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632520" y="0"/>
            <a:ext cx="8640960" cy="764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Microsoft JhengHei"/>
              <a:buNone/>
              <a:defRPr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訂版面配置">
  <p:cSld name="自訂版面配置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632520" y="0"/>
            <a:ext cx="8640960" cy="764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Microsoft JhengHei"/>
              <a:buNone/>
              <a:defRPr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idx="1" type="body"/>
          </p:nvPr>
        </p:nvSpPr>
        <p:spPr>
          <a:xfrm>
            <a:off x="1065600" y="979200"/>
            <a:ext cx="77760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◆"/>
              <a:defRPr b="0" i="0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🞐"/>
              <a:defRPr b="0" i="0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type="title"/>
          </p:nvPr>
        </p:nvSpPr>
        <p:spPr>
          <a:xfrm>
            <a:off x="681037" y="1"/>
            <a:ext cx="8543925" cy="692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8"/>
          <p:cNvSpPr/>
          <p:nvPr/>
        </p:nvSpPr>
        <p:spPr>
          <a:xfrm>
            <a:off x="4574841" y="6649854"/>
            <a:ext cx="372218" cy="171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>
            <p:ph type="title"/>
          </p:nvPr>
        </p:nvSpPr>
        <p:spPr>
          <a:xfrm>
            <a:off x="0" y="2340000"/>
            <a:ext cx="99060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Microsoft JhengHei"/>
              <a:buNone/>
            </a:pPr>
            <a:r>
              <a:rPr lang="zh-TW" sz="4000"/>
              <a:t>以網頁及LineBot介面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Microsoft JhengHei"/>
              <a:buNone/>
            </a:pPr>
            <a:r>
              <a:rPr lang="zh-TW" sz="4000"/>
              <a:t>實現機器學習選股的應用</a:t>
            </a:r>
            <a:r>
              <a:rPr lang="zh-TW" sz="4000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/>
          </a:p>
        </p:txBody>
      </p:sp>
      <p:sp>
        <p:nvSpPr>
          <p:cNvPr id="62" name="Google Shape;62;p1"/>
          <p:cNvSpPr txBox="1"/>
          <p:nvPr/>
        </p:nvSpPr>
        <p:spPr>
          <a:xfrm>
            <a:off x="1353600" y="3960000"/>
            <a:ext cx="7704856" cy="1845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None/>
            </a:pPr>
            <a:r>
              <a:rPr b="0" lang="zh-TW" sz="2400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組別 : </a:t>
            </a:r>
            <a:r>
              <a:rPr lang="zh-TW" sz="2400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第三組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None/>
            </a:pPr>
            <a:r>
              <a:rPr b="0" lang="zh-TW" sz="2400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組員 :</a:t>
            </a:r>
            <a:r>
              <a:rPr lang="zh-TW" sz="2400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宥維, 詠程, 宗翰, 宏達, 奕彬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None/>
            </a:pPr>
            <a:r>
              <a:rPr b="0" lang="zh-TW" sz="2400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指導老師</a:t>
            </a:r>
            <a:endParaRPr b="0" sz="2400">
              <a:solidFill>
                <a:schemeClr val="accent4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idx="4294967295" type="title"/>
          </p:nvPr>
        </p:nvSpPr>
        <p:spPr>
          <a:xfrm>
            <a:off x="632520" y="0"/>
            <a:ext cx="8640960" cy="6926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Arial"/>
              <a:buNone/>
            </a:pPr>
            <a:r>
              <a:rPr lang="zh-TW"/>
              <a:t>大綱</a:t>
            </a:r>
            <a:endParaRPr/>
          </a:p>
        </p:txBody>
      </p:sp>
      <p:sp>
        <p:nvSpPr>
          <p:cNvPr id="68" name="Google Shape;68;p2"/>
          <p:cNvSpPr txBox="1"/>
          <p:nvPr/>
        </p:nvSpPr>
        <p:spPr>
          <a:xfrm>
            <a:off x="1065600" y="979200"/>
            <a:ext cx="7920000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1" lang="zh-TW" sz="2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建置動機與目的</a:t>
            </a:r>
            <a:endParaRPr b="1" sz="2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34290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1" lang="zh-TW" sz="2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應用程式架構</a:t>
            </a:r>
            <a:endParaRPr b="1" sz="2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2425" lvl="1" marL="714375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2BBC6"/>
              </a:buClr>
              <a:buSzPts val="2400"/>
              <a:buFont typeface="Noto Sans Symbols"/>
              <a:buChar char="◆"/>
            </a:pPr>
            <a:r>
              <a:rPr b="1" i="0" lang="zh-TW" sz="2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細項</a:t>
            </a:r>
            <a:endParaRPr b="1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342900" marR="0" rtl="0" algn="l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1" lang="zh-TW" sz="2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使用者路徑</a:t>
            </a:r>
            <a:endParaRPr b="1" sz="2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2425" lvl="1" marL="714375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2BBC6"/>
              </a:buClr>
              <a:buSzPts val="2400"/>
              <a:buFont typeface="Noto Sans Symbols"/>
              <a:buChar char="◆"/>
            </a:pPr>
            <a:r>
              <a:rPr b="1" lang="zh-TW"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網頁</a:t>
            </a:r>
            <a:endParaRPr b="1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idx="1" type="body"/>
          </p:nvPr>
        </p:nvSpPr>
        <p:spPr>
          <a:xfrm>
            <a:off x="1065600" y="979200"/>
            <a:ext cx="7704000" cy="5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zh-TW"/>
              <a:t>我們團隊想解決什麼問題?</a:t>
            </a:r>
            <a:endParaRPr/>
          </a:p>
          <a:p>
            <a:pPr indent="-352425" lvl="1" marL="7143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zh-TW"/>
              <a:t>截自2021年5月底券商新開戶為150萬人, 逼近2020年全年新開戶數(160萬), 炒股成趨勢, 人人都想當少年股神, 但怎麼做?</a:t>
            </a:r>
            <a:endParaRPr/>
          </a:p>
          <a:p>
            <a:pPr indent="-266700" lvl="2" marL="10763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🞐"/>
            </a:pPr>
            <a:r>
              <a:rPr lang="zh-TW"/>
              <a:t>用機器學習幫你選股</a:t>
            </a:r>
            <a:endParaRPr/>
          </a:p>
          <a:p>
            <a:pPr indent="-352425" lvl="1" marL="7143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zh-TW"/>
              <a:t>少年股神選股用技術指標; 看財報狗, 鉅亨網選股, 海量資訊我怎麼分析?</a:t>
            </a:r>
            <a:endParaRPr/>
          </a:p>
          <a:p>
            <a:pPr indent="-266700" lvl="2" marL="10763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🞐"/>
            </a:pPr>
            <a:r>
              <a:rPr lang="zh-TW"/>
              <a:t>讓AI幫你過濾雜音, 從台灣50中推薦最有潛力的標的給你</a:t>
            </a:r>
            <a:endParaRPr/>
          </a:p>
          <a:p>
            <a:pPr indent="-352425" lvl="1" marL="7143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zh-TW"/>
              <a:t>手中銀彈不夠, 又躍躍欲試, 既期待又怕受傷害?</a:t>
            </a:r>
            <a:endParaRPr/>
          </a:p>
          <a:p>
            <a:pPr indent="-266700" lvl="2" marL="1076325" rtl="0" algn="l">
              <a:spcBef>
                <a:spcPts val="0"/>
              </a:spcBef>
              <a:spcAft>
                <a:spcPts val="0"/>
              </a:spcAft>
              <a:buSzPts val="2000"/>
              <a:buChar char="🞐"/>
            </a:pPr>
            <a:r>
              <a:rPr lang="zh-TW">
                <a:solidFill>
                  <a:schemeClr val="lt1"/>
                </a:solidFill>
              </a:rPr>
              <a:t>我們提供模擬下單系統, 讓你測試AI績效有多好</a:t>
            </a:r>
            <a:endParaRPr/>
          </a:p>
          <a:p>
            <a:pPr indent="-352425" lvl="1" marL="7143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zh-TW"/>
              <a:t>台灣人口2300萬, 國民通訊軟體LINE月活躍用戶達2000萬, 哪裡可以接觸最多使用者?</a:t>
            </a:r>
            <a:endParaRPr/>
          </a:p>
          <a:p>
            <a:pPr indent="-266700" lvl="2" marL="10763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🞐"/>
            </a:pPr>
            <a:r>
              <a:rPr lang="zh-TW"/>
              <a:t>LineBot免去上網這個動作, 讓你一邊聊天一邊投資, 成為時間管理大師</a:t>
            </a:r>
            <a:endParaRPr/>
          </a:p>
        </p:txBody>
      </p:sp>
      <p:sp>
        <p:nvSpPr>
          <p:cNvPr id="74" name="Google Shape;74;p3"/>
          <p:cNvSpPr txBox="1"/>
          <p:nvPr>
            <p:ph idx="4294967295" type="title"/>
          </p:nvPr>
        </p:nvSpPr>
        <p:spPr>
          <a:xfrm>
            <a:off x="632520" y="11676"/>
            <a:ext cx="8640960" cy="681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Arial"/>
              <a:buNone/>
            </a:pPr>
            <a:r>
              <a:rPr lang="zh-TW"/>
              <a:t>動機與目的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74aee4933_0_0"/>
          <p:cNvSpPr txBox="1"/>
          <p:nvPr>
            <p:ph idx="4294967295" type="title"/>
          </p:nvPr>
        </p:nvSpPr>
        <p:spPr>
          <a:xfrm>
            <a:off x="632520" y="0"/>
            <a:ext cx="8640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Arial"/>
              <a:buNone/>
            </a:pPr>
            <a:r>
              <a:rPr lang="zh-TW"/>
              <a:t>應用程式架構</a:t>
            </a:r>
            <a:endParaRPr/>
          </a:p>
        </p:txBody>
      </p:sp>
      <p:grpSp>
        <p:nvGrpSpPr>
          <p:cNvPr id="81" name="Google Shape;81;ge74aee4933_0_0"/>
          <p:cNvGrpSpPr/>
          <p:nvPr/>
        </p:nvGrpSpPr>
        <p:grpSpPr>
          <a:xfrm>
            <a:off x="2071075" y="828850"/>
            <a:ext cx="6394963" cy="5427350"/>
            <a:chOff x="482400" y="769675"/>
            <a:chExt cx="6394963" cy="5427350"/>
          </a:xfrm>
        </p:grpSpPr>
        <p:sp>
          <p:nvSpPr>
            <p:cNvPr id="82" name="Google Shape;82;ge74aee4933_0_0"/>
            <p:cNvSpPr/>
            <p:nvPr/>
          </p:nvSpPr>
          <p:spPr>
            <a:xfrm>
              <a:off x="3098425" y="1124925"/>
              <a:ext cx="138300" cy="5072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e74aee4933_0_0"/>
            <p:cNvSpPr txBox="1"/>
            <p:nvPr/>
          </p:nvSpPr>
          <p:spPr>
            <a:xfrm>
              <a:off x="2476825" y="769675"/>
              <a:ext cx="62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前端</a:t>
              </a:r>
              <a:endParaRPr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4" name="Google Shape;84;ge74aee4933_0_0"/>
            <p:cNvSpPr txBox="1"/>
            <p:nvPr/>
          </p:nvSpPr>
          <p:spPr>
            <a:xfrm>
              <a:off x="3310050" y="769675"/>
              <a:ext cx="62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後</a:t>
              </a:r>
              <a:r>
                <a:rPr lang="zh-TW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端</a:t>
              </a:r>
              <a:endParaRPr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85" name="Google Shape;85;ge74aee4933_0_0"/>
            <p:cNvGrpSpPr/>
            <p:nvPr/>
          </p:nvGrpSpPr>
          <p:grpSpPr>
            <a:xfrm>
              <a:off x="2141275" y="2496500"/>
              <a:ext cx="779700" cy="562500"/>
              <a:chOff x="2141275" y="2496500"/>
              <a:chExt cx="779700" cy="562500"/>
            </a:xfrm>
          </p:grpSpPr>
          <p:sp>
            <p:nvSpPr>
              <p:cNvPr id="86" name="Google Shape;86;ge74aee4933_0_0"/>
              <p:cNvSpPr/>
              <p:nvPr/>
            </p:nvSpPr>
            <p:spPr>
              <a:xfrm>
                <a:off x="2141275" y="2496500"/>
                <a:ext cx="779700" cy="562500"/>
              </a:xfrm>
              <a:prstGeom prst="snip2DiagRect">
                <a:avLst>
                  <a:gd fmla="val 0" name="adj1"/>
                  <a:gd fmla="val 16667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ge74aee4933_0_0"/>
              <p:cNvSpPr txBox="1"/>
              <p:nvPr/>
            </p:nvSpPr>
            <p:spPr>
              <a:xfrm>
                <a:off x="2254825" y="2593100"/>
                <a:ext cx="5526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Web</a:t>
                </a:r>
                <a:endParaRPr sz="1200"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</p:grpSp>
        <p:grpSp>
          <p:nvGrpSpPr>
            <p:cNvPr id="88" name="Google Shape;88;ge74aee4933_0_0"/>
            <p:cNvGrpSpPr/>
            <p:nvPr/>
          </p:nvGrpSpPr>
          <p:grpSpPr>
            <a:xfrm>
              <a:off x="2141275" y="4543475"/>
              <a:ext cx="779700" cy="562500"/>
              <a:chOff x="2141275" y="3734375"/>
              <a:chExt cx="779700" cy="562500"/>
            </a:xfrm>
          </p:grpSpPr>
          <p:sp>
            <p:nvSpPr>
              <p:cNvPr id="89" name="Google Shape;89;ge74aee4933_0_0"/>
              <p:cNvSpPr/>
              <p:nvPr/>
            </p:nvSpPr>
            <p:spPr>
              <a:xfrm>
                <a:off x="2141275" y="3734375"/>
                <a:ext cx="779700" cy="562500"/>
              </a:xfrm>
              <a:prstGeom prst="snip2DiagRect">
                <a:avLst>
                  <a:gd fmla="val 0" name="adj1"/>
                  <a:gd fmla="val 16667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ge74aee4933_0_0"/>
              <p:cNvSpPr txBox="1"/>
              <p:nvPr/>
            </p:nvSpPr>
            <p:spPr>
              <a:xfrm>
                <a:off x="2197975" y="3846275"/>
                <a:ext cx="6663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0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LineBot</a:t>
                </a:r>
                <a:endParaRPr sz="1000"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</p:grpSp>
        <p:grpSp>
          <p:nvGrpSpPr>
            <p:cNvPr id="91" name="Google Shape;91;ge74aee4933_0_0"/>
            <p:cNvGrpSpPr/>
            <p:nvPr/>
          </p:nvGrpSpPr>
          <p:grpSpPr>
            <a:xfrm>
              <a:off x="4410275" y="3674050"/>
              <a:ext cx="2378800" cy="2073375"/>
              <a:chOff x="4953000" y="2223500"/>
              <a:chExt cx="2378800" cy="2073375"/>
            </a:xfrm>
          </p:grpSpPr>
          <p:sp>
            <p:nvSpPr>
              <p:cNvPr id="92" name="Google Shape;92;ge74aee4933_0_0"/>
              <p:cNvSpPr/>
              <p:nvPr/>
            </p:nvSpPr>
            <p:spPr>
              <a:xfrm>
                <a:off x="4953000" y="3295775"/>
                <a:ext cx="1145100" cy="1001100"/>
              </a:xfrm>
              <a:prstGeom prst="cube">
                <a:avLst>
                  <a:gd fmla="val 2500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ge74aee4933_0_0"/>
              <p:cNvSpPr txBox="1"/>
              <p:nvPr/>
            </p:nvSpPr>
            <p:spPr>
              <a:xfrm>
                <a:off x="4953000" y="3734375"/>
                <a:ext cx="937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ML model</a:t>
                </a:r>
                <a:endParaRPr sz="1200"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sp>
            <p:nvSpPr>
              <p:cNvPr id="94" name="Google Shape;94;ge74aee4933_0_0"/>
              <p:cNvSpPr/>
              <p:nvPr/>
            </p:nvSpPr>
            <p:spPr>
              <a:xfrm>
                <a:off x="6098200" y="2881350"/>
                <a:ext cx="404700" cy="692700"/>
              </a:xfrm>
              <a:prstGeom prst="curvedUpArrow">
                <a:avLst>
                  <a:gd fmla="val 25000" name="adj1"/>
                  <a:gd fmla="val 50000" name="adj2"/>
                  <a:gd fmla="val 25000" name="adj3"/>
                </a:avLst>
              </a:prstGeom>
              <a:solidFill>
                <a:srgbClr val="9CCA4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9CCA48"/>
                  </a:solidFill>
                </a:endParaRPr>
              </a:p>
            </p:txBody>
          </p:sp>
          <p:sp>
            <p:nvSpPr>
              <p:cNvPr id="95" name="Google Shape;95;ge74aee4933_0_0"/>
              <p:cNvSpPr txBox="1"/>
              <p:nvPr/>
            </p:nvSpPr>
            <p:spPr>
              <a:xfrm>
                <a:off x="5377200" y="2593100"/>
                <a:ext cx="9375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輸入個股成交資料</a:t>
                </a:r>
                <a:endParaRPr sz="12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sp>
            <p:nvSpPr>
              <p:cNvPr id="96" name="Google Shape;96;ge74aee4933_0_0"/>
              <p:cNvSpPr txBox="1"/>
              <p:nvPr/>
            </p:nvSpPr>
            <p:spPr>
              <a:xfrm>
                <a:off x="6502900" y="2223500"/>
                <a:ext cx="828900" cy="73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輸出台灣50中推薦的標的</a:t>
                </a:r>
                <a:endParaRPr sz="12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</p:grpSp>
        <p:grpSp>
          <p:nvGrpSpPr>
            <p:cNvPr id="97" name="Google Shape;97;ge74aee4933_0_0"/>
            <p:cNvGrpSpPr/>
            <p:nvPr/>
          </p:nvGrpSpPr>
          <p:grpSpPr>
            <a:xfrm>
              <a:off x="4410388" y="1506125"/>
              <a:ext cx="2466975" cy="1633713"/>
              <a:chOff x="4558750" y="1294700"/>
              <a:chExt cx="2466975" cy="1633713"/>
            </a:xfrm>
          </p:grpSpPr>
          <p:grpSp>
            <p:nvGrpSpPr>
              <p:cNvPr id="98" name="Google Shape;98;ge74aee4933_0_0"/>
              <p:cNvGrpSpPr/>
              <p:nvPr/>
            </p:nvGrpSpPr>
            <p:grpSpPr>
              <a:xfrm>
                <a:off x="4558750" y="1813313"/>
                <a:ext cx="1134900" cy="1115100"/>
                <a:chOff x="5644200" y="2294775"/>
                <a:chExt cx="1134900" cy="1115100"/>
              </a:xfrm>
            </p:grpSpPr>
            <p:sp>
              <p:nvSpPr>
                <p:cNvPr id="99" name="Google Shape;99;ge74aee4933_0_0"/>
                <p:cNvSpPr/>
                <p:nvPr/>
              </p:nvSpPr>
              <p:spPr>
                <a:xfrm>
                  <a:off x="5644200" y="2294775"/>
                  <a:ext cx="1134900" cy="1115100"/>
                </a:xfrm>
                <a:prstGeom prst="chord">
                  <a:avLst>
                    <a:gd fmla="val 2700000" name="adj1"/>
                    <a:gd fmla="val 16200000" name="adj2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" name="Google Shape;100;ge74aee4933_0_0"/>
                <p:cNvSpPr txBox="1"/>
                <p:nvPr/>
              </p:nvSpPr>
              <p:spPr>
                <a:xfrm>
                  <a:off x="5703450" y="2743225"/>
                  <a:ext cx="1016400" cy="36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1200"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會員系統</a:t>
                  </a:r>
                  <a:endParaRPr sz="1200"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</p:txBody>
            </p:sp>
          </p:grpSp>
          <p:sp>
            <p:nvSpPr>
              <p:cNvPr id="101" name="Google Shape;101;ge74aee4933_0_0"/>
              <p:cNvSpPr/>
              <p:nvPr/>
            </p:nvSpPr>
            <p:spPr>
              <a:xfrm>
                <a:off x="5752825" y="2496500"/>
                <a:ext cx="1272900" cy="4002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ge74aee4933_0_0"/>
              <p:cNvSpPr/>
              <p:nvPr/>
            </p:nvSpPr>
            <p:spPr>
              <a:xfrm>
                <a:off x="5535775" y="1773850"/>
                <a:ext cx="1272900" cy="4002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ge74aee4933_0_0"/>
              <p:cNvSpPr txBox="1"/>
              <p:nvPr/>
            </p:nvSpPr>
            <p:spPr>
              <a:xfrm>
                <a:off x="5525875" y="1795900"/>
                <a:ext cx="1223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帳號密碼</a:t>
                </a:r>
                <a:endParaRPr sz="1200"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sp>
            <p:nvSpPr>
              <p:cNvPr id="104" name="Google Shape;104;ge74aee4933_0_0"/>
              <p:cNvSpPr txBox="1"/>
              <p:nvPr/>
            </p:nvSpPr>
            <p:spPr>
              <a:xfrm>
                <a:off x="5777425" y="2527250"/>
                <a:ext cx="122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0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買進資產與績效</a:t>
                </a:r>
                <a:endParaRPr sz="1000"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sp>
            <p:nvSpPr>
              <p:cNvPr id="105" name="Google Shape;105;ge74aee4933_0_0"/>
              <p:cNvSpPr txBox="1"/>
              <p:nvPr/>
            </p:nvSpPr>
            <p:spPr>
              <a:xfrm>
                <a:off x="4904725" y="1294700"/>
                <a:ext cx="8481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MySQL</a:t>
                </a:r>
                <a:endParaRPr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</p:grpSp>
        <p:sp>
          <p:nvSpPr>
            <p:cNvPr id="106" name="Google Shape;106;ge74aee4933_0_0"/>
            <p:cNvSpPr/>
            <p:nvPr/>
          </p:nvSpPr>
          <p:spPr>
            <a:xfrm>
              <a:off x="1845700" y="2508800"/>
              <a:ext cx="2564700" cy="843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42BB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ge74aee4933_0_0"/>
            <p:cNvSpPr/>
            <p:nvPr/>
          </p:nvSpPr>
          <p:spPr>
            <a:xfrm>
              <a:off x="482400" y="1578825"/>
              <a:ext cx="779700" cy="809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e74aee4933_0_0"/>
            <p:cNvSpPr txBox="1"/>
            <p:nvPr/>
          </p:nvSpPr>
          <p:spPr>
            <a:xfrm>
              <a:off x="517050" y="1814025"/>
              <a:ext cx="710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latin typeface="Microsoft JhengHei"/>
                  <a:ea typeface="Microsoft JhengHei"/>
                  <a:cs typeface="Microsoft JhengHei"/>
                  <a:sym typeface="Microsoft JhengHei"/>
                </a:rPr>
                <a:t>主頁介紹</a:t>
              </a:r>
              <a:endParaRPr sz="100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109" name="Google Shape;109;ge74aee4933_0_0"/>
            <p:cNvGrpSpPr/>
            <p:nvPr/>
          </p:nvGrpSpPr>
          <p:grpSpPr>
            <a:xfrm>
              <a:off x="1347350" y="1637025"/>
              <a:ext cx="749875" cy="692700"/>
              <a:chOff x="1347350" y="1637025"/>
              <a:chExt cx="749875" cy="692700"/>
            </a:xfrm>
          </p:grpSpPr>
          <p:sp>
            <p:nvSpPr>
              <p:cNvPr id="110" name="Google Shape;110;ge74aee4933_0_0"/>
              <p:cNvSpPr/>
              <p:nvPr/>
            </p:nvSpPr>
            <p:spPr>
              <a:xfrm>
                <a:off x="1347350" y="1637025"/>
                <a:ext cx="666300" cy="69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ge74aee4933_0_0"/>
              <p:cNvSpPr txBox="1"/>
              <p:nvPr/>
            </p:nvSpPr>
            <p:spPr>
              <a:xfrm>
                <a:off x="1386825" y="1814025"/>
                <a:ext cx="7104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0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登入頁</a:t>
                </a:r>
                <a:endParaRPr sz="1000"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</p:grpSp>
        <p:grpSp>
          <p:nvGrpSpPr>
            <p:cNvPr id="112" name="Google Shape;112;ge74aee4933_0_0"/>
            <p:cNvGrpSpPr/>
            <p:nvPr/>
          </p:nvGrpSpPr>
          <p:grpSpPr>
            <a:xfrm>
              <a:off x="898000" y="2385050"/>
              <a:ext cx="710400" cy="754800"/>
              <a:chOff x="898000" y="2385050"/>
              <a:chExt cx="710400" cy="754800"/>
            </a:xfrm>
          </p:grpSpPr>
          <p:sp>
            <p:nvSpPr>
              <p:cNvPr id="113" name="Google Shape;113;ge74aee4933_0_0"/>
              <p:cNvSpPr/>
              <p:nvPr/>
            </p:nvSpPr>
            <p:spPr>
              <a:xfrm>
                <a:off x="898000" y="2385050"/>
                <a:ext cx="710400" cy="754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ge74aee4933_0_0"/>
              <p:cNvSpPr txBox="1"/>
              <p:nvPr/>
            </p:nvSpPr>
            <p:spPr>
              <a:xfrm>
                <a:off x="898000" y="2593100"/>
                <a:ext cx="7104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0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模擬下單</a:t>
                </a:r>
                <a:endParaRPr sz="1000"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</p:grpSp>
        <p:cxnSp>
          <p:nvCxnSpPr>
            <p:cNvPr id="115" name="Google Shape;115;ge74aee4933_0_0"/>
            <p:cNvCxnSpPr>
              <a:stCxn id="92" idx="0"/>
              <a:endCxn id="116" idx="5"/>
            </p:cNvCxnSpPr>
            <p:nvPr/>
          </p:nvCxnSpPr>
          <p:spPr>
            <a:xfrm rot="10800000">
              <a:off x="1612963" y="1539325"/>
              <a:ext cx="3495000" cy="3207000"/>
            </a:xfrm>
            <a:prstGeom prst="straightConnector1">
              <a:avLst/>
            </a:prstGeom>
            <a:noFill/>
            <a:ln cap="flat" cmpd="sng" w="28575">
              <a:solidFill>
                <a:srgbClr val="93C4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17" name="Google Shape;117;ge74aee4933_0_0"/>
            <p:cNvGrpSpPr/>
            <p:nvPr/>
          </p:nvGrpSpPr>
          <p:grpSpPr>
            <a:xfrm>
              <a:off x="947325" y="848813"/>
              <a:ext cx="870000" cy="809100"/>
              <a:chOff x="947325" y="848813"/>
              <a:chExt cx="870000" cy="809100"/>
            </a:xfrm>
          </p:grpSpPr>
          <p:sp>
            <p:nvSpPr>
              <p:cNvPr id="116" name="Google Shape;116;ge74aee4933_0_0"/>
              <p:cNvSpPr/>
              <p:nvPr/>
            </p:nvSpPr>
            <p:spPr>
              <a:xfrm>
                <a:off x="947325" y="848813"/>
                <a:ext cx="779700" cy="809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ge74aee4933_0_0"/>
              <p:cNvSpPr txBox="1"/>
              <p:nvPr/>
            </p:nvSpPr>
            <p:spPr>
              <a:xfrm>
                <a:off x="947325" y="1091813"/>
                <a:ext cx="8700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9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智慧選股頁</a:t>
                </a:r>
                <a:endParaRPr sz="900"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</p:grpSp>
        <p:grpSp>
          <p:nvGrpSpPr>
            <p:cNvPr id="119" name="Google Shape;119;ge74aee4933_0_0"/>
            <p:cNvGrpSpPr/>
            <p:nvPr/>
          </p:nvGrpSpPr>
          <p:grpSpPr>
            <a:xfrm>
              <a:off x="1093825" y="4306188"/>
              <a:ext cx="870000" cy="809100"/>
              <a:chOff x="1148500" y="4306175"/>
              <a:chExt cx="870000" cy="809100"/>
            </a:xfrm>
          </p:grpSpPr>
          <p:sp>
            <p:nvSpPr>
              <p:cNvPr id="120" name="Google Shape;120;ge74aee4933_0_0"/>
              <p:cNvSpPr/>
              <p:nvPr/>
            </p:nvSpPr>
            <p:spPr>
              <a:xfrm>
                <a:off x="1184113" y="4306175"/>
                <a:ext cx="779700" cy="809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ge74aee4933_0_0"/>
              <p:cNvSpPr txBox="1"/>
              <p:nvPr/>
            </p:nvSpPr>
            <p:spPr>
              <a:xfrm>
                <a:off x="1148500" y="4549188"/>
                <a:ext cx="8700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9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智慧選股</a:t>
                </a:r>
                <a:endParaRPr sz="900"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</p:grpSp>
        <p:cxnSp>
          <p:nvCxnSpPr>
            <p:cNvPr id="122" name="Google Shape;122;ge74aee4933_0_0"/>
            <p:cNvCxnSpPr>
              <a:stCxn id="93" idx="1"/>
              <a:endCxn id="120" idx="5"/>
            </p:cNvCxnSpPr>
            <p:nvPr/>
          </p:nvCxnSpPr>
          <p:spPr>
            <a:xfrm rot="10800000">
              <a:off x="1794875" y="4996675"/>
              <a:ext cx="2615400" cy="3729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74aee4933_0_55"/>
          <p:cNvSpPr txBox="1"/>
          <p:nvPr>
            <p:ph idx="1" type="body"/>
          </p:nvPr>
        </p:nvSpPr>
        <p:spPr>
          <a:xfrm>
            <a:off x="522900" y="989050"/>
            <a:ext cx="1213800" cy="61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zh-TW"/>
              <a:t>Web</a:t>
            </a:r>
            <a:endParaRPr/>
          </a:p>
        </p:txBody>
      </p:sp>
      <p:sp>
        <p:nvSpPr>
          <p:cNvPr id="129" name="Google Shape;129;ge74aee4933_0_55"/>
          <p:cNvSpPr txBox="1"/>
          <p:nvPr>
            <p:ph idx="4294967295" type="title"/>
          </p:nvPr>
        </p:nvSpPr>
        <p:spPr>
          <a:xfrm>
            <a:off x="632520" y="0"/>
            <a:ext cx="8640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Arial"/>
              <a:buNone/>
            </a:pPr>
            <a:r>
              <a:rPr lang="zh-TW"/>
              <a:t>使用者路徑</a:t>
            </a:r>
            <a:endParaRPr/>
          </a:p>
        </p:txBody>
      </p:sp>
      <p:pic>
        <p:nvPicPr>
          <p:cNvPr id="130" name="Google Shape;130;ge74aee4933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25" y="692700"/>
            <a:ext cx="6210300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zh-TW" sz="4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zh-TW" sz="4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zh-TW" sz="4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zh-TW" sz="40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zh-TW" sz="4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4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zh-TW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zh-TW" sz="4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 sz="40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2021-04-12T00:49:08Z</dcterms:created>
  <dc:creator>Wei-Tsung Wang</dc:creator>
</cp:coreProperties>
</file>