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6"/>
  </p:notesMasterIdLst>
  <p:handoutMasterIdLst>
    <p:handoutMasterId r:id="rId17"/>
  </p:handoutMasterIdLst>
  <p:sldIdLst>
    <p:sldId id="330" r:id="rId5"/>
    <p:sldId id="355" r:id="rId6"/>
    <p:sldId id="356" r:id="rId7"/>
    <p:sldId id="353" r:id="rId8"/>
    <p:sldId id="357" r:id="rId9"/>
    <p:sldId id="359" r:id="rId10"/>
    <p:sldId id="358" r:id="rId11"/>
    <p:sldId id="362" r:id="rId12"/>
    <p:sldId id="360" r:id="rId13"/>
    <p:sldId id="361" r:id="rId14"/>
    <p:sldId id="354" r:id="rId15"/>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9F8"/>
    <a:srgbClr val="717073"/>
    <a:srgbClr val="E6E7E8"/>
    <a:srgbClr val="CED5D9"/>
    <a:srgbClr val="0097D9"/>
    <a:srgbClr val="002D56"/>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208A5-9315-8A0E-5589-63A18A87EC80}" v="81" dt="2021-04-19T19:16:54.655"/>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98" d="100"/>
          <a:sy n="98" d="100"/>
        </p:scale>
        <p:origin x="102" y="120"/>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3/30/2022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3/30/2022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847" y="2256330"/>
            <a:ext cx="4626978" cy="1117229"/>
          </a:xfrm>
        </p:spPr>
        <p:txBody>
          <a:bodyPr/>
          <a:lstStyle/>
          <a:p>
            <a:r>
              <a:rPr lang="en-US" dirty="0"/>
              <a:t>Capstone 2: Diabetes Analysis</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Justin Livingston</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03/30/2022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a:xfrm>
            <a:off x="786928" y="1075210"/>
            <a:ext cx="8134348" cy="3634134"/>
          </a:xfrm>
        </p:spPr>
        <p:txBody>
          <a:bodyPr vert="horz" lIns="91440" tIns="45720" rIns="91440" bIns="45720" rtlCol="0" anchor="t">
            <a:normAutofit fontScale="25000" lnSpcReduction="20000"/>
          </a:bodyPr>
          <a:lstStyle/>
          <a:p>
            <a:pPr marL="0" indent="0">
              <a:buNone/>
            </a:pPr>
            <a:r>
              <a:rPr lang="en-US" sz="4800" b="0" dirty="0">
                <a:solidFill>
                  <a:schemeClr val="accent3"/>
                </a:solidFill>
                <a:effectLst/>
                <a:latin typeface="+mj-lt"/>
              </a:rPr>
              <a:t>US Population Data:</a:t>
            </a:r>
          </a:p>
          <a:p>
            <a:pPr marL="0" indent="0">
              <a:buNone/>
            </a:pPr>
            <a:r>
              <a:rPr lang="en-US" sz="4800" b="0" dirty="0">
                <a:effectLst/>
                <a:latin typeface="+mj-lt"/>
              </a:rPr>
              <a:t>https://www.census.gov/quickfacts/fact/table/US/PST045221</a:t>
            </a:r>
          </a:p>
          <a:p>
            <a:pPr marL="0" indent="0">
              <a:buNone/>
            </a:pPr>
            <a:r>
              <a:rPr lang="en-US" sz="4800" b="0" dirty="0">
                <a:effectLst/>
                <a:latin typeface="+mj-lt"/>
              </a:rPr>
              <a:t>https://datacommons.org/place/country/USA?utm_medium=explore&amp;mprop=count&amp;popt=Person&amp;hl=en</a:t>
            </a:r>
          </a:p>
          <a:p>
            <a:pPr marL="0" indent="0">
              <a:buNone/>
            </a:pPr>
            <a:r>
              <a:rPr lang="en-US" sz="4800" b="0" dirty="0">
                <a:effectLst/>
                <a:latin typeface="+mj-lt"/>
              </a:rPr>
              <a:t>https://en.wikipedia.org/wiki/2020_United_States_census</a:t>
            </a:r>
          </a:p>
          <a:p>
            <a:pPr marL="0" indent="0">
              <a:buNone/>
            </a:pPr>
            <a:br>
              <a:rPr lang="en-US" sz="4800" b="0" dirty="0">
                <a:effectLst/>
                <a:latin typeface="+mj-lt"/>
              </a:rPr>
            </a:br>
            <a:r>
              <a:rPr lang="en-US" sz="4800" b="0" dirty="0">
                <a:solidFill>
                  <a:schemeClr val="accent3"/>
                </a:solidFill>
                <a:effectLst/>
                <a:latin typeface="+mj-lt"/>
              </a:rPr>
              <a:t>Information on </a:t>
            </a:r>
            <a:r>
              <a:rPr lang="en-US" sz="4800" b="0" dirty="0" err="1">
                <a:solidFill>
                  <a:schemeClr val="accent3"/>
                </a:solidFill>
                <a:effectLst/>
                <a:latin typeface="+mj-lt"/>
              </a:rPr>
              <a:t>diabeties</a:t>
            </a:r>
            <a:r>
              <a:rPr lang="en-US" sz="4800" b="0" dirty="0">
                <a:solidFill>
                  <a:schemeClr val="accent3"/>
                </a:solidFill>
                <a:effectLst/>
                <a:latin typeface="+mj-lt"/>
              </a:rPr>
              <a:t>:</a:t>
            </a:r>
          </a:p>
          <a:p>
            <a:pPr marL="0" indent="0">
              <a:buNone/>
            </a:pPr>
            <a:r>
              <a:rPr lang="en-US" sz="4800" b="0" dirty="0">
                <a:effectLst/>
                <a:latin typeface="+mj-lt"/>
              </a:rPr>
              <a:t>https://www.cdc.gov/diabetes/data/index.html</a:t>
            </a:r>
          </a:p>
          <a:p>
            <a:pPr marL="0" indent="0">
              <a:buNone/>
            </a:pPr>
            <a:br>
              <a:rPr lang="en-US" sz="4800" b="0" dirty="0">
                <a:effectLst/>
                <a:latin typeface="+mj-lt"/>
              </a:rPr>
            </a:br>
            <a:r>
              <a:rPr lang="en-US" sz="4800" b="0" dirty="0">
                <a:solidFill>
                  <a:schemeClr val="accent3"/>
                </a:solidFill>
                <a:effectLst/>
                <a:latin typeface="+mj-lt"/>
              </a:rPr>
              <a:t>National records of </a:t>
            </a:r>
            <a:r>
              <a:rPr lang="en-US" sz="4800" b="0" dirty="0" err="1">
                <a:solidFill>
                  <a:schemeClr val="accent3"/>
                </a:solidFill>
                <a:effectLst/>
                <a:latin typeface="+mj-lt"/>
              </a:rPr>
              <a:t>diabeties</a:t>
            </a:r>
            <a:r>
              <a:rPr lang="en-US" sz="4800" b="0" dirty="0">
                <a:solidFill>
                  <a:schemeClr val="accent3"/>
                </a:solidFill>
                <a:effectLst/>
                <a:latin typeface="+mj-lt"/>
              </a:rPr>
              <a:t>:</a:t>
            </a:r>
            <a:br>
              <a:rPr lang="en-US" sz="4800" b="0" dirty="0">
                <a:effectLst/>
                <a:latin typeface="+mj-lt"/>
              </a:rPr>
            </a:br>
            <a:r>
              <a:rPr lang="en-US" sz="4800" b="0" dirty="0">
                <a:effectLst/>
                <a:latin typeface="+mj-lt"/>
              </a:rPr>
              <a:t>https://gis.cdc.gov/grasp/diabetes/diabetesatlas.html#</a:t>
            </a:r>
          </a:p>
          <a:p>
            <a:pPr marL="0" indent="0">
              <a:buNone/>
            </a:pPr>
            <a:r>
              <a:rPr lang="en-US" sz="4800" b="0" dirty="0">
                <a:solidFill>
                  <a:schemeClr val="accent3"/>
                </a:solidFill>
                <a:effectLst/>
                <a:latin typeface="+mj-lt"/>
              </a:rPr>
              <a:t>Dataset for prediction analysis:</a:t>
            </a:r>
          </a:p>
          <a:p>
            <a:pPr marL="0" indent="0">
              <a:buNone/>
            </a:pPr>
            <a:r>
              <a:rPr lang="en-US" sz="4800" b="0" dirty="0">
                <a:effectLst/>
                <a:latin typeface="+mj-lt"/>
                <a:hlinkClick r:id="rId2">
                  <a:extLst>
                    <a:ext uri="{A12FA001-AC4F-418D-AE19-62706E023703}">
                      <ahyp:hlinkClr xmlns:ahyp="http://schemas.microsoft.com/office/drawing/2018/hyperlinkcolor" val="tx"/>
                    </a:ext>
                  </a:extLst>
                </a:hlinkClick>
              </a:rPr>
              <a:t>https://www.kaggle.com/datasets/mathchi/diabetes-data-set</a:t>
            </a:r>
            <a:endParaRPr lang="en-US" sz="4800" b="0" dirty="0">
              <a:effectLst/>
              <a:latin typeface="+mj-lt"/>
            </a:endParaRPr>
          </a:p>
          <a:p>
            <a:pPr marL="0" indent="0">
              <a:buNone/>
            </a:pPr>
            <a:r>
              <a:rPr lang="en-US" sz="4800" dirty="0">
                <a:latin typeface="+mj-lt"/>
              </a:rPr>
              <a:t>	* </a:t>
            </a:r>
            <a:r>
              <a:rPr lang="en-US" sz="3600" b="0" i="0" dirty="0">
                <a:effectLst/>
                <a:latin typeface="+mj-lt"/>
              </a:rPr>
              <a:t>Vincent </a:t>
            </a:r>
            <a:r>
              <a:rPr lang="en-US" sz="3600" b="0" i="0" dirty="0" err="1">
                <a:effectLst/>
                <a:latin typeface="+mj-lt"/>
              </a:rPr>
              <a:t>Sigillito</a:t>
            </a:r>
            <a:r>
              <a:rPr lang="en-US" sz="3600" b="0" i="0" dirty="0">
                <a:effectLst/>
                <a:latin typeface="+mj-lt"/>
              </a:rPr>
              <a:t> (vgs@aplcen.apl.jhu.edu) Research Center, RMI Group Leader Applied Physics Laboratory The Johns Hopkins University Johns Hopkins Road Laurel, MD 20707 (301) 953-6231</a:t>
            </a:r>
            <a:endParaRPr lang="en-US" sz="3600" b="0" dirty="0">
              <a:effectLst/>
              <a:latin typeface="+mj-lt"/>
            </a:endParaRPr>
          </a:p>
          <a:p>
            <a:pPr marL="0" indent="0">
              <a:buNone/>
            </a:pPr>
            <a:endParaRPr lang="en-US" sz="4800" b="0" dirty="0">
              <a:effectLst/>
              <a:latin typeface="+mj-lt"/>
            </a:endParaRPr>
          </a:p>
          <a:p>
            <a:pPr marL="0" indent="0">
              <a:buNone/>
            </a:pPr>
            <a:endParaRPr lang="en-US" sz="4800" b="0" dirty="0">
              <a:effectLst/>
              <a:latin typeface="+mj-lt"/>
            </a:endParaRPr>
          </a:p>
          <a:p>
            <a:pPr marL="0" indent="0">
              <a:buNone/>
            </a:pPr>
            <a:endParaRPr lang="en-US" sz="4000" dirty="0"/>
          </a:p>
          <a:p>
            <a:pPr marL="0" indent="0">
              <a:buNone/>
            </a:pPr>
            <a:endParaRPr lang="en-US" dirty="0"/>
          </a:p>
        </p:txBody>
      </p:sp>
      <p:sp>
        <p:nvSpPr>
          <p:cNvPr id="2" name="TextBox 1">
            <a:extLst>
              <a:ext uri="{FF2B5EF4-FFF2-40B4-BE49-F238E27FC236}">
                <a16:creationId xmlns:a16="http://schemas.microsoft.com/office/drawing/2014/main" id="{D6964E70-4262-425D-B19B-37FCCF5ED4E6}"/>
              </a:ext>
            </a:extLst>
          </p:cNvPr>
          <p:cNvSpPr txBox="1"/>
          <p:nvPr/>
        </p:nvSpPr>
        <p:spPr>
          <a:xfrm>
            <a:off x="436732" y="705878"/>
            <a:ext cx="1702340" cy="369332"/>
          </a:xfrm>
          <a:prstGeom prst="rect">
            <a:avLst/>
          </a:prstGeom>
          <a:noFill/>
        </p:spPr>
        <p:txBody>
          <a:bodyPr wrap="square" rtlCol="0">
            <a:spAutoFit/>
          </a:bodyPr>
          <a:lstStyle/>
          <a:p>
            <a:r>
              <a:rPr lang="en-US" sz="1800" dirty="0"/>
              <a:t>Resources</a:t>
            </a:r>
          </a:p>
        </p:txBody>
      </p:sp>
    </p:spTree>
    <p:extLst>
      <p:ext uri="{BB962C8B-B14F-4D97-AF65-F5344CB8AC3E}">
        <p14:creationId xmlns:p14="http://schemas.microsoft.com/office/powerpoint/2010/main" val="90219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End</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212998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a:xfrm>
            <a:off x="504825" y="1046993"/>
            <a:ext cx="8134349" cy="424732"/>
          </a:xfrm>
        </p:spPr>
        <p:txBody>
          <a:bodyPr/>
          <a:lstStyle/>
          <a:p>
            <a:r>
              <a:rPr lang="en-US" dirty="0"/>
              <a:t>What is Diabetes?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3" name="Text Placeholder 2">
            <a:extLst>
              <a:ext uri="{FF2B5EF4-FFF2-40B4-BE49-F238E27FC236}">
                <a16:creationId xmlns:a16="http://schemas.microsoft.com/office/drawing/2014/main" id="{8B0AB100-FA90-487E-8EEF-43A00BE62108}"/>
              </a:ext>
            </a:extLst>
          </p:cNvPr>
          <p:cNvSpPr>
            <a:spLocks noGrp="1"/>
          </p:cNvSpPr>
          <p:nvPr>
            <p:ph type="body" sz="quarter" idx="13"/>
          </p:nvPr>
        </p:nvSpPr>
        <p:spPr>
          <a:xfrm>
            <a:off x="825838" y="1706261"/>
            <a:ext cx="8318162" cy="1524007"/>
          </a:xfrm>
        </p:spPr>
        <p:txBody>
          <a:bodyPr/>
          <a:lstStyle/>
          <a:p>
            <a:pPr>
              <a:lnSpc>
                <a:spcPct val="150000"/>
              </a:lnSpc>
            </a:pPr>
            <a:r>
              <a:rPr lang="en-US" b="0" dirty="0">
                <a:solidFill>
                  <a:schemeClr val="accent3"/>
                </a:solidFill>
                <a:effectLst/>
              </a:rPr>
              <a:t>Diabetes is a group of diseases characterized by high blood sugar. </a:t>
            </a:r>
            <a:r>
              <a:rPr lang="en-US" b="0" dirty="0">
                <a:solidFill>
                  <a:schemeClr val="bg2"/>
                </a:solidFill>
                <a:effectLst/>
              </a:rPr>
              <a:t>When a person has diabetes, the body either does not make enough insulin (type 1) or is unable to properly use insulin (type 2). When the body does not have enough insulin or cannot use it properly, blood sugar (glucose) builds up in the blood.</a:t>
            </a:r>
            <a:endParaRPr lang="en-US" dirty="0"/>
          </a:p>
        </p:txBody>
      </p:sp>
      <p:sp>
        <p:nvSpPr>
          <p:cNvPr id="4" name="TextBox 3">
            <a:extLst>
              <a:ext uri="{FF2B5EF4-FFF2-40B4-BE49-F238E27FC236}">
                <a16:creationId xmlns:a16="http://schemas.microsoft.com/office/drawing/2014/main" id="{45AEE134-D8B4-4545-9483-3C7616A438AB}"/>
              </a:ext>
            </a:extLst>
          </p:cNvPr>
          <p:cNvSpPr txBox="1"/>
          <p:nvPr/>
        </p:nvSpPr>
        <p:spPr>
          <a:xfrm>
            <a:off x="1195995" y="3464804"/>
            <a:ext cx="6752009" cy="7853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0" dirty="0">
                <a:solidFill>
                  <a:schemeClr val="bg2"/>
                </a:solidFill>
                <a:effectLst/>
              </a:rPr>
              <a:t>Pre-diabetes is a condition in which blood sugar is higher than normal but not high enough to be classified as diabetes.</a:t>
            </a:r>
          </a:p>
        </p:txBody>
      </p:sp>
    </p:spTree>
    <p:extLst>
      <p:ext uri="{BB962C8B-B14F-4D97-AF65-F5344CB8AC3E}">
        <p14:creationId xmlns:p14="http://schemas.microsoft.com/office/powerpoint/2010/main" val="411001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a:xfrm>
            <a:off x="504825" y="1046993"/>
            <a:ext cx="8134349" cy="424732"/>
          </a:xfrm>
        </p:spPr>
        <p:txBody>
          <a:bodyPr/>
          <a:lstStyle/>
          <a:p>
            <a:r>
              <a:rPr lang="en-US" dirty="0"/>
              <a:t>Facts about Diabetes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
        <p:nvSpPr>
          <p:cNvPr id="3" name="Text Placeholder 2">
            <a:extLst>
              <a:ext uri="{FF2B5EF4-FFF2-40B4-BE49-F238E27FC236}">
                <a16:creationId xmlns:a16="http://schemas.microsoft.com/office/drawing/2014/main" id="{8B0AB100-FA90-487E-8EEF-43A00BE62108}"/>
              </a:ext>
            </a:extLst>
          </p:cNvPr>
          <p:cNvSpPr>
            <a:spLocks noGrp="1"/>
          </p:cNvSpPr>
          <p:nvPr>
            <p:ph type="body" sz="quarter" idx="13"/>
          </p:nvPr>
        </p:nvSpPr>
        <p:spPr>
          <a:xfrm>
            <a:off x="825838" y="1633280"/>
            <a:ext cx="8318162" cy="2677656"/>
          </a:xfrm>
        </p:spPr>
        <p:txBody>
          <a:bodyPr/>
          <a:lstStyle/>
          <a:p>
            <a:r>
              <a:rPr lang="en-US" b="1" dirty="0">
                <a:solidFill>
                  <a:schemeClr val="accent3"/>
                </a:solidFill>
                <a:effectLst/>
              </a:rPr>
              <a:t>Diabetes:</a:t>
            </a:r>
            <a:endParaRPr lang="en-US" b="0" dirty="0">
              <a:solidFill>
                <a:schemeClr val="accent3"/>
              </a:solidFill>
              <a:effectLst/>
            </a:endParaRPr>
          </a:p>
          <a:p>
            <a:pPr marL="285750" indent="-285750">
              <a:buFont typeface="Arial" panose="020B0604020202020204" pitchFamily="34" charset="0"/>
              <a:buChar char="•"/>
            </a:pPr>
            <a:r>
              <a:rPr lang="en-US" b="0" dirty="0">
                <a:solidFill>
                  <a:schemeClr val="bg2"/>
                </a:solidFill>
                <a:effectLst/>
              </a:rPr>
              <a:t>Total: 37.3 million people have diabetes (11.3% of the US population)</a:t>
            </a:r>
          </a:p>
          <a:p>
            <a:pPr marL="285750" indent="-285750">
              <a:buFont typeface="Arial" panose="020B0604020202020204" pitchFamily="34" charset="0"/>
              <a:buChar char="•"/>
            </a:pPr>
            <a:r>
              <a:rPr lang="en-US" b="0" dirty="0">
                <a:solidFill>
                  <a:schemeClr val="bg2"/>
                </a:solidFill>
                <a:effectLst/>
              </a:rPr>
              <a:t>Diagnosed: 28.7 million people, including 28.5 million adults</a:t>
            </a:r>
          </a:p>
          <a:p>
            <a:pPr marL="285750" indent="-285750">
              <a:buFont typeface="Arial" panose="020B0604020202020204" pitchFamily="34" charset="0"/>
              <a:buChar char="•"/>
            </a:pPr>
            <a:r>
              <a:rPr lang="en-US" b="0" dirty="0">
                <a:solidFill>
                  <a:schemeClr val="bg2"/>
                </a:solidFill>
                <a:effectLst/>
              </a:rPr>
              <a:t>Undiagnosed: 8.5 million people (23.0% of adults are undiagnosed)</a:t>
            </a:r>
          </a:p>
          <a:p>
            <a:r>
              <a:rPr lang="en-US" b="1" dirty="0">
                <a:solidFill>
                  <a:schemeClr val="accent3"/>
                </a:solidFill>
                <a:effectLst/>
              </a:rPr>
              <a:t>Pre-diabetes:</a:t>
            </a:r>
            <a:endParaRPr lang="en-US" b="0" dirty="0">
              <a:solidFill>
                <a:schemeClr val="accent3"/>
              </a:solidFill>
              <a:effectLst/>
            </a:endParaRPr>
          </a:p>
          <a:p>
            <a:pPr marL="285750" indent="-285750">
              <a:buFont typeface="Arial" panose="020B0604020202020204" pitchFamily="34" charset="0"/>
              <a:buChar char="•"/>
            </a:pPr>
            <a:r>
              <a:rPr lang="en-US" b="0" dirty="0">
                <a:solidFill>
                  <a:schemeClr val="bg2"/>
                </a:solidFill>
                <a:effectLst/>
              </a:rPr>
              <a:t>Total: 96 million people aged 18 years or older have pre-diabetes (38.0% of the adult US population)</a:t>
            </a:r>
          </a:p>
          <a:p>
            <a:pPr marL="285750" indent="-285750">
              <a:buFont typeface="Arial" panose="020B0604020202020204" pitchFamily="34" charset="0"/>
              <a:buChar char="•"/>
            </a:pPr>
            <a:r>
              <a:rPr lang="en-US" b="0" dirty="0">
                <a:solidFill>
                  <a:schemeClr val="bg2"/>
                </a:solidFill>
                <a:effectLst/>
              </a:rPr>
              <a:t>65 years or older: 26.4 million people aged 65 years or older (48.8%) have pre-diabetes</a:t>
            </a:r>
          </a:p>
        </p:txBody>
      </p:sp>
    </p:spTree>
    <p:extLst>
      <p:ext uri="{BB962C8B-B14F-4D97-AF65-F5344CB8AC3E}">
        <p14:creationId xmlns:p14="http://schemas.microsoft.com/office/powerpoint/2010/main" val="278763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a:xfrm>
            <a:off x="504824" y="1000365"/>
            <a:ext cx="8134349" cy="424732"/>
          </a:xfrm>
        </p:spPr>
        <p:txBody>
          <a:bodyPr/>
          <a:lstStyle/>
          <a:p>
            <a:r>
              <a:rPr lang="en-US" dirty="0"/>
              <a:t>Is Diabetes Dangerous?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a:xfrm>
            <a:off x="697352" y="1618804"/>
            <a:ext cx="8134348" cy="1331904"/>
          </a:xfrm>
        </p:spPr>
        <p:txBody>
          <a:bodyPr vert="horz" lIns="91440" tIns="45720" rIns="91440" bIns="45720" rtlCol="0" anchor="t">
            <a:normAutofit/>
          </a:bodyPr>
          <a:lstStyle/>
          <a:p>
            <a:pPr marL="0" indent="0">
              <a:buNone/>
            </a:pPr>
            <a:r>
              <a:rPr lang="en-US" sz="1600" b="0" dirty="0">
                <a:solidFill>
                  <a:schemeClr val="accent3"/>
                </a:solidFill>
                <a:effectLst/>
                <a:latin typeface="+mj-lt"/>
              </a:rPr>
              <a:t>People with diabetes can develop:</a:t>
            </a:r>
          </a:p>
          <a:p>
            <a:r>
              <a:rPr lang="en-US" b="0" dirty="0">
                <a:effectLst/>
              </a:rPr>
              <a:t>High blood pressure </a:t>
            </a:r>
          </a:p>
          <a:p>
            <a:r>
              <a:rPr lang="en-US" dirty="0"/>
              <a:t>H</a:t>
            </a:r>
            <a:r>
              <a:rPr lang="en-US" b="0" dirty="0">
                <a:effectLst/>
              </a:rPr>
              <a:t>igh cholesterol </a:t>
            </a:r>
          </a:p>
          <a:p>
            <a:r>
              <a:rPr lang="en-US" dirty="0"/>
              <a:t>H</a:t>
            </a:r>
            <a:r>
              <a:rPr lang="en-US" b="0" dirty="0">
                <a:effectLst/>
              </a:rPr>
              <a:t>igh triglycerides (a type of fat in the blood)</a:t>
            </a:r>
          </a:p>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2FB0B467-D77C-4737-8DAE-D0CDB0C9477F}"/>
              </a:ext>
            </a:extLst>
          </p:cNvPr>
          <p:cNvSpPr txBox="1"/>
          <p:nvPr/>
        </p:nvSpPr>
        <p:spPr>
          <a:xfrm>
            <a:off x="1030118" y="2962817"/>
            <a:ext cx="7899873" cy="9886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dirty="0">
                <a:solidFill>
                  <a:schemeClr val="bg2"/>
                </a:solidFill>
                <a:effectLst/>
              </a:rPr>
              <a:t>High blood sugar, particularly when combined with high blood pressure and high triglycerides, can lead to heart disease, stroke, blindness, kidney failure, amputations of the legs and feet, and even early death.</a:t>
            </a:r>
          </a:p>
        </p:txBody>
      </p:sp>
    </p:spTree>
    <p:extLst>
      <p:ext uri="{BB962C8B-B14F-4D97-AF65-F5344CB8AC3E}">
        <p14:creationId xmlns:p14="http://schemas.microsoft.com/office/powerpoint/2010/main" val="4933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a:xfrm>
            <a:off x="504824" y="1000365"/>
            <a:ext cx="8134349" cy="424732"/>
          </a:xfrm>
        </p:spPr>
        <p:txBody>
          <a:bodyPr/>
          <a:lstStyle/>
          <a:p>
            <a:r>
              <a:rPr lang="en-US" dirty="0"/>
              <a:t>How Deadly is Diabetes?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a:xfrm>
            <a:off x="835565" y="1571807"/>
            <a:ext cx="8134348" cy="2834823"/>
          </a:xfrm>
        </p:spPr>
        <p:txBody>
          <a:bodyPr vert="horz" lIns="91440" tIns="45720" rIns="91440" bIns="45720" rtlCol="0" anchor="t">
            <a:normAutofit fontScale="25000" lnSpcReduction="20000"/>
          </a:bodyPr>
          <a:lstStyle/>
          <a:p>
            <a:pPr marL="0" indent="0">
              <a:lnSpc>
                <a:spcPct val="170000"/>
              </a:lnSpc>
              <a:buNone/>
            </a:pPr>
            <a:r>
              <a:rPr lang="en-US" sz="5600" b="1" dirty="0">
                <a:solidFill>
                  <a:schemeClr val="accent3"/>
                </a:solidFill>
                <a:effectLst/>
              </a:rPr>
              <a:t>Number of deaths for leading causes of death in 2020</a:t>
            </a:r>
            <a:endParaRPr lang="en-US" sz="5600" b="0" dirty="0">
              <a:solidFill>
                <a:schemeClr val="accent3"/>
              </a:solidFill>
              <a:effectLst/>
            </a:endParaRPr>
          </a:p>
          <a:p>
            <a:pPr marL="0" indent="0">
              <a:buNone/>
            </a:pPr>
            <a:r>
              <a:rPr lang="en-US" sz="4800" b="0" dirty="0">
                <a:solidFill>
                  <a:schemeClr val="accent3"/>
                </a:solidFill>
                <a:effectLst/>
              </a:rPr>
              <a:t>	1. </a:t>
            </a:r>
            <a:r>
              <a:rPr lang="en-US" sz="4800" b="0" dirty="0">
                <a:effectLst/>
              </a:rPr>
              <a:t>Heart disease: </a:t>
            </a:r>
            <a:r>
              <a:rPr lang="en-US" sz="4800" b="1" dirty="0">
                <a:solidFill>
                  <a:schemeClr val="accent6"/>
                </a:solidFill>
                <a:effectLst/>
              </a:rPr>
              <a:t>696,962</a:t>
            </a:r>
          </a:p>
          <a:p>
            <a:pPr marL="0" indent="0">
              <a:buNone/>
            </a:pPr>
            <a:r>
              <a:rPr lang="en-US" sz="4800" b="0" dirty="0">
                <a:solidFill>
                  <a:schemeClr val="accent3"/>
                </a:solidFill>
                <a:effectLst/>
              </a:rPr>
              <a:t>	2</a:t>
            </a:r>
            <a:r>
              <a:rPr lang="en-US" sz="4800" b="0" dirty="0">
                <a:solidFill>
                  <a:srgbClr val="6796E6"/>
                </a:solidFill>
                <a:effectLst/>
              </a:rPr>
              <a:t>.</a:t>
            </a:r>
            <a:r>
              <a:rPr lang="en-US" sz="4800" b="0" dirty="0">
                <a:solidFill>
                  <a:srgbClr val="D4D4D4"/>
                </a:solidFill>
                <a:effectLst/>
              </a:rPr>
              <a:t> </a:t>
            </a:r>
            <a:r>
              <a:rPr lang="en-US" sz="4800" b="0" dirty="0">
                <a:effectLst/>
              </a:rPr>
              <a:t>Cancer: </a:t>
            </a:r>
            <a:r>
              <a:rPr lang="en-US" sz="4800" b="1" dirty="0">
                <a:solidFill>
                  <a:schemeClr val="accent6"/>
                </a:solidFill>
                <a:effectLst/>
              </a:rPr>
              <a:t>602,350</a:t>
            </a:r>
          </a:p>
          <a:p>
            <a:pPr marL="0" indent="0">
              <a:buNone/>
            </a:pPr>
            <a:r>
              <a:rPr lang="en-US" sz="4800" b="0" dirty="0">
                <a:solidFill>
                  <a:schemeClr val="accent3"/>
                </a:solidFill>
                <a:effectLst/>
              </a:rPr>
              <a:t>	3</a:t>
            </a:r>
            <a:r>
              <a:rPr lang="en-US" sz="4800" b="0" dirty="0">
                <a:solidFill>
                  <a:srgbClr val="6796E6"/>
                </a:solidFill>
                <a:effectLst/>
              </a:rPr>
              <a:t>.</a:t>
            </a:r>
            <a:r>
              <a:rPr lang="en-US" sz="4800" b="0" dirty="0">
                <a:solidFill>
                  <a:srgbClr val="D4D4D4"/>
                </a:solidFill>
                <a:effectLst/>
              </a:rPr>
              <a:t> </a:t>
            </a:r>
            <a:r>
              <a:rPr lang="en-US" sz="4800" b="0" dirty="0">
                <a:effectLst/>
              </a:rPr>
              <a:t>COVID-19: </a:t>
            </a:r>
            <a:r>
              <a:rPr lang="en-US" sz="4800" b="1" dirty="0">
                <a:solidFill>
                  <a:schemeClr val="accent6"/>
                </a:solidFill>
                <a:effectLst/>
              </a:rPr>
              <a:t>350,831</a:t>
            </a:r>
          </a:p>
          <a:p>
            <a:pPr marL="0" indent="0">
              <a:buNone/>
            </a:pPr>
            <a:r>
              <a:rPr lang="en-US" sz="4800" b="0" dirty="0">
                <a:solidFill>
                  <a:schemeClr val="accent3"/>
                </a:solidFill>
                <a:effectLst/>
              </a:rPr>
              <a:t>	4. </a:t>
            </a:r>
            <a:r>
              <a:rPr lang="en-US" sz="4800" b="0" dirty="0">
                <a:effectLst/>
              </a:rPr>
              <a:t>Accidents (unintentional injuries): </a:t>
            </a:r>
            <a:r>
              <a:rPr lang="en-US" sz="4800" b="1" dirty="0">
                <a:solidFill>
                  <a:schemeClr val="accent6"/>
                </a:solidFill>
                <a:effectLst/>
              </a:rPr>
              <a:t>200,955</a:t>
            </a:r>
          </a:p>
          <a:p>
            <a:pPr marL="0" indent="0">
              <a:buNone/>
            </a:pPr>
            <a:r>
              <a:rPr lang="en-US" sz="4800" b="0" dirty="0">
                <a:solidFill>
                  <a:schemeClr val="accent3"/>
                </a:solidFill>
                <a:effectLst/>
              </a:rPr>
              <a:t>	5. </a:t>
            </a:r>
            <a:r>
              <a:rPr lang="en-US" sz="4800" b="0" dirty="0">
                <a:effectLst/>
              </a:rPr>
              <a:t>Stroke (cerebrovascular diseases): </a:t>
            </a:r>
            <a:r>
              <a:rPr lang="en-US" sz="4800" b="1" dirty="0">
                <a:solidFill>
                  <a:schemeClr val="accent6"/>
                </a:solidFill>
                <a:effectLst/>
              </a:rPr>
              <a:t>160,264</a:t>
            </a:r>
          </a:p>
          <a:p>
            <a:pPr marL="0" indent="0">
              <a:buNone/>
            </a:pPr>
            <a:r>
              <a:rPr lang="en-US" sz="4800" b="0" dirty="0">
                <a:solidFill>
                  <a:schemeClr val="accent3"/>
                </a:solidFill>
                <a:effectLst/>
              </a:rPr>
              <a:t>	6. </a:t>
            </a:r>
            <a:r>
              <a:rPr lang="en-US" sz="4800" b="0" dirty="0">
                <a:effectLst/>
              </a:rPr>
              <a:t>Chronic lower respiratory diseases: </a:t>
            </a:r>
            <a:r>
              <a:rPr lang="en-US" sz="4800" b="1" dirty="0">
                <a:solidFill>
                  <a:schemeClr val="accent6"/>
                </a:solidFill>
                <a:effectLst/>
              </a:rPr>
              <a:t>152,657</a:t>
            </a:r>
          </a:p>
          <a:p>
            <a:pPr marL="0" indent="0">
              <a:buNone/>
            </a:pPr>
            <a:r>
              <a:rPr lang="en-US" sz="4800" b="0" dirty="0">
                <a:solidFill>
                  <a:schemeClr val="accent3"/>
                </a:solidFill>
                <a:effectLst/>
              </a:rPr>
              <a:t>	7. </a:t>
            </a:r>
            <a:r>
              <a:rPr lang="en-US" sz="4800" b="0" dirty="0">
                <a:effectLst/>
              </a:rPr>
              <a:t>Alzheimer’s disease: </a:t>
            </a:r>
            <a:r>
              <a:rPr lang="en-US" sz="4800" b="1" dirty="0">
                <a:solidFill>
                  <a:schemeClr val="accent6"/>
                </a:solidFill>
                <a:effectLst/>
              </a:rPr>
              <a:t>134,242</a:t>
            </a:r>
          </a:p>
          <a:p>
            <a:pPr marL="0" indent="0">
              <a:buNone/>
            </a:pPr>
            <a:r>
              <a:rPr lang="en-US" sz="4800" b="0" dirty="0">
                <a:solidFill>
                  <a:schemeClr val="accent3"/>
                </a:solidFill>
                <a:effectLst/>
              </a:rPr>
              <a:t>	</a:t>
            </a:r>
            <a:r>
              <a:rPr lang="en-US" sz="4800" b="0" dirty="0">
                <a:solidFill>
                  <a:schemeClr val="accent3"/>
                </a:solidFill>
                <a:effectLst/>
                <a:highlight>
                  <a:srgbClr val="95D9F8"/>
                </a:highlight>
              </a:rPr>
              <a:t>8. </a:t>
            </a:r>
            <a:r>
              <a:rPr lang="en-US" sz="4800" b="0" dirty="0">
                <a:effectLst/>
                <a:highlight>
                  <a:srgbClr val="95D9F8"/>
                </a:highlight>
              </a:rPr>
              <a:t>Diabetes: </a:t>
            </a:r>
            <a:r>
              <a:rPr lang="en-US" sz="4800" b="1" dirty="0">
                <a:solidFill>
                  <a:schemeClr val="accent6"/>
                </a:solidFill>
                <a:effectLst/>
                <a:highlight>
                  <a:srgbClr val="95D9F8"/>
                </a:highlight>
              </a:rPr>
              <a:t>102,188</a:t>
            </a:r>
          </a:p>
          <a:p>
            <a:pPr marL="0" indent="0">
              <a:buNone/>
            </a:pPr>
            <a:r>
              <a:rPr lang="en-US" sz="4800" b="0" dirty="0">
                <a:solidFill>
                  <a:schemeClr val="accent3"/>
                </a:solidFill>
                <a:effectLst/>
              </a:rPr>
              <a:t>	9. </a:t>
            </a:r>
            <a:r>
              <a:rPr lang="en-US" sz="4800" b="0" dirty="0">
                <a:effectLst/>
              </a:rPr>
              <a:t>Influenza and pneumonia: </a:t>
            </a:r>
            <a:r>
              <a:rPr lang="en-US" sz="4800" b="1" dirty="0">
                <a:solidFill>
                  <a:schemeClr val="accent6"/>
                </a:solidFill>
                <a:effectLst/>
              </a:rPr>
              <a:t>53,544</a:t>
            </a:r>
          </a:p>
          <a:p>
            <a:pPr marL="0" indent="0">
              <a:buNone/>
            </a:pPr>
            <a:r>
              <a:rPr lang="en-US" sz="4800" b="0" dirty="0">
                <a:solidFill>
                  <a:schemeClr val="accent3"/>
                </a:solidFill>
                <a:effectLst/>
              </a:rPr>
              <a:t>	10. </a:t>
            </a:r>
            <a:r>
              <a:rPr lang="en-US" sz="4800" b="0" dirty="0">
                <a:effectLst/>
              </a:rPr>
              <a:t>Nephritis, nephrotic syndrome, and nephrosis: </a:t>
            </a:r>
            <a:r>
              <a:rPr lang="en-US" sz="4800" b="1" dirty="0">
                <a:solidFill>
                  <a:schemeClr val="accent6"/>
                </a:solidFill>
                <a:effectLst/>
              </a:rPr>
              <a:t>52,547</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1454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a:xfrm>
            <a:off x="504824" y="1000365"/>
            <a:ext cx="8134349" cy="424732"/>
          </a:xfrm>
        </p:spPr>
        <p:txBody>
          <a:bodyPr/>
          <a:lstStyle/>
          <a:p>
            <a:r>
              <a:rPr lang="en-US" dirty="0"/>
              <a:t>Is Diabetes Treatable?</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a:xfrm>
            <a:off x="697352" y="1618803"/>
            <a:ext cx="8134348" cy="2700278"/>
          </a:xfrm>
        </p:spPr>
        <p:txBody>
          <a:bodyPr vert="horz" lIns="91440" tIns="45720" rIns="91440" bIns="45720" rtlCol="0" anchor="t">
            <a:normAutofit fontScale="40000" lnSpcReduction="20000"/>
          </a:bodyPr>
          <a:lstStyle/>
          <a:p>
            <a:pPr marL="0" indent="0">
              <a:buNone/>
            </a:pPr>
            <a:r>
              <a:rPr lang="en-US" sz="4000" b="0" dirty="0">
                <a:solidFill>
                  <a:schemeClr val="accent3"/>
                </a:solidFill>
                <a:effectLst/>
              </a:rPr>
              <a:t>For people with diabetes, research shows that:</a:t>
            </a:r>
          </a:p>
          <a:p>
            <a:r>
              <a:rPr lang="en-US" sz="4000" b="0" dirty="0">
                <a:effectLst/>
              </a:rPr>
              <a:t> </a:t>
            </a:r>
            <a:r>
              <a:rPr lang="en-US" sz="3500" b="0" dirty="0">
                <a:effectLst/>
              </a:rPr>
              <a:t>Blood sugar management can reduce the risk of eye disease, kidney disease, and nerve disease by 40%.</a:t>
            </a:r>
          </a:p>
          <a:p>
            <a:r>
              <a:rPr lang="en-US" sz="4000" b="0" dirty="0">
                <a:solidFill>
                  <a:srgbClr val="D4D4D4"/>
                </a:solidFill>
                <a:effectLst/>
              </a:rPr>
              <a:t> </a:t>
            </a:r>
            <a:r>
              <a:rPr lang="en-US" sz="3500" b="0" dirty="0">
                <a:effectLst/>
              </a:rPr>
              <a:t>Blood pressure management can reduce the risk of heart disease and stroke by 33% to 50% and decline in kidney function by 30% to 70%.</a:t>
            </a:r>
          </a:p>
          <a:p>
            <a:r>
              <a:rPr lang="en-US" sz="3500" b="0" dirty="0">
                <a:effectLst/>
              </a:rPr>
              <a:t>Cholesterol management can reduce cardiovascular complications by 20% to 50%.</a:t>
            </a:r>
          </a:p>
          <a:p>
            <a:r>
              <a:rPr lang="en-US" sz="4000" b="0" dirty="0">
                <a:effectLst/>
              </a:rPr>
              <a:t> </a:t>
            </a:r>
            <a:r>
              <a:rPr lang="en-US" sz="3500" b="0" dirty="0">
                <a:effectLst/>
              </a:rPr>
              <a:t>Regular eye exams and timely treatment could prevent up to 90% of diabetes-related blindness.</a:t>
            </a:r>
          </a:p>
          <a:p>
            <a:r>
              <a:rPr lang="en-US" sz="4000" b="0" dirty="0">
                <a:solidFill>
                  <a:srgbClr val="D4D4D4"/>
                </a:solidFill>
                <a:effectLst/>
              </a:rPr>
              <a:t> </a:t>
            </a:r>
            <a:r>
              <a:rPr lang="en-US" sz="3500" b="0" dirty="0">
                <a:effectLst/>
              </a:rPr>
              <a:t>Regular foot exams and patient education could prevent up to 85% of diabetes-related amputations.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998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Power Bi</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a:xfrm>
            <a:off x="524431" y="4164033"/>
            <a:ext cx="5000880" cy="338554"/>
          </a:xfrm>
        </p:spPr>
        <p:txBody>
          <a:bodyPr/>
          <a:lstStyle/>
          <a:p>
            <a:r>
              <a:rPr lang="en-US" dirty="0"/>
              <a:t>Visualization into Diabetes across the United States</a:t>
            </a:r>
          </a:p>
        </p:txBody>
      </p:sp>
    </p:spTree>
    <p:extLst>
      <p:ext uri="{BB962C8B-B14F-4D97-AF65-F5344CB8AC3E}">
        <p14:creationId xmlns:p14="http://schemas.microsoft.com/office/powerpoint/2010/main" val="34121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Overview of the Dashboard</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3220277" y="1881809"/>
            <a:ext cx="5418897" cy="2451744"/>
          </a:xfrm>
        </p:spPr>
        <p:txBody>
          <a:bodyPr>
            <a:normAutofit lnSpcReduction="10000"/>
          </a:bodyPr>
          <a:lstStyle/>
          <a:p>
            <a:r>
              <a:rPr lang="en-US" b="1" dirty="0">
                <a:solidFill>
                  <a:srgbClr val="0097D9"/>
                </a:solidFill>
              </a:rPr>
              <a:t>The amount of people with diabetes is increasing.</a:t>
            </a:r>
            <a:br>
              <a:rPr lang="en-US" b="1" dirty="0">
                <a:solidFill>
                  <a:srgbClr val="0097D9"/>
                </a:solidFill>
              </a:rPr>
            </a:br>
            <a:r>
              <a:rPr lang="en-US" dirty="0"/>
              <a:t>The total population with diabetes is increasing over the last decade, with no signs of declining.</a:t>
            </a:r>
            <a:endParaRPr lang="en-US" b="1" dirty="0">
              <a:solidFill>
                <a:srgbClr val="0097D9"/>
              </a:solidFill>
            </a:endParaRPr>
          </a:p>
          <a:p>
            <a:r>
              <a:rPr lang="en-US" b="1" dirty="0">
                <a:solidFill>
                  <a:srgbClr val="0097D9"/>
                </a:solidFill>
              </a:rPr>
              <a:t>Southern States more consistently held higher percentages. </a:t>
            </a:r>
            <a:r>
              <a:rPr lang="en-US" dirty="0"/>
              <a:t>From 2000-2018, southern states tend to have a higher rate of people that were diagnosed with diabetes.</a:t>
            </a:r>
          </a:p>
          <a:p>
            <a:r>
              <a:rPr lang="en-US" b="1" dirty="0">
                <a:solidFill>
                  <a:schemeClr val="accent3"/>
                </a:solidFill>
              </a:rPr>
              <a:t>US age-adjusted death rate is declining. </a:t>
            </a:r>
            <a:br>
              <a:rPr lang="en-US" b="1" dirty="0">
                <a:solidFill>
                  <a:schemeClr val="accent3"/>
                </a:solidFill>
              </a:rPr>
            </a:br>
            <a:r>
              <a:rPr lang="en-US" dirty="0"/>
              <a:t>While the population increases, less people are dying to diabetes in contrast to the current population. As awareness and health care becoming more accessible, it becomes more manageable over time.</a:t>
            </a:r>
          </a:p>
          <a:p>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What did we find?</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5" y="3528205"/>
            <a:ext cx="2517775" cy="347486"/>
          </a:xfrm>
        </p:spPr>
        <p:txBody>
          <a:bodyPr/>
          <a:lstStyle/>
          <a:p>
            <a:pPr algn="ctr"/>
            <a:r>
              <a:rPr lang="en-US" dirty="0"/>
              <a:t>Look at this graph</a:t>
            </a:r>
          </a:p>
        </p:txBody>
      </p:sp>
      <p:pic>
        <p:nvPicPr>
          <p:cNvPr id="5" name="Picture Placeholder 4" descr="A picture containing text, music&#10;&#10;Description automatically generated">
            <a:extLst>
              <a:ext uri="{FF2B5EF4-FFF2-40B4-BE49-F238E27FC236}">
                <a16:creationId xmlns:a16="http://schemas.microsoft.com/office/drawing/2014/main" id="{AAC42B54-CE58-4163-850F-4E4F89B417AA}"/>
              </a:ext>
            </a:extLst>
          </p:cNvPr>
          <p:cNvPicPr>
            <a:picLocks noGrp="1" noChangeAspect="1"/>
          </p:cNvPicPr>
          <p:nvPr>
            <p:ph type="pic" sz="quarter" idx="14"/>
          </p:nvPr>
        </p:nvPicPr>
        <p:blipFill>
          <a:blip r:embed="rId2"/>
          <a:srcRect l="3030" r="3030"/>
          <a:stretch>
            <a:fillRect/>
          </a:stretch>
        </p:blipFill>
        <p:spPr>
          <a:xfrm>
            <a:off x="504825" y="1881809"/>
            <a:ext cx="2517775" cy="1557337"/>
          </a:xfrm>
        </p:spPr>
      </p:pic>
    </p:spTree>
    <p:extLst>
      <p:ext uri="{BB962C8B-B14F-4D97-AF65-F5344CB8AC3E}">
        <p14:creationId xmlns:p14="http://schemas.microsoft.com/office/powerpoint/2010/main" val="32509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a:xfrm>
            <a:off x="504826" y="1093509"/>
            <a:ext cx="8134348" cy="2700278"/>
          </a:xfrm>
        </p:spPr>
        <p:txBody>
          <a:bodyPr vert="horz" lIns="91440" tIns="45720" rIns="91440" bIns="45720" rtlCol="0" anchor="t">
            <a:normAutofit fontScale="25000" lnSpcReduction="20000"/>
          </a:bodyPr>
          <a:lstStyle/>
          <a:p>
            <a:pPr marL="0" indent="0">
              <a:buNone/>
            </a:pPr>
            <a:r>
              <a:rPr lang="en-US" sz="6400" b="1" dirty="0">
                <a:solidFill>
                  <a:srgbClr val="569CD6"/>
                </a:solidFill>
                <a:effectLst/>
                <a:latin typeface="+mj-lt"/>
              </a:rPr>
              <a:t>Terms:</a:t>
            </a:r>
            <a:endParaRPr lang="en-US" sz="6400" b="0" dirty="0">
              <a:solidFill>
                <a:srgbClr val="D4D4D4"/>
              </a:solidFill>
              <a:effectLst/>
              <a:latin typeface="+mj-lt"/>
            </a:endParaRPr>
          </a:p>
          <a:p>
            <a:r>
              <a:rPr lang="en-US" sz="4000" b="0" dirty="0">
                <a:effectLst/>
                <a:latin typeface="+mj-lt"/>
              </a:rPr>
              <a:t>Diagnosed - The proportion of adults age 20+ who report a previous diabetes diagnosis (age-standardized)</a:t>
            </a:r>
          </a:p>
          <a:p>
            <a:r>
              <a:rPr lang="en-US" sz="4000" b="0" dirty="0">
                <a:effectLst/>
                <a:latin typeface="+mj-lt"/>
              </a:rPr>
              <a:t>Undiagnosed - The proportion of adults age 20+ who do not report a previous diabetes diagnosis who have high FPG/A1C* (age-standardized)</a:t>
            </a:r>
          </a:p>
          <a:p>
            <a:r>
              <a:rPr lang="en-US" sz="4000" b="0" dirty="0">
                <a:effectLst/>
                <a:latin typeface="+mj-lt"/>
              </a:rPr>
              <a:t>Total - The proportion of adults age 20+ who report a previous diabetes diagnosis and/or have high FPG/A1C* (age-standardized)</a:t>
            </a:r>
          </a:p>
          <a:p>
            <a:r>
              <a:rPr lang="en-US" sz="4000" b="0" dirty="0">
                <a:effectLst/>
                <a:latin typeface="+mj-lt"/>
              </a:rPr>
              <a:t>Awareness - The proportion of adults age 20+ with a previous diabetes diagnosis and/or high FPG/A1C* who have received a diagnosis (age-standardized)</a:t>
            </a:r>
          </a:p>
          <a:p>
            <a:r>
              <a:rPr lang="en-US" sz="4000" b="0" dirty="0">
                <a:effectLst/>
                <a:latin typeface="+mj-lt"/>
              </a:rPr>
              <a:t>Control - The proportion of adults age 20+ with a previous diabetes diagnosis and/or high FGP/A1C* who currently do not have high FPG/A1C* (age-standardized)</a:t>
            </a:r>
          </a:p>
          <a:p>
            <a:r>
              <a:rPr lang="en-US" sz="4000" b="0" dirty="0">
                <a:effectLst/>
                <a:latin typeface="+mj-lt"/>
              </a:rPr>
              <a:t> *High FPG/A1C is fasting plasma glucose at least 126 mg/dL and/or A1C at least 6.5%</a:t>
            </a:r>
          </a:p>
          <a:p>
            <a:r>
              <a:rPr lang="en-US" sz="4000" b="0" dirty="0">
                <a:effectLst/>
                <a:latin typeface="+mj-lt"/>
              </a:rPr>
              <a:t>FPG (Fasting Plasma Glucose)- Measures the levels of glucose (sugar) in the blood.</a:t>
            </a:r>
          </a:p>
          <a:p>
            <a:r>
              <a:rPr lang="en-US" sz="4000" b="0" dirty="0">
                <a:effectLst/>
                <a:latin typeface="+mj-lt"/>
              </a:rPr>
              <a:t>A1C test — also known as the hemoglobin A1C or HbA1c test — is a simple blood test that measures your average blood sugar levels over the past 3 months.</a:t>
            </a:r>
          </a:p>
          <a:p>
            <a:pPr marL="0" indent="0">
              <a:buNone/>
            </a:pPr>
            <a:endParaRPr lang="en-US" sz="4000" dirty="0"/>
          </a:p>
          <a:p>
            <a:pPr marL="0" indent="0">
              <a:buNone/>
            </a:pPr>
            <a:endParaRPr lang="en-US" dirty="0"/>
          </a:p>
        </p:txBody>
      </p:sp>
    </p:spTree>
    <p:extLst>
      <p:ext uri="{BB962C8B-B14F-4D97-AF65-F5344CB8AC3E}">
        <p14:creationId xmlns:p14="http://schemas.microsoft.com/office/powerpoint/2010/main" val="736973010"/>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37766</TotalTime>
  <Words>964</Words>
  <Application>Microsoft Office PowerPoint</Application>
  <PresentationFormat>On-screen Show (16:9)</PresentationFormat>
  <Paragraphs>75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.AppleSystemUIFont</vt:lpstr>
      <vt:lpstr>Arial</vt:lpstr>
      <vt:lpstr>Calibri</vt:lpstr>
      <vt:lpstr>System Font Regular</vt:lpstr>
      <vt:lpstr>2018_TEK_PPT_Tmplt_Tagline</vt:lpstr>
      <vt:lpstr>Capstone 2: Diabetes Analysis</vt:lpstr>
      <vt:lpstr>What is Diabetes?</vt:lpstr>
      <vt:lpstr>Facts about Diabetes</vt:lpstr>
      <vt:lpstr>Is Diabetes Dangerous?</vt:lpstr>
      <vt:lpstr>How Deadly is Diabetes?</vt:lpstr>
      <vt:lpstr>Is Diabetes Treatable?</vt:lpstr>
      <vt:lpstr>Power Bi</vt:lpstr>
      <vt:lpstr>Overview of the Dashboard</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Justin Livingston</cp:lastModifiedBy>
  <cp:revision>535</cp:revision>
  <cp:lastPrinted>2019-09-27T20:27:38Z</cp:lastPrinted>
  <dcterms:created xsi:type="dcterms:W3CDTF">2018-04-23T16:24:53Z</dcterms:created>
  <dcterms:modified xsi:type="dcterms:W3CDTF">2022-03-31T03:43:52Z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