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720" r:id="rId3"/>
    <p:sldMasterId id="2147483839" r:id="rId4"/>
    <p:sldMasterId id="2147483932" r:id="rId5"/>
    <p:sldMasterId id="2147483968" r:id="rId6"/>
  </p:sldMasterIdLst>
  <p:notesMasterIdLst>
    <p:notesMasterId r:id="rId17"/>
  </p:notesMasterIdLst>
  <p:sldIdLst>
    <p:sldId id="256" r:id="rId7"/>
    <p:sldId id="258" r:id="rId8"/>
    <p:sldId id="257" r:id="rId9"/>
    <p:sldId id="259" r:id="rId10"/>
    <p:sldId id="264" r:id="rId11"/>
    <p:sldId id="266" r:id="rId12"/>
    <p:sldId id="263" r:id="rId13"/>
    <p:sldId id="260" r:id="rId14"/>
    <p:sldId id="26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Lane" initials="JL" lastIdx="1" clrIdx="0">
    <p:extLst>
      <p:ext uri="{19B8F6BF-5375-455C-9EA6-DF929625EA0E}">
        <p15:presenceInfo xmlns:p15="http://schemas.microsoft.com/office/powerpoint/2012/main" userId="35d5249551847e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4134" autoAdjust="0"/>
  </p:normalViewPr>
  <p:slideViewPr>
    <p:cSldViewPr snapToGrid="0">
      <p:cViewPr varScale="1">
        <p:scale>
          <a:sx n="61" d="100"/>
          <a:sy n="61" d="100"/>
        </p:scale>
        <p:origin x="954"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smtClean="0"/>
              <a:t>Data Splunk Can Handle</a:t>
            </a:r>
            <a:endParaRPr lang="en-US" sz="2000" dirty="0"/>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Data Splunk Can Hnadle</c:v>
                </c:pt>
              </c:strCache>
            </c:strRef>
          </c:tx>
          <c:spPr>
            <a:ln>
              <a:solidFill>
                <a:schemeClr val="tx1"/>
              </a:solidFill>
            </a:ln>
          </c:spPr>
          <c:dPt>
            <c:idx val="0"/>
            <c:bubble3D val="0"/>
            <c:spPr>
              <a:solidFill>
                <a:schemeClr val="accent1"/>
              </a:solidFill>
              <a:ln w="19050">
                <a:solidFill>
                  <a:schemeClr val="tx1"/>
                </a:solidFill>
              </a:ln>
              <a:effectLst/>
            </c:spPr>
          </c:dPt>
          <c:dPt>
            <c:idx val="1"/>
            <c:bubble3D val="0"/>
            <c:spPr>
              <a:solidFill>
                <a:schemeClr val="accent2"/>
              </a:solidFill>
              <a:ln w="19050">
                <a:solidFill>
                  <a:schemeClr val="tx1"/>
                </a:solidFill>
              </a:ln>
              <a:effectLst/>
            </c:spPr>
          </c:dPt>
          <c:dPt>
            <c:idx val="2"/>
            <c:bubble3D val="0"/>
            <c:spPr>
              <a:solidFill>
                <a:schemeClr val="bg1">
                  <a:lumMod val="85000"/>
                </a:schemeClr>
              </a:solidFill>
              <a:ln w="19050">
                <a:noFill/>
              </a:ln>
              <a:effectLst/>
            </c:spPr>
          </c:dPt>
          <c:dPt>
            <c:idx val="3"/>
            <c:bubble3D val="0"/>
            <c:spPr>
              <a:solidFill>
                <a:schemeClr val="bg1">
                  <a:lumMod val="75000"/>
                </a:schemeClr>
              </a:solidFill>
              <a:ln w="19050">
                <a:noFill/>
              </a:ln>
              <a:effectLst/>
            </c:spPr>
          </c:dPt>
          <c:dPt>
            <c:idx val="4"/>
            <c:bubble3D val="0"/>
            <c:spPr>
              <a:solidFill>
                <a:schemeClr val="bg1">
                  <a:lumMod val="65000"/>
                </a:schemeClr>
              </a:solidFill>
              <a:ln w="19050">
                <a:noFill/>
              </a:ln>
              <a:effectLst/>
            </c:spPr>
          </c:dPt>
          <c:dPt>
            <c:idx val="5"/>
            <c:bubble3D val="0"/>
            <c:spPr>
              <a:solidFill>
                <a:schemeClr val="bg1">
                  <a:lumMod val="50000"/>
                </a:schemeClr>
              </a:solidFill>
              <a:ln w="19050">
                <a:noFill/>
              </a:ln>
              <a:effectLst/>
            </c:spPr>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App Logs</c:v>
                </c:pt>
                <c:pt idx="1">
                  <c:v>Metrics</c:v>
                </c:pt>
                <c:pt idx="2">
                  <c:v>Sys.out</c:v>
                </c:pt>
                <c:pt idx="3">
                  <c:v>System Logs</c:v>
                </c:pt>
                <c:pt idx="4">
                  <c:v>Access Logs</c:v>
                </c:pt>
                <c:pt idx="5">
                  <c:v>Other</c:v>
                </c:pt>
              </c:strCache>
            </c:strRef>
          </c:cat>
          <c:val>
            <c:numRef>
              <c:f>Sheet1!$B$2:$B$7</c:f>
              <c:numCache>
                <c:formatCode>General</c:formatCode>
                <c:ptCount val="6"/>
                <c:pt idx="0">
                  <c:v>2.5</c:v>
                </c:pt>
                <c:pt idx="1">
                  <c:v>1</c:v>
                </c:pt>
                <c:pt idx="2">
                  <c:v>1.5</c:v>
                </c:pt>
                <c:pt idx="3">
                  <c:v>1</c:v>
                </c:pt>
                <c:pt idx="4">
                  <c:v>1</c:v>
                </c:pt>
                <c:pt idx="5">
                  <c:v>0.7</c:v>
                </c:pt>
              </c:numCache>
            </c:numRef>
          </c:val>
        </c:ser>
        <c:dLbls>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0.19893</cdr:x>
      <cdr:y>0.44248</cdr:y>
    </cdr:from>
    <cdr:to>
      <cdr:x>0.32814</cdr:x>
      <cdr:y>0.71182</cdr:y>
    </cdr:to>
    <cdr:sp macro="" textlink="">
      <cdr:nvSpPr>
        <cdr:cNvPr id="2" name="TextBox 1"/>
        <cdr:cNvSpPr txBox="1"/>
      </cdr:nvSpPr>
      <cdr:spPr>
        <a:xfrm xmlns:a="http://schemas.openxmlformats.org/drawingml/2006/main">
          <a:off x="2091833" y="1925392"/>
          <a:ext cx="1358721" cy="117197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2400" dirty="0" smtClean="0"/>
            <a:t>Here be Dragons</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FC1A0-0068-4279-8452-BF269E23EFD7}" type="datetimeFigureOut">
              <a:rPr lang="en-US" smtClean="0"/>
              <a:t>12/15/2015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6E35D-AE27-423C-9FA8-24BDA30FC2D5}" type="slidenum">
              <a:rPr lang="en-US" smtClean="0"/>
              <a:t>‹#›</a:t>
            </a:fld>
            <a:endParaRPr lang="en-US"/>
          </a:p>
        </p:txBody>
      </p:sp>
    </p:spTree>
    <p:extLst>
      <p:ext uri="{BB962C8B-B14F-4D97-AF65-F5344CB8AC3E}">
        <p14:creationId xmlns:p14="http://schemas.microsoft.com/office/powerpoint/2010/main" val="164816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work at Pacific Gas</a:t>
            </a:r>
            <a:r>
              <a:rPr lang="en-US" baseline="0" dirty="0" smtClean="0"/>
              <a:t> &amp; Electric in the Enterprise Integration group, which is a part of the IT department.  EI acts as a hub for data transactions between all other PG&amp;E departments and vendors working with PG&amp;E.  For example, if Energy Supply wants to build a mobile app that lets their workers get files from the company SharePoint site, they will ask EI to build a web service that connects their mobile apps to the SharePoint API.  Or if HR uses an external vendor to manage employee benefits, they will need an EI service to transfer the necessary employee information to the vendor.  </a:t>
            </a:r>
          </a:p>
          <a:p>
            <a:r>
              <a:rPr lang="en-US" baseline="0" dirty="0" smtClean="0"/>
              <a:t>So as you can imagine, EI processes a lot of data.  We have millions of transactions a day across many different departments and technologies.  This</a:t>
            </a:r>
            <a:endParaRPr lang="en-US" dirty="0" smtClean="0"/>
          </a:p>
        </p:txBody>
      </p:sp>
      <p:sp>
        <p:nvSpPr>
          <p:cNvPr id="4" name="Slide Number Placeholder 3"/>
          <p:cNvSpPr>
            <a:spLocks noGrp="1"/>
          </p:cNvSpPr>
          <p:nvPr>
            <p:ph type="sldNum" sz="quarter" idx="10"/>
          </p:nvPr>
        </p:nvSpPr>
        <p:spPr/>
        <p:txBody>
          <a:bodyPr/>
          <a:lstStyle/>
          <a:p>
            <a:fld id="{1A366F0E-6929-4D5C-A141-5C0C5A97F284}" type="slidenum">
              <a:rPr lang="en-US" smtClean="0"/>
              <a:t>2</a:t>
            </a:fld>
            <a:endParaRPr lang="en-US" dirty="0"/>
          </a:p>
        </p:txBody>
      </p:sp>
    </p:spTree>
    <p:extLst>
      <p:ext uri="{BB962C8B-B14F-4D97-AF65-F5344CB8AC3E}">
        <p14:creationId xmlns:p14="http://schemas.microsoft.com/office/powerpoint/2010/main" val="60831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Like any good computer code should, all of these web services generate error, audit, and performance logs.  But since we have so many different web services touching many different domains.  The challenge is “How can we store these logs in a way that captures the important information?”</a:t>
            </a:r>
          </a:p>
          <a:p>
            <a:endParaRPr lang="en-US" baseline="0" dirty="0" smtClean="0"/>
          </a:p>
          <a:p>
            <a:r>
              <a:rPr lang="en-US" baseline="0" dirty="0" smtClean="0"/>
              <a:t>Currently, we are using a database with a table for each log type.  So for example we have a table for performance logs, a table for audit logs, and so on. Here’s the issue:  Our audit logs in particular capture different types of information.  And the important fields in one web service’s logs might not even be present in another web service’s logs.  So what columns are you going to have in your table? For example, look at the following two logs in this slide.  </a:t>
            </a:r>
          </a:p>
          <a:p>
            <a:endParaRPr lang="en-US" baseline="0" dirty="0" smtClean="0"/>
          </a:p>
          <a:p>
            <a:r>
              <a:rPr lang="en-US" baseline="0" dirty="0" smtClean="0"/>
              <a:t>These are both audit logs from our dev environment from two of our web services in our test environment.  Although they share the same basic structure, having a Type, Name, Source, and Message, the log on the right has many more text strings that one could consider fields.  If you try to store both these logs in the same table, you’ll either miss a lot of the information in the second log and/or have a lot of empty columns for the first log. </a:t>
            </a:r>
          </a:p>
          <a:p>
            <a:endParaRPr lang="en-US" baseline="0" dirty="0" smtClean="0"/>
          </a:p>
          <a:p>
            <a:r>
              <a:rPr lang="en-US" baseline="0" dirty="0" smtClean="0"/>
              <a:t>There’s not really a good “one-size fits all schema” that we can use.  </a:t>
            </a:r>
          </a:p>
        </p:txBody>
      </p:sp>
      <p:sp>
        <p:nvSpPr>
          <p:cNvPr id="4" name="Slide Number Placeholder 3"/>
          <p:cNvSpPr>
            <a:spLocks noGrp="1"/>
          </p:cNvSpPr>
          <p:nvPr>
            <p:ph type="sldNum" sz="quarter" idx="10"/>
          </p:nvPr>
        </p:nvSpPr>
        <p:spPr/>
        <p:txBody>
          <a:bodyPr/>
          <a:lstStyle/>
          <a:p>
            <a:fld id="{CFE6E35D-AE27-423C-9FA8-24BDA30FC2D5}" type="slidenum">
              <a:rPr lang="en-US" smtClean="0"/>
              <a:t>3</a:t>
            </a:fld>
            <a:endParaRPr lang="en-US"/>
          </a:p>
        </p:txBody>
      </p:sp>
    </p:spTree>
    <p:extLst>
      <p:ext uri="{BB962C8B-B14F-4D97-AF65-F5344CB8AC3E}">
        <p14:creationId xmlns:p14="http://schemas.microsoft.com/office/powerpoint/2010/main" val="3622088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answer is a tool like Splunk Enterprise, or just Splunk, which is a platform for storing and analyzing machine data like logs.  Splunk stores log data in its raw form as events, and then applies extracts fields from the raw log data on read.  It’s kind of like  schema-on-read, except that Splunk doesn’t apply a schema and instead tries to parse and extract as many fields as it can find from each event.  This type of processing might sound like a hassle, but Splunk use its own proprietary implementation of MapReduce to process, cache, and serve data in seconds.</a:t>
            </a:r>
          </a:p>
          <a:p>
            <a:endParaRPr lang="en-US" baseline="0" dirty="0" smtClean="0"/>
          </a:p>
          <a:p>
            <a:r>
              <a:rPr lang="en-US" baseline="0" dirty="0" smtClean="0"/>
              <a:t>Slides from http://www.slideshare.net/Splunk/getting-started-with-splunk-enterprises-56060012</a:t>
            </a:r>
          </a:p>
        </p:txBody>
      </p:sp>
      <p:sp>
        <p:nvSpPr>
          <p:cNvPr id="4" name="Slide Number Placeholder 3"/>
          <p:cNvSpPr>
            <a:spLocks noGrp="1"/>
          </p:cNvSpPr>
          <p:nvPr>
            <p:ph type="sldNum" sz="quarter" idx="10"/>
          </p:nvPr>
        </p:nvSpPr>
        <p:spPr/>
        <p:txBody>
          <a:bodyPr/>
          <a:lstStyle/>
          <a:p>
            <a:fld id="{CFE6E35D-AE27-423C-9FA8-24BDA30FC2D5}" type="slidenum">
              <a:rPr lang="en-US" smtClean="0"/>
              <a:t>4</a:t>
            </a:fld>
            <a:endParaRPr lang="en-US"/>
          </a:p>
        </p:txBody>
      </p:sp>
    </p:spTree>
    <p:extLst>
      <p:ext uri="{BB962C8B-B14F-4D97-AF65-F5344CB8AC3E}">
        <p14:creationId xmlns:p14="http://schemas.microsoft.com/office/powerpoint/2010/main" val="150105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Installing</a:t>
            </a:r>
            <a:r>
              <a:rPr lang="en-US" baseline="0" dirty="0" smtClean="0"/>
              <a:t> Splunk was actually very easy, and within a couple of hours, we had setup Splunk to monitor all the logs in one of our dev domains.  </a:t>
            </a:r>
          </a:p>
          <a:p>
            <a:endParaRPr lang="en-US" baseline="0" dirty="0" smtClean="0"/>
          </a:p>
          <a:p>
            <a:r>
              <a:rPr lang="en-US" baseline="0" dirty="0" smtClean="0"/>
              <a:t>So what happened is that the Splunk invited us all on this web conference where we could see him scroll through all our newly indexed Splunk log data.  And one of the things she kept saying </a:t>
            </a:r>
            <a:r>
              <a:rPr lang="en-US" baseline="0" dirty="0" err="1" smtClean="0"/>
              <a:t>ws</a:t>
            </a:r>
            <a:r>
              <a:rPr lang="en-US" baseline="0" dirty="0" smtClean="0"/>
              <a:t> “Ask me any question about  your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remember one of the first questions was “How many errors are there for each web service?”, and the Splunk representative wrote in a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CFE6E35D-AE27-423C-9FA8-24BDA30FC2D5}" type="slidenum">
              <a:rPr lang="en-US" smtClean="0"/>
              <a:t>5</a:t>
            </a:fld>
            <a:endParaRPr lang="en-US"/>
          </a:p>
        </p:txBody>
      </p:sp>
    </p:spTree>
    <p:extLst>
      <p:ext uri="{BB962C8B-B14F-4D97-AF65-F5344CB8AC3E}">
        <p14:creationId xmlns:p14="http://schemas.microsoft.com/office/powerpoint/2010/main" val="3021470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now the second challenge is what should we do with all this other machine data.  In a way it’s kind of the opposite of our first challenge:  In the first challenge, we knew what to use them for, but we didn’t know how to store them.  In the second challenge, we know how to store this machine data, but we’re not sure how to use </a:t>
            </a:r>
            <a:r>
              <a:rPr lang="en-US" baseline="0" dirty="0" err="1" smtClean="0"/>
              <a:t>th</a:t>
            </a:r>
            <a:endParaRPr lang="en-US" baseline="0" dirty="0" smtClean="0"/>
          </a:p>
        </p:txBody>
      </p:sp>
      <p:sp>
        <p:nvSpPr>
          <p:cNvPr id="4" name="Slide Number Placeholder 3"/>
          <p:cNvSpPr>
            <a:spLocks noGrp="1"/>
          </p:cNvSpPr>
          <p:nvPr>
            <p:ph type="sldNum" sz="quarter" idx="10"/>
          </p:nvPr>
        </p:nvSpPr>
        <p:spPr/>
        <p:txBody>
          <a:bodyPr/>
          <a:lstStyle/>
          <a:p>
            <a:fld id="{CFE6E35D-AE27-423C-9FA8-24BDA30FC2D5}" type="slidenum">
              <a:rPr lang="en-US" smtClean="0"/>
              <a:t>6</a:t>
            </a:fld>
            <a:endParaRPr lang="en-US"/>
          </a:p>
        </p:txBody>
      </p:sp>
    </p:spTree>
    <p:extLst>
      <p:ext uri="{BB962C8B-B14F-4D97-AF65-F5344CB8AC3E}">
        <p14:creationId xmlns:p14="http://schemas.microsoft.com/office/powerpoint/2010/main" val="131203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By the way, I promise this is the</a:t>
            </a:r>
            <a:r>
              <a:rPr lang="en-US" baseline="0" dirty="0" smtClean="0"/>
              <a:t> last slide I steal from Splunk.  </a:t>
            </a:r>
            <a:endParaRPr lang="en-US" dirty="0" smtClean="0"/>
          </a:p>
          <a:p>
            <a:endParaRPr lang="en-US" dirty="0" smtClean="0"/>
          </a:p>
          <a:p>
            <a:r>
              <a:rPr lang="en-US" dirty="0" smtClean="0"/>
              <a:t>Slide from https://conf.splunk.com/session/2014/conf2014_FredWilmotSebastienTricaud_Security.pdf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E6E35D-AE27-423C-9FA8-24BDA30FC2D5}" type="slidenum">
              <a:rPr lang="en-US" smtClean="0"/>
              <a:t>7</a:t>
            </a:fld>
            <a:endParaRPr lang="en-US"/>
          </a:p>
        </p:txBody>
      </p:sp>
    </p:spTree>
    <p:extLst>
      <p:ext uri="{BB962C8B-B14F-4D97-AF65-F5344CB8AC3E}">
        <p14:creationId xmlns:p14="http://schemas.microsoft.com/office/powerpoint/2010/main" val="168173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brings us to Apache Spark.  This is a screenshot of the top part of the home page spark.apache.org website as of December 10</a:t>
            </a:r>
            <a:r>
              <a:rPr lang="en-US" baseline="30000" dirty="0" smtClean="0"/>
              <a:t>th</a:t>
            </a:r>
            <a:r>
              <a:rPr lang="en-US" baseline="0" dirty="0" smtClean="0"/>
              <a:t> 2015.  It’s basically the first thing someone will see.  I think this website does a pretty good job summarizing what Spark is:  As you can see, here are the two things you need to know about Spark</a:t>
            </a:r>
          </a:p>
          <a:p>
            <a:endParaRPr lang="en-US" baseline="0" dirty="0" smtClean="0"/>
          </a:p>
          <a:p>
            <a:r>
              <a:rPr lang="en-US" baseline="0" dirty="0" smtClean="0"/>
              <a:t>1. Apache Spark is a fast and general engine for large-scale data processing</a:t>
            </a:r>
          </a:p>
          <a:p>
            <a:endParaRPr lang="en-US" baseline="0" dirty="0" smtClean="0"/>
          </a:p>
          <a:p>
            <a:r>
              <a:rPr lang="en-US" baseline="0" dirty="0" smtClean="0"/>
              <a:t>2. Spark runs programs up to 100x faster than Hadoop MapReduce, and you can see that in that chart on the right that you got Hadoop running logistic regression in 110 seconds while Spark does it in less than a second. </a:t>
            </a:r>
          </a:p>
          <a:p>
            <a:endParaRPr lang="en-US" baseline="0" dirty="0" smtClean="0"/>
          </a:p>
          <a:p>
            <a:endParaRPr lang="en-US" baseline="0" dirty="0" smtClean="0"/>
          </a:p>
          <a:p>
            <a:r>
              <a:rPr lang="en-US" baseline="0" dirty="0" smtClean="0"/>
              <a:t>These are impressive claims, but do they actually hold up in the real world?  I’m thinking that Splunk might not be Hadoop, but Splunk still uses a form of MapReduce.  And 100x faster is a pretty big margin, so even if Splunk MapReduce is not exactly the same as Hadoop MapReduce, we should still see at least a somewhat </a:t>
            </a:r>
            <a:r>
              <a:rPr lang="en-US" baseline="0" dirty="0" err="1" smtClean="0"/>
              <a:t>signfiant</a:t>
            </a:r>
            <a:r>
              <a:rPr lang="en-US" baseline="0" dirty="0" smtClean="0"/>
              <a:t> difference in speed when comparing Splunk MapReduce to Spark.  At least when performing Logistic regression as displayed on the chart on the right.  </a:t>
            </a:r>
            <a:endParaRPr lang="en-US" baseline="0" dirty="0" smtClean="0"/>
          </a:p>
          <a:p>
            <a:endParaRPr lang="en-US" baseline="0" dirty="0" smtClean="0"/>
          </a:p>
          <a:p>
            <a:r>
              <a:rPr lang="en-US" baseline="0" dirty="0" smtClean="0"/>
              <a:t>Page from apache.spark.com</a:t>
            </a:r>
            <a:endParaRPr lang="en-US" baseline="0" dirty="0" smtClean="0"/>
          </a:p>
          <a:p>
            <a:endParaRPr lang="en-US" baseline="0" dirty="0" smtClean="0"/>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CFE6E35D-AE27-423C-9FA8-24BDA30FC2D5}" type="slidenum">
              <a:rPr lang="en-US" smtClean="0"/>
              <a:t>8</a:t>
            </a:fld>
            <a:endParaRPr lang="en-US"/>
          </a:p>
        </p:txBody>
      </p:sp>
    </p:spTree>
    <p:extLst>
      <p:ext uri="{BB962C8B-B14F-4D97-AF65-F5344CB8AC3E}">
        <p14:creationId xmlns:p14="http://schemas.microsoft.com/office/powerpoint/2010/main" val="50425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think</a:t>
            </a:r>
            <a:r>
              <a:rPr lang="en-US" baseline="0" dirty="0" smtClean="0"/>
              <a:t> about how we can test whether Spark is actually 100 times faster than Splunk.  They are two very different types of systems.  Splunk has a user interface, Spark is code only.  Splunk </a:t>
            </a:r>
          </a:p>
          <a:p>
            <a:endParaRPr lang="en-US" baseline="0" dirty="0" smtClean="0"/>
          </a:p>
          <a:p>
            <a:r>
              <a:rPr lang="en-US" dirty="0" smtClean="0"/>
              <a:t>Splunk machine learning </a:t>
            </a:r>
          </a:p>
          <a:p>
            <a:r>
              <a:rPr lang="en-US" dirty="0" smtClean="0"/>
              <a:t>Only want to compare performance of algorithm</a:t>
            </a:r>
          </a:p>
          <a:p>
            <a:r>
              <a:rPr lang="en-US" dirty="0" smtClean="0"/>
              <a:t>Spark </a:t>
            </a:r>
          </a:p>
          <a:p>
            <a:r>
              <a:rPr lang="en-US" dirty="0" smtClean="0"/>
              <a:t>Splunk forwarding </a:t>
            </a:r>
          </a:p>
          <a:p>
            <a:r>
              <a:rPr lang="en-US" dirty="0" smtClean="0"/>
              <a:t>Modify to Splunk ML App to call Spark algorithm instead of Splunk algorithm</a:t>
            </a:r>
          </a:p>
          <a:p>
            <a:r>
              <a:rPr lang="en-US" dirty="0" smtClean="0"/>
              <a:t>Same machine</a:t>
            </a:r>
          </a:p>
          <a:p>
            <a:r>
              <a:rPr lang="en-US" dirty="0" smtClean="0"/>
              <a:t>Splunk will clean data, pass to Splunk, Spark </a:t>
            </a:r>
            <a:r>
              <a:rPr lang="en-US" dirty="0" err="1" smtClean="0"/>
              <a:t>alogirthm</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FE6E35D-AE27-423C-9FA8-24BDA30FC2D5}" type="slidenum">
              <a:rPr lang="en-US" smtClean="0"/>
              <a:t>9</a:t>
            </a:fld>
            <a:endParaRPr lang="en-US"/>
          </a:p>
        </p:txBody>
      </p:sp>
    </p:spTree>
    <p:extLst>
      <p:ext uri="{BB962C8B-B14F-4D97-AF65-F5344CB8AC3E}">
        <p14:creationId xmlns:p14="http://schemas.microsoft.com/office/powerpoint/2010/main" val="1469276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712655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46933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483849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128068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69061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43217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63115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30158-36F6-4AFB-989F-D542C2995373}"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59083-E078-487C-B6EF-7368BEFDEB45}"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73803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430158-36F6-4AFB-989F-D542C2995373}"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59083-E078-487C-B6EF-7368BEFDEB45}"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6578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30158-36F6-4AFB-989F-D542C2995373}"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114247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25331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6177313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727433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058421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093034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882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109842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4236269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0418837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30158-36F6-4AFB-989F-D542C2995373}"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59083-E078-487C-B6EF-7368BEFDEB45}"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4376704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430158-36F6-4AFB-989F-D542C2995373}"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59083-E078-487C-B6EF-7368BEFDEB45}"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15055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30158-36F6-4AFB-989F-D542C2995373}"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16364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9108131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97542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9936796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9242201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3321796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39717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648230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7892042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8915453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30158-36F6-4AFB-989F-D542C2995373}"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59083-E078-487C-B6EF-7368BEFDEB45}"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89902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430158-36F6-4AFB-989F-D542C2995373}"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59083-E078-487C-B6EF-7368BEFDEB45}"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551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2223633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30158-36F6-4AFB-989F-D542C2995373}"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0310546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960706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40443013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5681233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4856159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5174260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0542407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975523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9342264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30158-36F6-4AFB-989F-D542C2995373}"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59083-E078-487C-B6EF-7368BEFDEB45}"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6271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30158-36F6-4AFB-989F-D542C2995373}"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59083-E078-487C-B6EF-7368BEFDEB45}"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633823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430158-36F6-4AFB-989F-D542C2995373}"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59083-E078-487C-B6EF-7368BEFDEB45}"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05509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30158-36F6-4AFB-989F-D542C2995373}"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6970484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7199585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1270021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8166321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8758144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492248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041077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6189912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417767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430158-36F6-4AFB-989F-D542C2995373}"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59083-E078-487C-B6EF-7368BEFDEB45}"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832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30158-36F6-4AFB-989F-D542C2995373}"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959083-E078-487C-B6EF-7368BEFDEB45}"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8238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430158-36F6-4AFB-989F-D542C2995373}"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959083-E078-487C-B6EF-7368BEFDEB45}"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77171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30158-36F6-4AFB-989F-D542C2995373}"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8439874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905972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9686025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8392115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30158-36F6-4AFB-989F-D542C2995373}"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17000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30158-36F6-4AFB-989F-D542C2995373}"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392659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178546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30158-36F6-4AFB-989F-D542C2995373}"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959083-E078-487C-B6EF-7368BEFDEB45}" type="slidenum">
              <a:rPr lang="en-US" smtClean="0"/>
              <a:t>‹#›</a:t>
            </a:fld>
            <a:endParaRPr lang="en-US"/>
          </a:p>
        </p:txBody>
      </p:sp>
    </p:spTree>
    <p:extLst>
      <p:ext uri="{BB962C8B-B14F-4D97-AF65-F5344CB8AC3E}">
        <p14:creationId xmlns:p14="http://schemas.microsoft.com/office/powerpoint/2010/main" val="210889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430158-36F6-4AFB-989F-D542C2995373}" type="datetimeFigureOut">
              <a:rPr lang="en-US" smtClean="0"/>
              <a:t>12/15/2015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3959083-E078-487C-B6EF-7368BEFDEB45}" type="slidenum">
              <a:rPr lang="en-US" smtClean="0"/>
              <a:t>‹#›</a:t>
            </a:fld>
            <a:endParaRPr lang="en-US"/>
          </a:p>
        </p:txBody>
      </p:sp>
    </p:spTree>
    <p:extLst>
      <p:ext uri="{BB962C8B-B14F-4D97-AF65-F5344CB8AC3E}">
        <p14:creationId xmlns:p14="http://schemas.microsoft.com/office/powerpoint/2010/main" val="1021017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430158-36F6-4AFB-989F-D542C2995373}" type="datetimeFigureOut">
              <a:rPr lang="en-US" smtClean="0"/>
              <a:t>12/15/2015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3959083-E078-487C-B6EF-7368BEFDEB45}" type="slidenum">
              <a:rPr lang="en-US" smtClean="0"/>
              <a:t>‹#›</a:t>
            </a:fld>
            <a:endParaRPr lang="en-US"/>
          </a:p>
        </p:txBody>
      </p:sp>
    </p:spTree>
    <p:extLst>
      <p:ext uri="{BB962C8B-B14F-4D97-AF65-F5344CB8AC3E}">
        <p14:creationId xmlns:p14="http://schemas.microsoft.com/office/powerpoint/2010/main" val="39464089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430158-36F6-4AFB-989F-D542C2995373}" type="datetimeFigureOut">
              <a:rPr lang="en-US" smtClean="0"/>
              <a:t>12/15/2015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3959083-E078-487C-B6EF-7368BEFDEB45}" type="slidenum">
              <a:rPr lang="en-US" smtClean="0"/>
              <a:t>‹#›</a:t>
            </a:fld>
            <a:endParaRPr lang="en-US"/>
          </a:p>
        </p:txBody>
      </p:sp>
    </p:spTree>
    <p:extLst>
      <p:ext uri="{BB962C8B-B14F-4D97-AF65-F5344CB8AC3E}">
        <p14:creationId xmlns:p14="http://schemas.microsoft.com/office/powerpoint/2010/main" val="19868297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430158-36F6-4AFB-989F-D542C2995373}" type="datetimeFigureOut">
              <a:rPr lang="en-US" smtClean="0"/>
              <a:t>12/15/2015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3959083-E078-487C-B6EF-7368BEFDEB45}" type="slidenum">
              <a:rPr lang="en-US" smtClean="0"/>
              <a:t>‹#›</a:t>
            </a:fld>
            <a:endParaRPr lang="en-US"/>
          </a:p>
        </p:txBody>
      </p:sp>
    </p:spTree>
    <p:extLst>
      <p:ext uri="{BB962C8B-B14F-4D97-AF65-F5344CB8AC3E}">
        <p14:creationId xmlns:p14="http://schemas.microsoft.com/office/powerpoint/2010/main" val="252392027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430158-36F6-4AFB-989F-D542C2995373}" type="datetimeFigureOut">
              <a:rPr lang="en-US" smtClean="0"/>
              <a:t>12/15/2015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3959083-E078-487C-B6EF-7368BEFDEB45}" type="slidenum">
              <a:rPr lang="en-US" smtClean="0"/>
              <a:t>‹#›</a:t>
            </a:fld>
            <a:endParaRPr lang="en-US"/>
          </a:p>
        </p:txBody>
      </p:sp>
    </p:spTree>
    <p:extLst>
      <p:ext uri="{BB962C8B-B14F-4D97-AF65-F5344CB8AC3E}">
        <p14:creationId xmlns:p14="http://schemas.microsoft.com/office/powerpoint/2010/main" val="4203336814"/>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A430158-36F6-4AFB-989F-D542C2995373}" type="datetimeFigureOut">
              <a:rPr lang="en-US" smtClean="0"/>
              <a:t>12/15/2015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3959083-E078-487C-B6EF-7368BEFDEB45}" type="slidenum">
              <a:rPr lang="en-US" smtClean="0"/>
              <a:t>‹#›</a:t>
            </a:fld>
            <a:endParaRPr lang="en-US"/>
          </a:p>
        </p:txBody>
      </p:sp>
    </p:spTree>
    <p:extLst>
      <p:ext uri="{BB962C8B-B14F-4D97-AF65-F5344CB8AC3E}">
        <p14:creationId xmlns:p14="http://schemas.microsoft.com/office/powerpoint/2010/main" val="3025876614"/>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63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20157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Enterprise Integration?</a:t>
            </a:r>
            <a:endParaRPr lang="en-US" dirty="0"/>
          </a:p>
        </p:txBody>
      </p:sp>
      <p:pic>
        <p:nvPicPr>
          <p:cNvPr id="1028"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132449" y="1828800"/>
            <a:ext cx="4605802"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half" idx="2"/>
          </p:nvPr>
        </p:nvSpPr>
        <p:spPr>
          <a:xfrm>
            <a:off x="7239000" y="1600201"/>
            <a:ext cx="2971800" cy="4525963"/>
          </a:xfrm>
        </p:spPr>
        <p:txBody>
          <a:bodyPr>
            <a:normAutofit/>
          </a:bodyPr>
          <a:lstStyle/>
          <a:p>
            <a:r>
              <a:rPr lang="en-US" sz="2000" dirty="0"/>
              <a:t>Build interfaces that connect to other department’s applications</a:t>
            </a:r>
          </a:p>
          <a:p>
            <a:pPr lvl="1"/>
            <a:r>
              <a:rPr lang="en-US" sz="1800" dirty="0"/>
              <a:t>Eg. Build an interface that let’s mobile apps call SharePoint API</a:t>
            </a:r>
          </a:p>
          <a:p>
            <a:r>
              <a:rPr lang="en-US" sz="2000" dirty="0"/>
              <a:t>Millions of transactions per </a:t>
            </a:r>
            <a:r>
              <a:rPr lang="en-US" sz="2000" dirty="0" smtClean="0"/>
              <a:t>day</a:t>
            </a:r>
          </a:p>
          <a:p>
            <a:r>
              <a:rPr lang="en-US" sz="2000" dirty="0" smtClean="0"/>
              <a:t>Hundreds of new services built every year</a:t>
            </a:r>
          </a:p>
          <a:p>
            <a:endParaRPr lang="en-US" sz="2000" dirty="0"/>
          </a:p>
        </p:txBody>
      </p:sp>
    </p:spTree>
    <p:extLst>
      <p:ext uri="{BB962C8B-B14F-4D97-AF65-F5344CB8AC3E}">
        <p14:creationId xmlns:p14="http://schemas.microsoft.com/office/powerpoint/2010/main" val="1147637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dirty="0" smtClean="0"/>
              <a:t>Sample Log 1: 10 possible fields</a:t>
            </a:r>
            <a:endParaRPr lang="en-US" dirty="0"/>
          </a:p>
        </p:txBody>
      </p:sp>
      <p:sp>
        <p:nvSpPr>
          <p:cNvPr id="5" name="Content Placeholder 4"/>
          <p:cNvSpPr>
            <a:spLocks noGrp="1"/>
          </p:cNvSpPr>
          <p:nvPr>
            <p:ph sz="half" idx="2"/>
          </p:nvPr>
        </p:nvSpPr>
        <p:spPr/>
        <p:txBody>
          <a:bodyPr>
            <a:noAutofit/>
          </a:bodyPr>
          <a:lstStyle/>
          <a:p>
            <a:r>
              <a:rPr lang="en-US" sz="1200" dirty="0" smtClean="0"/>
              <a:t>{"</a:t>
            </a:r>
            <a:r>
              <a:rPr lang="en-US" sz="1200" b="1" dirty="0"/>
              <a:t>Type</a:t>
            </a:r>
            <a:r>
              <a:rPr lang="en-US" sz="1200" dirty="0"/>
              <a:t>":"AUDIT","</a:t>
            </a:r>
            <a:r>
              <a:rPr lang="en-US" sz="1200" b="1" dirty="0"/>
              <a:t>InterfaceName</a:t>
            </a:r>
            <a:r>
              <a:rPr lang="en-US" sz="1200" dirty="0"/>
              <a:t>":"HourAheadResourceFinalScheduleUpdate_proxy","</a:t>
            </a:r>
            <a:r>
              <a:rPr lang="en-US" sz="1200" b="1" dirty="0"/>
              <a:t>SourceName</a:t>
            </a:r>
            <a:r>
              <a:rPr lang="en-US" sz="1200" dirty="0"/>
              <a:t>":"FBS- GOLAsourceinfo","</a:t>
            </a:r>
            <a:r>
              <a:rPr lang="en-US" sz="1200" b="1" dirty="0"/>
              <a:t>ServerID</a:t>
            </a:r>
            <a:r>
              <a:rPr lang="en-US" sz="1200" dirty="0"/>
              <a:t>":"itapposbdev01.comp.pge.com.ITAPPOSBD01MS2","</a:t>
            </a:r>
            <a:r>
              <a:rPr lang="en-US" sz="1200" b="1" dirty="0"/>
              <a:t>ThreadID</a:t>
            </a:r>
            <a:r>
              <a:rPr lang="en-US" sz="1200" dirty="0"/>
              <a:t>":"66","</a:t>
            </a:r>
            <a:r>
              <a:rPr lang="en-US" sz="1200" b="1" dirty="0"/>
              <a:t>AuditName</a:t>
            </a:r>
            <a:r>
              <a:rPr lang="en-US" sz="1200" dirty="0"/>
              <a:t>":"HourAheadResourceFinalScheduleUpdate_proxy_Response","</a:t>
            </a:r>
            <a:r>
              <a:rPr lang="en-US" sz="1200" b="1" dirty="0"/>
              <a:t>AuditMessage</a:t>
            </a:r>
            <a:r>
              <a:rPr lang="en-US" sz="1200" dirty="0"/>
              <a:t>":"Outgoing message from EI to FBS </a:t>
            </a:r>
            <a:r>
              <a:rPr lang="en-US" sz="1200" dirty="0" smtClean="0"/>
              <a:t>for </a:t>
            </a:r>
            <a:r>
              <a:rPr lang="en-US" sz="1200" dirty="0" err="1" smtClean="0"/>
              <a:t>DayAheadAncillary</a:t>
            </a:r>
            <a:r>
              <a:rPr lang="en-US" sz="1200" dirty="0"/>
              <a:t>","</a:t>
            </a:r>
            <a:r>
              <a:rPr lang="en-US" sz="1200" dirty="0" err="1"/>
              <a:t>InboundMessage</a:t>
            </a:r>
            <a:r>
              <a:rPr lang="en-US" sz="1200" dirty="0" smtClean="0"/>
              <a:t>":“ &lt;ns0:sendResourceHAScheduleResponse&gt;&lt;ns1:scheduleFinalResourceHourAheadSendV1Response&gt;&lt;</a:t>
            </a:r>
            <a:r>
              <a:rPr lang="en-US" sz="1200" dirty="0"/>
              <a:t>ns1:systemMessage&gt;&lt;</a:t>
            </a:r>
            <a:r>
              <a:rPr lang="en-US" sz="1200" dirty="0" smtClean="0"/>
              <a:t>ns2:</a:t>
            </a:r>
            <a:r>
              <a:rPr lang="en-US" sz="1200" b="1" dirty="0" smtClean="0"/>
              <a:t>systemMessageCode</a:t>
            </a:r>
            <a:r>
              <a:rPr lang="en-US" sz="1200" dirty="0" smtClean="0"/>
              <a:t>&gt;0</a:t>
            </a:r>
            <a:r>
              <a:rPr lang="en-US" sz="1200" dirty="0"/>
              <a:t>&lt;\/ns2:systemMessageCode&gt;&lt;</a:t>
            </a:r>
            <a:r>
              <a:rPr lang="en-US" sz="1200" dirty="0" smtClean="0"/>
              <a:t>ns2:</a:t>
            </a:r>
            <a:r>
              <a:rPr lang="en-US" sz="1200" b="1" dirty="0" smtClean="0"/>
              <a:t>systemMessageDescription</a:t>
            </a:r>
            <a:r>
              <a:rPr lang="en-US" sz="1200" dirty="0" smtClean="0"/>
              <a:t>&gt;Success</a:t>
            </a:r>
            <a:r>
              <a:rPr lang="en-US" sz="1200" dirty="0"/>
              <a:t>&lt;\/ns2:systemMessageDescription&gt;&lt;\/ns1:systemMessage&gt;&lt;\/ns1:scheduleFinalResourceHourAheadSendV1Response&gt;&lt;\/</a:t>
            </a:r>
            <a:r>
              <a:rPr lang="en-US" sz="1200" dirty="0" smtClean="0"/>
              <a:t>ns0:sendResourceHAScheduleResponse&gt;","</a:t>
            </a:r>
            <a:r>
              <a:rPr lang="en-US" sz="1200" b="1" dirty="0"/>
              <a:t>CustomValue1</a:t>
            </a:r>
            <a:r>
              <a:rPr lang="en-US" sz="1200" dirty="0"/>
              <a:t>":"Auditing the </a:t>
            </a:r>
            <a:r>
              <a:rPr lang="en-US" sz="1200" dirty="0" smtClean="0"/>
              <a:t>Outgoing </a:t>
            </a:r>
            <a:r>
              <a:rPr lang="en-US" sz="1200" dirty="0"/>
              <a:t>request to </a:t>
            </a:r>
            <a:r>
              <a:rPr lang="en-US" sz="1200" dirty="0" smtClean="0"/>
              <a:t>FBS </a:t>
            </a:r>
            <a:r>
              <a:rPr lang="en-US" sz="1200" dirty="0"/>
              <a:t>for </a:t>
            </a:r>
            <a:r>
              <a:rPr lang="en-US" sz="1200" dirty="0" err="1"/>
              <a:t>DayAheadAncillary</a:t>
            </a:r>
            <a:r>
              <a:rPr lang="en-US" sz="1200" dirty="0"/>
              <a:t>"}</a:t>
            </a:r>
          </a:p>
        </p:txBody>
      </p:sp>
      <p:sp>
        <p:nvSpPr>
          <p:cNvPr id="6" name="Text Placeholder 5"/>
          <p:cNvSpPr>
            <a:spLocks noGrp="1"/>
          </p:cNvSpPr>
          <p:nvPr>
            <p:ph type="body" sz="quarter" idx="3"/>
          </p:nvPr>
        </p:nvSpPr>
        <p:spPr/>
        <p:txBody>
          <a:bodyPr>
            <a:normAutofit/>
          </a:bodyPr>
          <a:lstStyle/>
          <a:p>
            <a:r>
              <a:rPr lang="en-US" dirty="0" smtClean="0"/>
              <a:t>Sample Log 2: 30 possible fields</a:t>
            </a:r>
            <a:endParaRPr lang="en-US" dirty="0"/>
          </a:p>
        </p:txBody>
      </p:sp>
      <p:sp>
        <p:nvSpPr>
          <p:cNvPr id="7" name="Content Placeholder 6"/>
          <p:cNvSpPr>
            <a:spLocks noGrp="1"/>
          </p:cNvSpPr>
          <p:nvPr>
            <p:ph sz="quarter" idx="4"/>
          </p:nvPr>
        </p:nvSpPr>
        <p:spPr/>
        <p:txBody>
          <a:bodyPr>
            <a:normAutofit/>
          </a:bodyPr>
          <a:lstStyle/>
          <a:p>
            <a:pPr marL="0" indent="0">
              <a:buNone/>
            </a:pPr>
            <a:r>
              <a:rPr lang="en-US" sz="1200" dirty="0"/>
              <a:t>16 Sep 2015 14:35:15,688 WARN  </a:t>
            </a:r>
            <a:r>
              <a:rPr lang="en-US" sz="1200" dirty="0" err="1"/>
              <a:t>correctiveaction</a:t>
            </a:r>
            <a:r>
              <a:rPr lang="en-US" sz="1200" dirty="0"/>
              <a:t>: {"</a:t>
            </a:r>
            <a:r>
              <a:rPr lang="en-US" sz="1200" b="1" dirty="0"/>
              <a:t>Type</a:t>
            </a:r>
            <a:r>
              <a:rPr lang="en-US" sz="1200" dirty="0"/>
              <a:t>":"AUDIT","</a:t>
            </a:r>
            <a:r>
              <a:rPr lang="en-US" sz="1200" b="1" dirty="0"/>
              <a:t>InterfaceName</a:t>
            </a:r>
            <a:r>
              <a:rPr lang="en-US" sz="1200" dirty="0"/>
              <a:t>":"CreateNotification_proxy","</a:t>
            </a:r>
            <a:r>
              <a:rPr lang="en-US" sz="1200" b="1" dirty="0"/>
              <a:t>SourceName</a:t>
            </a:r>
            <a:r>
              <a:rPr lang="en-US" sz="1200" dirty="0"/>
              <a:t>":"Phone","</a:t>
            </a:r>
            <a:r>
              <a:rPr lang="en-US" sz="1200" b="1" dirty="0"/>
              <a:t>TrackingID</a:t>
            </a:r>
            <a:r>
              <a:rPr lang="en-US" sz="1200" dirty="0" smtClean="0"/>
              <a:t>":“J2P21442285293971</a:t>
            </a:r>
            <a:r>
              <a:rPr lang="en-US" sz="1200" dirty="0"/>
              <a:t>","</a:t>
            </a:r>
            <a:r>
              <a:rPr lang="en-US" sz="1200" b="1" dirty="0"/>
              <a:t>ServerID</a:t>
            </a:r>
            <a:r>
              <a:rPr lang="en-US" sz="1200" dirty="0"/>
              <a:t>":"itapposbdev01.comp.pge.com.ITAPPOSBD01MS1","</a:t>
            </a:r>
            <a:r>
              <a:rPr lang="en-US" sz="1200" b="1" dirty="0"/>
              <a:t>ThreadID</a:t>
            </a:r>
            <a:r>
              <a:rPr lang="en-US" sz="1200" dirty="0"/>
              <a:t>":"35","</a:t>
            </a:r>
            <a:r>
              <a:rPr lang="en-US" sz="1200" b="1" dirty="0"/>
              <a:t>AuditName</a:t>
            </a:r>
            <a:r>
              <a:rPr lang="en-US" sz="1200" dirty="0"/>
              <a:t>":"CreateNotification_proxy_RequestPayload","</a:t>
            </a:r>
            <a:r>
              <a:rPr lang="en-US" sz="1200" b="1" dirty="0"/>
              <a:t>AuditMessage</a:t>
            </a:r>
            <a:r>
              <a:rPr lang="en-US" sz="1200" dirty="0"/>
              <a:t>":"CreateNotification Request </a:t>
            </a:r>
            <a:r>
              <a:rPr lang="en-US" sz="1200" dirty="0" smtClean="0"/>
              <a:t>JSON Payload</a:t>
            </a:r>
            <a:r>
              <a:rPr lang="en-US" sz="1200" dirty="0"/>
              <a:t>","</a:t>
            </a:r>
            <a:r>
              <a:rPr lang="en-US" sz="1200" dirty="0" err="1"/>
              <a:t>InboundMessage</a:t>
            </a:r>
            <a:r>
              <a:rPr lang="en-US" sz="1200" dirty="0"/>
              <a:t>":"{\"Header\":{\"</a:t>
            </a:r>
            <a:r>
              <a:rPr lang="en-US" sz="1200" b="1" dirty="0"/>
              <a:t>Verb</a:t>
            </a:r>
            <a:r>
              <a:rPr lang="en-US" sz="1200" dirty="0"/>
              <a:t>\":\"create\",\"</a:t>
            </a:r>
            <a:r>
              <a:rPr lang="en-US" sz="1200" b="1" dirty="0"/>
              <a:t>Noun</a:t>
            </a:r>
            <a:r>
              <a:rPr lang="en-US" sz="1200" dirty="0"/>
              <a:t>\":\"Notification\",\"</a:t>
            </a:r>
            <a:r>
              <a:rPr lang="en-US" sz="1200" b="1" dirty="0"/>
              <a:t>Revision</a:t>
            </a:r>
            <a:r>
              <a:rPr lang="en-US" sz="1200" dirty="0"/>
              <a:t>\":\"2.0\",\"</a:t>
            </a:r>
            <a:r>
              <a:rPr lang="en-US" sz="1200" b="1" dirty="0"/>
              <a:t>Timestamp</a:t>
            </a:r>
            <a:r>
              <a:rPr lang="en-US" sz="1200" dirty="0"/>
              <a:t>\":\"2015-09-15T02:48:14.333Z\",\"</a:t>
            </a:r>
            <a:r>
              <a:rPr lang="en-US" sz="1200" b="1" dirty="0"/>
              <a:t>Source</a:t>
            </a:r>
            <a:r>
              <a:rPr lang="en-US" sz="1200" dirty="0"/>
              <a:t>\":\"Phone\",\"User\":{\"</a:t>
            </a:r>
            <a:r>
              <a:rPr lang="en-US" sz="1200" b="1" dirty="0" err="1"/>
              <a:t>UserID</a:t>
            </a:r>
            <a:r>
              <a:rPr lang="en-US" sz="1200" dirty="0" smtClean="0"/>
              <a:t>\":\“J2P2</a:t>
            </a:r>
            <a:r>
              <a:rPr lang="en-US" sz="1200" dirty="0"/>
              <a:t>\",\"</a:t>
            </a:r>
            <a:r>
              <a:rPr lang="en-US" sz="1200" b="1" dirty="0"/>
              <a:t>Organization</a:t>
            </a:r>
            <a:r>
              <a:rPr lang="en-US" sz="1200" dirty="0"/>
              <a:t>\":\"PGE\"},\"</a:t>
            </a:r>
            <a:r>
              <a:rPr lang="en-US" sz="1200" b="1" dirty="0" err="1"/>
              <a:t>MessageID</a:t>
            </a:r>
            <a:r>
              <a:rPr lang="en-US" sz="1200" dirty="0" smtClean="0"/>
              <a:t>\":\“J2P21442285293971</a:t>
            </a:r>
            <a:r>
              <a:rPr lang="en-US" sz="1200" dirty="0"/>
              <a:t>\"},\"Payload\":{\"Notification\":{\"</a:t>
            </a:r>
            <a:r>
              <a:rPr lang="en-US" sz="1200" b="1" dirty="0"/>
              <a:t>Title</a:t>
            </a:r>
            <a:r>
              <a:rPr lang="en-US" sz="1200" dirty="0"/>
              <a:t>\":\"Testing gas 123\",\"</a:t>
            </a:r>
            <a:r>
              <a:rPr lang="en-US" sz="1200" b="1" dirty="0"/>
              <a:t>Description</a:t>
            </a:r>
            <a:r>
              <a:rPr lang="en-US" sz="1200" dirty="0"/>
              <a:t>\":\"Testing gas 123\",\"</a:t>
            </a:r>
            <a:r>
              <a:rPr lang="en-US" sz="1200" b="1" dirty="0" err="1"/>
              <a:t>NotificationType</a:t>
            </a:r>
            <a:r>
              <a:rPr lang="en-US" sz="1200" dirty="0"/>
              <a:t>\":\"GA\",\"</a:t>
            </a:r>
            <a:r>
              <a:rPr lang="en-US" sz="1200" b="1" dirty="0" err="1"/>
              <a:t>WorkTypeMainCategory</a:t>
            </a:r>
            <a:r>
              <a:rPr lang="en-US" sz="1200" dirty="0"/>
              <a:t>\":\"\",\"</a:t>
            </a:r>
            <a:r>
              <a:rPr lang="en-US" sz="1200" b="1" dirty="0" err="1"/>
              <a:t>WorkTypeSubCategory</a:t>
            </a:r>
            <a:r>
              <a:rPr lang="en-US" sz="1200" dirty="0"/>
              <a:t>\":\"\",\"</a:t>
            </a:r>
            <a:r>
              <a:rPr lang="en-US" sz="1200" b="1" dirty="0" err="1"/>
              <a:t>AssetFamily</a:t>
            </a:r>
            <a:r>
              <a:rPr lang="en-US" sz="1200" dirty="0"/>
              <a:t>\":\"\",\"</a:t>
            </a:r>
            <a:r>
              <a:rPr lang="en-US" sz="1200" b="1" dirty="0"/>
              <a:t>Process</a:t>
            </a:r>
            <a:r>
              <a:rPr lang="en-US" sz="1200" dirty="0"/>
              <a:t>\":\"PRDA\",\"</a:t>
            </a:r>
            <a:r>
              <a:rPr lang="en-US" sz="1200" b="1" dirty="0"/>
              <a:t>Division</a:t>
            </a:r>
            <a:r>
              <a:rPr lang="en-US" sz="1200" dirty="0"/>
              <a:t>\":\"\",\"</a:t>
            </a:r>
            <a:r>
              <a:rPr lang="en-US" sz="1200" b="1" dirty="0" err="1"/>
              <a:t>CloseCall</a:t>
            </a:r>
            <a:r>
              <a:rPr lang="en-US" sz="1200" dirty="0"/>
              <a:t>\":\"\",\"</a:t>
            </a:r>
            <a:r>
              <a:rPr lang="en-US" sz="1200" b="1" dirty="0"/>
              <a:t>Longitude</a:t>
            </a:r>
            <a:r>
              <a:rPr lang="en-US" sz="1200" dirty="0"/>
              <a:t>\":\"\",\"</a:t>
            </a:r>
            <a:r>
              <a:rPr lang="en-US" sz="1200" b="1" dirty="0"/>
              <a:t>Latitude</a:t>
            </a:r>
            <a:r>
              <a:rPr lang="en-US" sz="1200" dirty="0"/>
              <a:t>\":\"\",\"</a:t>
            </a:r>
            <a:r>
              <a:rPr lang="en-US" sz="1200" b="1" dirty="0"/>
              <a:t>Anonymous</a:t>
            </a:r>
            <a:r>
              <a:rPr lang="en-US" sz="1200" dirty="0"/>
              <a:t>\":\"true\",\"</a:t>
            </a:r>
            <a:r>
              <a:rPr lang="en-US" sz="1200" b="1" dirty="0" err="1"/>
              <a:t>AttachmentList</a:t>
            </a:r>
            <a:r>
              <a:rPr lang="en-US" sz="1200" dirty="0"/>
              <a:t>\":null}}}","</a:t>
            </a:r>
            <a:r>
              <a:rPr lang="en-US" sz="1200" b="1" dirty="0"/>
              <a:t>CustomValue1</a:t>
            </a:r>
            <a:r>
              <a:rPr lang="en-US" sz="1200" dirty="0" smtClean="0"/>
              <a:t>":“J2P2</a:t>
            </a:r>
            <a:r>
              <a:rPr lang="en-US" sz="1200" dirty="0"/>
              <a:t>"}</a:t>
            </a:r>
          </a:p>
        </p:txBody>
      </p:sp>
      <p:sp>
        <p:nvSpPr>
          <p:cNvPr id="2" name="Title 1"/>
          <p:cNvSpPr>
            <a:spLocks noGrp="1"/>
          </p:cNvSpPr>
          <p:nvPr>
            <p:ph type="title"/>
          </p:nvPr>
        </p:nvSpPr>
        <p:spPr/>
        <p:txBody>
          <a:bodyPr>
            <a:normAutofit/>
          </a:bodyPr>
          <a:lstStyle/>
          <a:p>
            <a:r>
              <a:rPr lang="en-US" dirty="0" smtClean="0"/>
              <a:t>Challenge 1</a:t>
            </a:r>
            <a:r>
              <a:rPr lang="en-US" dirty="0" smtClean="0"/>
              <a:t>: How capture logs?</a:t>
            </a:r>
            <a:endParaRPr lang="en-US" dirty="0"/>
          </a:p>
        </p:txBody>
      </p:sp>
    </p:spTree>
    <p:extLst>
      <p:ext uri="{BB962C8B-B14F-4D97-AF65-F5344CB8AC3E}">
        <p14:creationId xmlns:p14="http://schemas.microsoft.com/office/powerpoint/2010/main" val="3766497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643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than just logs…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517574"/>
              </p:ext>
            </p:extLst>
          </p:nvPr>
        </p:nvGraphicFramePr>
        <p:xfrm>
          <a:off x="793035" y="1790163"/>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8203842" y="3058732"/>
            <a:ext cx="1925391" cy="1200329"/>
          </a:xfrm>
          <a:prstGeom prst="rect">
            <a:avLst/>
          </a:prstGeom>
          <a:noFill/>
        </p:spPr>
        <p:txBody>
          <a:bodyPr wrap="square" rtlCol="0">
            <a:spAutoFit/>
          </a:bodyPr>
          <a:lstStyle/>
          <a:p>
            <a:r>
              <a:rPr lang="en-US" sz="2400" dirty="0" smtClean="0"/>
              <a:t>Data we know how to handle</a:t>
            </a:r>
            <a:endParaRPr lang="en-US" sz="2400" dirty="0"/>
          </a:p>
        </p:txBody>
      </p:sp>
    </p:spTree>
    <p:extLst>
      <p:ext uri="{BB962C8B-B14F-4D97-AF65-F5344CB8AC3E}">
        <p14:creationId xmlns:p14="http://schemas.microsoft.com/office/powerpoint/2010/main" val="3929751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dirty="0" smtClean="0"/>
              <a:t>Sample System Logs</a:t>
            </a:r>
            <a:endParaRPr lang="en-US" dirty="0"/>
          </a:p>
        </p:txBody>
      </p:sp>
      <p:sp>
        <p:nvSpPr>
          <p:cNvPr id="5" name="Content Placeholder 4"/>
          <p:cNvSpPr>
            <a:spLocks noGrp="1"/>
          </p:cNvSpPr>
          <p:nvPr>
            <p:ph sz="half" idx="2"/>
          </p:nvPr>
        </p:nvSpPr>
        <p:spPr>
          <a:xfrm>
            <a:off x="845127" y="2507550"/>
            <a:ext cx="4992966" cy="3680525"/>
          </a:xfrm>
        </p:spPr>
        <p:txBody>
          <a:bodyPr>
            <a:noAutofit/>
          </a:bodyPr>
          <a:lstStyle/>
          <a:p>
            <a:pPr marL="0" indent="0">
              <a:buNone/>
            </a:pPr>
            <a:r>
              <a:rPr lang="en-US" sz="1050" dirty="0"/>
              <a:t>&lt;Oct 1, 2015 12:22:41 PM PDT&gt; &lt;Warning&gt; &lt;Socket&gt; &lt;BEA-000449&gt; &lt;Closing socket as no data read from it on 10.60.0.90:53,778 during the configured idle timeout of 25 secs&gt; </a:t>
            </a:r>
          </a:p>
          <a:p>
            <a:pPr marL="0" indent="0">
              <a:buNone/>
            </a:pPr>
            <a:r>
              <a:rPr lang="en-US" sz="1050" dirty="0"/>
              <a:t>&lt;Oct 1, 2015 12:22:41 PM PDT&gt; &lt;Warning&gt; &lt;Socket&gt; &lt;BEA-000449&gt; &lt;Closing socket as no data read from it on 10.60.0.90:53,769 during the configured idle timeout of 25 secs&gt; </a:t>
            </a:r>
          </a:p>
          <a:p>
            <a:pPr marL="0" indent="0">
              <a:buNone/>
            </a:pPr>
            <a:r>
              <a:rPr lang="en-US" sz="1050" dirty="0"/>
              <a:t>&lt;Oct 1, 2015 12:23:14 PM PDT&gt; &lt;Notice&gt; &lt;</a:t>
            </a:r>
            <a:r>
              <a:rPr lang="en-US" sz="1050" dirty="0" err="1"/>
              <a:t>LoggingService</a:t>
            </a:r>
            <a:r>
              <a:rPr lang="en-US" sz="1050" dirty="0"/>
              <a:t>&gt; &lt;BEA-320400&gt; &lt;The log file /logs/</a:t>
            </a:r>
            <a:r>
              <a:rPr lang="en-US" sz="1050" dirty="0" err="1"/>
              <a:t>weblogic</a:t>
            </a:r>
            <a:r>
              <a:rPr lang="en-US" sz="1050" dirty="0"/>
              <a:t>/domains/ITAPPOSBD01/logs/ITAPPOSBD01.log will be rotated. Reopen the log file if tailing has stopped. This can happen on some platforms like Windows.&gt; </a:t>
            </a:r>
          </a:p>
          <a:p>
            <a:pPr marL="0" indent="0">
              <a:buNone/>
            </a:pPr>
            <a:r>
              <a:rPr lang="en-US" sz="1050" dirty="0"/>
              <a:t>&lt;Oct 1, 2015 12:23:14 PM PDT&gt; &lt;Notice&gt; &lt;</a:t>
            </a:r>
            <a:r>
              <a:rPr lang="en-US" sz="1050" dirty="0" err="1"/>
              <a:t>LoggingService</a:t>
            </a:r>
            <a:r>
              <a:rPr lang="en-US" sz="1050" dirty="0"/>
              <a:t>&gt; &lt;BEA-320401&gt; &lt;The log file has been rotated to /logs/</a:t>
            </a:r>
            <a:r>
              <a:rPr lang="en-US" sz="1050" dirty="0" err="1"/>
              <a:t>weblogic</a:t>
            </a:r>
            <a:r>
              <a:rPr lang="en-US" sz="1050" dirty="0"/>
              <a:t>/domains/ITAPPOSBD01/logs/ITAPPOSBD01.log48091. Log messages will continue to be logged in /logs/</a:t>
            </a:r>
            <a:r>
              <a:rPr lang="en-US" sz="1050" dirty="0" err="1"/>
              <a:t>weblogic</a:t>
            </a:r>
            <a:r>
              <a:rPr lang="en-US" sz="1050" dirty="0"/>
              <a:t>/domains/ITAPPOSBD01/logs/ITAPPOSBD01.log.&gt; </a:t>
            </a:r>
          </a:p>
          <a:p>
            <a:pPr marL="0" indent="0">
              <a:buNone/>
            </a:pPr>
            <a:r>
              <a:rPr lang="en-US" sz="1050" dirty="0"/>
              <a:t>&lt;Oct 1, 2015 1:07:19 PM PDT&gt; &lt;Error&gt; &lt;ALSB Console&gt; &lt;BEA-494002&gt; &lt;Internal error </a:t>
            </a:r>
            <a:r>
              <a:rPr lang="en-US" sz="1050" dirty="0" err="1"/>
              <a:t>occured</a:t>
            </a:r>
            <a:r>
              <a:rPr lang="en-US" sz="1050" dirty="0"/>
              <a:t> in </a:t>
            </a:r>
            <a:r>
              <a:rPr lang="en-US" sz="1050" dirty="0" err="1"/>
              <a:t>OSBConsole</a:t>
            </a:r>
            <a:r>
              <a:rPr lang="en-US" sz="1050" dirty="0"/>
              <a:t> : null</a:t>
            </a:r>
          </a:p>
          <a:p>
            <a:pPr marL="0" indent="0">
              <a:buNone/>
            </a:pPr>
            <a:r>
              <a:rPr lang="en-US" sz="1050" dirty="0" err="1" smtClean="0"/>
              <a:t>java.lang.reflect.InvocationTargetException</a:t>
            </a:r>
            <a:r>
              <a:rPr lang="en-US" sz="1050" dirty="0"/>
              <a:t> </a:t>
            </a:r>
            <a:endParaRPr lang="en-US" sz="1050" dirty="0"/>
          </a:p>
          <a:p>
            <a:pPr marL="0" indent="0">
              <a:buNone/>
            </a:pPr>
            <a:r>
              <a:rPr lang="en-US" sz="1050" dirty="0" smtClean="0"/>
              <a:t>	at </a:t>
            </a:r>
            <a:r>
              <a:rPr lang="en-US" sz="1050" dirty="0"/>
              <a:t>sun.reflect.NativeMethodAccessorImpl.invoke0(Native Method</a:t>
            </a:r>
            <a:r>
              <a:rPr lang="en-US" sz="1050" dirty="0" smtClean="0"/>
              <a:t>)</a:t>
            </a:r>
          </a:p>
          <a:p>
            <a:pPr marL="0" indent="0">
              <a:buNone/>
            </a:pPr>
            <a:r>
              <a:rPr lang="en-US" sz="1050" dirty="0"/>
              <a:t>	</a:t>
            </a:r>
            <a:r>
              <a:rPr lang="en-US" sz="1050" dirty="0" smtClean="0"/>
              <a:t>at </a:t>
            </a:r>
            <a:r>
              <a:rPr lang="en-US" sz="1050" dirty="0" err="1" smtClean="0"/>
              <a:t>sun.reflect.NativeMethodAccessorImpl.invoke</a:t>
            </a:r>
            <a:r>
              <a:rPr lang="en-US" sz="1050" dirty="0" smtClean="0"/>
              <a:t>(</a:t>
            </a:r>
            <a:r>
              <a:rPr lang="en-US" sz="1050" dirty="0" err="1" smtClean="0"/>
              <a:t>NativeMethodAcc</a:t>
            </a:r>
            <a:r>
              <a:rPr lang="en-US" sz="1050" dirty="0" smtClean="0"/>
              <a:t>.. </a:t>
            </a:r>
          </a:p>
          <a:p>
            <a:pPr marL="0" indent="0">
              <a:buNone/>
            </a:pPr>
            <a:r>
              <a:rPr lang="en-US" sz="1050" dirty="0"/>
              <a:t>	</a:t>
            </a:r>
            <a:r>
              <a:rPr lang="en-US" sz="1050" dirty="0" smtClean="0"/>
              <a:t>…..</a:t>
            </a:r>
            <a:endParaRPr lang="en-US" sz="1050" dirty="0"/>
          </a:p>
        </p:txBody>
      </p:sp>
      <p:sp>
        <p:nvSpPr>
          <p:cNvPr id="6" name="Text Placeholder 5"/>
          <p:cNvSpPr>
            <a:spLocks noGrp="1"/>
          </p:cNvSpPr>
          <p:nvPr>
            <p:ph type="body" sz="quarter" idx="3"/>
          </p:nvPr>
        </p:nvSpPr>
        <p:spPr/>
        <p:txBody>
          <a:bodyPr>
            <a:normAutofit/>
          </a:bodyPr>
          <a:lstStyle/>
          <a:p>
            <a:r>
              <a:rPr lang="en-US" dirty="0" smtClean="0"/>
              <a:t>Sample Access Log</a:t>
            </a:r>
            <a:endParaRPr lang="en-US" dirty="0"/>
          </a:p>
        </p:txBody>
      </p:sp>
      <p:sp>
        <p:nvSpPr>
          <p:cNvPr id="7" name="Content Placeholder 6"/>
          <p:cNvSpPr>
            <a:spLocks noGrp="1"/>
          </p:cNvSpPr>
          <p:nvPr>
            <p:ph sz="quarter" idx="4"/>
          </p:nvPr>
        </p:nvSpPr>
        <p:spPr>
          <a:xfrm>
            <a:off x="6172200" y="2507550"/>
            <a:ext cx="5660292" cy="3680525"/>
          </a:xfrm>
        </p:spPr>
        <p:txBody>
          <a:bodyPr>
            <a:noAutofit/>
          </a:bodyPr>
          <a:lstStyle/>
          <a:p>
            <a:pPr marL="0" indent="0" defTabSz="457200">
              <a:buNone/>
            </a:pPr>
            <a:r>
              <a:rPr lang="en-US" sz="900" dirty="0" smtClean="0"/>
              <a:t>10.60.186.13	2015-10-03</a:t>
            </a:r>
            <a:r>
              <a:rPr lang="en-US" sz="900" dirty="0"/>
              <a:t>	16:58:37	0.0020	GET	/</a:t>
            </a:r>
            <a:r>
              <a:rPr lang="en-US" sz="900" dirty="0" err="1"/>
              <a:t>helloworld</a:t>
            </a:r>
            <a:r>
              <a:rPr lang="en-US" sz="900" dirty="0"/>
              <a:t>/	200	67</a:t>
            </a:r>
          </a:p>
          <a:p>
            <a:pPr marL="0" indent="0" defTabSz="457200">
              <a:buNone/>
            </a:pPr>
            <a:r>
              <a:rPr lang="en-US" sz="900" dirty="0"/>
              <a:t>10.60.186.12	2015-10-03	16:58:39	0.0020	GET	/</a:t>
            </a:r>
            <a:r>
              <a:rPr lang="en-US" sz="900" dirty="0" err="1"/>
              <a:t>helloworld</a:t>
            </a:r>
            <a:r>
              <a:rPr lang="en-US" sz="900" dirty="0"/>
              <a:t>/	200	67</a:t>
            </a:r>
          </a:p>
          <a:p>
            <a:pPr marL="0" indent="0" defTabSz="457200">
              <a:buNone/>
            </a:pPr>
            <a:r>
              <a:rPr lang="en-US" sz="900" dirty="0"/>
              <a:t>10.60.186.12	2015-10-03	16:58:39	0.0010	GET	/</a:t>
            </a:r>
            <a:r>
              <a:rPr lang="en-US" sz="900" dirty="0" err="1"/>
              <a:t>helloworld</a:t>
            </a:r>
            <a:r>
              <a:rPr lang="en-US" sz="900" dirty="0"/>
              <a:t>/	200	67</a:t>
            </a:r>
          </a:p>
          <a:p>
            <a:pPr marL="0" indent="0" defTabSz="457200">
              <a:buNone/>
            </a:pPr>
            <a:r>
              <a:rPr lang="en-US" sz="900" dirty="0"/>
              <a:t>10.60.186.13	2015-10-03	16:58:42	0.0030	GET	/</a:t>
            </a:r>
            <a:r>
              <a:rPr lang="en-US" sz="900" dirty="0" err="1"/>
              <a:t>helloworld</a:t>
            </a:r>
            <a:r>
              <a:rPr lang="en-US" sz="900" dirty="0"/>
              <a:t>/	200	67</a:t>
            </a:r>
          </a:p>
          <a:p>
            <a:pPr marL="0" indent="0" defTabSz="457200">
              <a:buNone/>
            </a:pPr>
            <a:r>
              <a:rPr lang="en-US" sz="900" dirty="0"/>
              <a:t>10.60.186.13	2015-10-03	16:58:42	0.0010	GET	/</a:t>
            </a:r>
            <a:r>
              <a:rPr lang="en-US" sz="900" dirty="0" err="1"/>
              <a:t>helloworld</a:t>
            </a:r>
            <a:r>
              <a:rPr lang="en-US" sz="900" dirty="0"/>
              <a:t>/	200	67</a:t>
            </a:r>
          </a:p>
          <a:p>
            <a:pPr marL="0" indent="0" defTabSz="457200">
              <a:buNone/>
            </a:pPr>
            <a:r>
              <a:rPr lang="en-US" sz="900" dirty="0"/>
              <a:t>10.60.186.12	2015-10-03	16:58:44	0.0010	GET	/</a:t>
            </a:r>
            <a:r>
              <a:rPr lang="en-US" sz="900" dirty="0" err="1"/>
              <a:t>helloworld</a:t>
            </a:r>
            <a:r>
              <a:rPr lang="en-US" sz="900" dirty="0"/>
              <a:t>/	200	67</a:t>
            </a:r>
          </a:p>
          <a:p>
            <a:pPr marL="0" indent="0" defTabSz="457200">
              <a:buNone/>
            </a:pPr>
            <a:r>
              <a:rPr lang="en-US" sz="900" dirty="0"/>
              <a:t>10.60.186.12	2015-10-03	16:58:44	0.0010	GET	/</a:t>
            </a:r>
            <a:r>
              <a:rPr lang="en-US" sz="900" dirty="0" err="1"/>
              <a:t>helloworld</a:t>
            </a:r>
            <a:r>
              <a:rPr lang="en-US" sz="900" dirty="0"/>
              <a:t>/	200	67</a:t>
            </a:r>
          </a:p>
          <a:p>
            <a:pPr marL="0" indent="0" defTabSz="457200">
              <a:buNone/>
            </a:pPr>
            <a:r>
              <a:rPr lang="en-US" sz="900" dirty="0"/>
              <a:t>10.60.186.13	2015-10-03	16:58:47	0.0010	GET	/</a:t>
            </a:r>
            <a:r>
              <a:rPr lang="en-US" sz="900" dirty="0" err="1"/>
              <a:t>helloworld</a:t>
            </a:r>
            <a:r>
              <a:rPr lang="en-US" sz="900" dirty="0"/>
              <a:t>/	200	67</a:t>
            </a:r>
          </a:p>
          <a:p>
            <a:pPr marL="0" indent="0" defTabSz="457200">
              <a:buNone/>
            </a:pPr>
            <a:r>
              <a:rPr lang="en-US" sz="900" dirty="0"/>
              <a:t>10.60.186.13	2015-10-03	16:58:47	0.0020	GET	/</a:t>
            </a:r>
            <a:r>
              <a:rPr lang="en-US" sz="900" dirty="0" err="1"/>
              <a:t>helloworld</a:t>
            </a:r>
            <a:r>
              <a:rPr lang="en-US" sz="900" dirty="0"/>
              <a:t>/	200	67</a:t>
            </a:r>
          </a:p>
          <a:p>
            <a:pPr marL="0" indent="0" defTabSz="457200">
              <a:buNone/>
            </a:pPr>
            <a:r>
              <a:rPr lang="en-US" sz="900" dirty="0"/>
              <a:t>10.60.186.12	2015-10-03	16:58:49	0.0030	GET	/</a:t>
            </a:r>
            <a:r>
              <a:rPr lang="en-US" sz="900" dirty="0" err="1"/>
              <a:t>helloworld</a:t>
            </a:r>
            <a:r>
              <a:rPr lang="en-US" sz="900" dirty="0"/>
              <a:t>/	200	67</a:t>
            </a:r>
          </a:p>
        </p:txBody>
      </p:sp>
      <p:sp>
        <p:nvSpPr>
          <p:cNvPr id="2" name="Title 1"/>
          <p:cNvSpPr>
            <a:spLocks noGrp="1"/>
          </p:cNvSpPr>
          <p:nvPr>
            <p:ph type="title"/>
          </p:nvPr>
        </p:nvSpPr>
        <p:spPr/>
        <p:txBody>
          <a:bodyPr>
            <a:normAutofit/>
          </a:bodyPr>
          <a:lstStyle/>
          <a:p>
            <a:r>
              <a:rPr lang="en-US" dirty="0" smtClean="0"/>
              <a:t>Challenge 2</a:t>
            </a:r>
            <a:r>
              <a:rPr lang="en-US" dirty="0" smtClean="0"/>
              <a:t>: What do we do with other stuff?</a:t>
            </a:r>
            <a:endParaRPr lang="en-US" dirty="0"/>
          </a:p>
        </p:txBody>
      </p:sp>
    </p:spTree>
    <p:extLst>
      <p:ext uri="{BB962C8B-B14F-4D97-AF65-F5344CB8AC3E}">
        <p14:creationId xmlns:p14="http://schemas.microsoft.com/office/powerpoint/2010/main" val="1778558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8000"/>
          </a:stretch>
        </a:blip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845127" y="104504"/>
            <a:ext cx="10515600" cy="1325562"/>
          </a:xfrm>
        </p:spPr>
        <p:txBody>
          <a:bodyPr/>
          <a:lstStyle/>
          <a:p>
            <a:r>
              <a:rPr lang="en-US" dirty="0" smtClean="0"/>
              <a:t>What is Machine Learning?</a:t>
            </a:r>
            <a:endParaRPr lang="en-US" dirty="0"/>
          </a:p>
        </p:txBody>
      </p:sp>
    </p:spTree>
    <p:extLst>
      <p:ext uri="{BB962C8B-B14F-4D97-AF65-F5344CB8AC3E}">
        <p14:creationId xmlns:p14="http://schemas.microsoft.com/office/powerpoint/2010/main" val="1385428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2464" y="108856"/>
            <a:ext cx="12183874" cy="6662056"/>
          </a:xfrm>
          <a:prstGeom prst="rect">
            <a:avLst/>
          </a:prstGeom>
        </p:spPr>
      </p:pic>
    </p:spTree>
    <p:extLst>
      <p:ext uri="{BB962C8B-B14F-4D97-AF65-F5344CB8AC3E}">
        <p14:creationId xmlns:p14="http://schemas.microsoft.com/office/powerpoint/2010/main" val="1895069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Fair (as possible) Comparison</a:t>
            </a:r>
            <a:endParaRPr lang="en-US" dirty="0"/>
          </a:p>
        </p:txBody>
      </p:sp>
      <p:sp>
        <p:nvSpPr>
          <p:cNvPr id="3" name="Content Placeholder 2"/>
          <p:cNvSpPr>
            <a:spLocks noGrp="1"/>
          </p:cNvSpPr>
          <p:nvPr>
            <p:ph idx="1"/>
          </p:nvPr>
        </p:nvSpPr>
        <p:spPr/>
        <p:txBody>
          <a:bodyPr>
            <a:normAutofit/>
          </a:bodyPr>
          <a:lstStyle/>
          <a:p>
            <a:endParaRPr lang="en-US" dirty="0" smtClean="0"/>
          </a:p>
        </p:txBody>
      </p:sp>
    </p:spTree>
    <p:extLst>
      <p:ext uri="{BB962C8B-B14F-4D97-AF65-F5344CB8AC3E}">
        <p14:creationId xmlns:p14="http://schemas.microsoft.com/office/powerpoint/2010/main" val="4171847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4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6.xml><?xml version="1.0" encoding="utf-8"?>
<a:theme xmlns:a="http://schemas.openxmlformats.org/drawingml/2006/main" name="5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1915</TotalTime>
  <Words>1515</Words>
  <Application>Microsoft Office PowerPoint</Application>
  <PresentationFormat>Widescreen</PresentationFormat>
  <Paragraphs>92</Paragraphs>
  <Slides>10</Slides>
  <Notes>8</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10</vt:i4>
      </vt:variant>
    </vt:vector>
  </HeadingPairs>
  <TitlesOfParts>
    <vt:vector size="19" baseType="lpstr">
      <vt:lpstr>Calibri</vt:lpstr>
      <vt:lpstr>Calibri Light</vt:lpstr>
      <vt:lpstr>Wingdings 2</vt:lpstr>
      <vt:lpstr>HDOfficeLightV0</vt:lpstr>
      <vt:lpstr>1_HDOfficeLightV0</vt:lpstr>
      <vt:lpstr>2_HDOfficeLightV0</vt:lpstr>
      <vt:lpstr>3_HDOfficeLightV0</vt:lpstr>
      <vt:lpstr>4_HDOfficeLightV0</vt:lpstr>
      <vt:lpstr>5_HDOfficeLightV0</vt:lpstr>
      <vt:lpstr>PowerPoint Presentation</vt:lpstr>
      <vt:lpstr>What is Enterprise Integration?</vt:lpstr>
      <vt:lpstr>Challenge 1: How capture logs?</vt:lpstr>
      <vt:lpstr>PowerPoint Presentation</vt:lpstr>
      <vt:lpstr>More than just logs…</vt:lpstr>
      <vt:lpstr>Challenge 2: What do we do with other stuff?</vt:lpstr>
      <vt:lpstr>What is Machine Learning?</vt:lpstr>
      <vt:lpstr>PowerPoint Presentation</vt:lpstr>
      <vt:lpstr>A Fair (as possible) Comparison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Lane</dc:creator>
  <cp:lastModifiedBy>Jackson Lane</cp:lastModifiedBy>
  <cp:revision>66</cp:revision>
  <dcterms:created xsi:type="dcterms:W3CDTF">2015-12-11T02:26:32Z</dcterms:created>
  <dcterms:modified xsi:type="dcterms:W3CDTF">2015-12-16T10:17:44Z</dcterms:modified>
</cp:coreProperties>
</file>