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8.jpe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9.jpeg" Type="http://schemas.openxmlformats.org/officeDocument/2006/relationships/image"/><Relationship Id="rId4" Target="../media/image10.jpeg" Type="http://schemas.openxmlformats.org/officeDocument/2006/relationships/image"/><Relationship Id="rId5" Target="../media/image11.jpe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2.jpe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3.jpe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4.jpe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5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7.jpeg" Type="http://schemas.openxmlformats.org/officeDocument/2006/relationships/image"/><Relationship Id="rId4" Target="../media/image18.jpeg" Type="http://schemas.openxmlformats.org/officeDocument/2006/relationships/image"/><Relationship Id="rId5" Target="../media/image19.jpeg" Type="http://schemas.openxmlformats.org/officeDocument/2006/relationships/image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21.jpeg" Type="http://schemas.openxmlformats.org/officeDocument/2006/relationships/image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22.jpeg" Type="http://schemas.openxmlformats.org/officeDocument/2006/relationships/image"/><Relationship Id="rId4" Target="../media/image23.jpeg" Type="http://schemas.openxmlformats.org/officeDocument/2006/relationships/image"/><Relationship Id="rId5" Target="../media/image24.jpeg" Type="http://schemas.openxmlformats.org/officeDocument/2006/relationships/image"/></Relationships>
</file>

<file path=ppt/slides/_rels/slide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25.jpeg" Type="http://schemas.openxmlformats.org/officeDocument/2006/relationships/image"/><Relationship Id="rId4" Target="../media/image26.jpeg" Type="http://schemas.openxmlformats.org/officeDocument/2006/relationships/image"/><Relationship Id="rId5" Target="../media/image27.jpeg" Type="http://schemas.openxmlformats.org/officeDocument/2006/relationships/image"/></Relationships>
</file>

<file path=ppt/slides/_rels/slide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28.jpeg" Type="http://schemas.openxmlformats.org/officeDocument/2006/relationships/image"/></Relationships>
</file>

<file path=ppt/slides/_rels/slide3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3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6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7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29733" y="1302999"/>
            <a:ext cx="9732534" cy="2275165"/>
          </a:xfrm>
          <a:prstGeom prst="rect">
            <a:avLst/>
          </a:prstGeom>
          <a:ln/>
        </p:spPr>
        <p:txBody>
          <a:bodyPr anchor="b" rtlCol="false" lIns="114300" rIns="114300" tIns="57150" bIns="57150" anchorCtr="true" vert="horz" wrap="square">
            <a:normAutofit/>
          </a:bodyPr>
          <a:lstStyle/>
          <a:p>
            <a:pPr algn="ctr">
              <a:lnSpc>
                <a:spcPct val="114999"/>
              </a:lnSpc>
            </a:pPr>
            <a:r>
              <a:rPr lang="en-US" b="true" sz="57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Kubernetes理论基础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989002" y="3962385"/>
            <a:ext cx="2798081" cy="504825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sz="2025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汇报人：文小库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624464" y="3964291"/>
            <a:ext cx="3373814" cy="501015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95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2024-05-26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rot="0">
            <a:off x="689599" y="3579052"/>
            <a:ext cx="1702240" cy="1665358"/>
          </a:xfrm>
          <a:custGeom>
            <a:avLst/>
            <a:gdLst/>
            <a:ahLst/>
            <a:cxnLst/>
            <a:rect r="r" b="b" t="t" l="l"/>
            <a:pathLst>
              <a:path h="1863725" w="1905000">
                <a:moveTo>
                  <a:pt x="952500" y="355818"/>
                </a:moveTo>
                <a:cubicBezTo>
                  <a:pt x="634360" y="355818"/>
                  <a:pt x="376456" y="613722"/>
                  <a:pt x="376456" y="931862"/>
                </a:cubicBezTo>
                <a:cubicBezTo>
                  <a:pt x="376456" y="1250002"/>
                  <a:pt x="634360" y="1507906"/>
                  <a:pt x="952500" y="1507906"/>
                </a:cubicBezTo>
                <a:cubicBezTo>
                  <a:pt x="1270640" y="1507906"/>
                  <a:pt x="1528544" y="1250002"/>
                  <a:pt x="1528544" y="931862"/>
                </a:cubicBezTo>
                <a:cubicBezTo>
                  <a:pt x="1528544" y="613722"/>
                  <a:pt x="1270640" y="355818"/>
                  <a:pt x="952500" y="355818"/>
                </a:cubicBezTo>
                <a:close/>
                <a:moveTo>
                  <a:pt x="747804" y="0"/>
                </a:moveTo>
                <a:lnTo>
                  <a:pt x="752363" y="0"/>
                </a:lnTo>
                <a:lnTo>
                  <a:pt x="756921" y="650"/>
                </a:lnTo>
                <a:lnTo>
                  <a:pt x="761262" y="1735"/>
                </a:lnTo>
                <a:lnTo>
                  <a:pt x="765604" y="3253"/>
                </a:lnTo>
                <a:lnTo>
                  <a:pt x="769728" y="4988"/>
                </a:lnTo>
                <a:lnTo>
                  <a:pt x="773635" y="7374"/>
                </a:lnTo>
                <a:lnTo>
                  <a:pt x="777108" y="9977"/>
                </a:lnTo>
                <a:lnTo>
                  <a:pt x="780798" y="12796"/>
                </a:lnTo>
                <a:lnTo>
                  <a:pt x="783837" y="16050"/>
                </a:lnTo>
                <a:lnTo>
                  <a:pt x="786660" y="19736"/>
                </a:lnTo>
                <a:lnTo>
                  <a:pt x="789264" y="23640"/>
                </a:lnTo>
                <a:lnTo>
                  <a:pt x="791218" y="27978"/>
                </a:lnTo>
                <a:lnTo>
                  <a:pt x="793172" y="32316"/>
                </a:lnTo>
                <a:lnTo>
                  <a:pt x="841361" y="181970"/>
                </a:lnTo>
                <a:lnTo>
                  <a:pt x="855036" y="180018"/>
                </a:lnTo>
                <a:lnTo>
                  <a:pt x="868929" y="178499"/>
                </a:lnTo>
                <a:lnTo>
                  <a:pt x="882604" y="176981"/>
                </a:lnTo>
                <a:lnTo>
                  <a:pt x="896497" y="175897"/>
                </a:lnTo>
                <a:lnTo>
                  <a:pt x="910389" y="175029"/>
                </a:lnTo>
                <a:lnTo>
                  <a:pt x="924281" y="174378"/>
                </a:lnTo>
                <a:lnTo>
                  <a:pt x="938391" y="173945"/>
                </a:lnTo>
                <a:lnTo>
                  <a:pt x="952500" y="173945"/>
                </a:lnTo>
                <a:lnTo>
                  <a:pt x="966392" y="173945"/>
                </a:lnTo>
                <a:lnTo>
                  <a:pt x="980719" y="174378"/>
                </a:lnTo>
                <a:lnTo>
                  <a:pt x="994612" y="175029"/>
                </a:lnTo>
                <a:lnTo>
                  <a:pt x="1008505" y="175897"/>
                </a:lnTo>
                <a:lnTo>
                  <a:pt x="1022397" y="176981"/>
                </a:lnTo>
                <a:lnTo>
                  <a:pt x="1035855" y="178499"/>
                </a:lnTo>
                <a:lnTo>
                  <a:pt x="1049747" y="180018"/>
                </a:lnTo>
                <a:lnTo>
                  <a:pt x="1063423" y="181970"/>
                </a:lnTo>
                <a:lnTo>
                  <a:pt x="1112046" y="32316"/>
                </a:lnTo>
                <a:lnTo>
                  <a:pt x="1113783" y="27762"/>
                </a:lnTo>
                <a:lnTo>
                  <a:pt x="1115954" y="23640"/>
                </a:lnTo>
                <a:lnTo>
                  <a:pt x="1118558" y="19736"/>
                </a:lnTo>
                <a:lnTo>
                  <a:pt x="1121380" y="16050"/>
                </a:lnTo>
                <a:lnTo>
                  <a:pt x="1124419" y="12796"/>
                </a:lnTo>
                <a:lnTo>
                  <a:pt x="1127675" y="9977"/>
                </a:lnTo>
                <a:lnTo>
                  <a:pt x="1131582" y="7157"/>
                </a:lnTo>
                <a:lnTo>
                  <a:pt x="1135490" y="4988"/>
                </a:lnTo>
                <a:lnTo>
                  <a:pt x="1139614" y="3253"/>
                </a:lnTo>
                <a:lnTo>
                  <a:pt x="1143738" y="1735"/>
                </a:lnTo>
                <a:lnTo>
                  <a:pt x="1148080" y="650"/>
                </a:lnTo>
                <a:lnTo>
                  <a:pt x="1152638" y="0"/>
                </a:lnTo>
                <a:lnTo>
                  <a:pt x="1157414" y="0"/>
                </a:lnTo>
                <a:lnTo>
                  <a:pt x="1161972" y="216"/>
                </a:lnTo>
                <a:lnTo>
                  <a:pt x="1166531" y="868"/>
                </a:lnTo>
                <a:lnTo>
                  <a:pt x="1171306" y="1952"/>
                </a:lnTo>
                <a:lnTo>
                  <a:pt x="1322169" y="51402"/>
                </a:lnTo>
                <a:lnTo>
                  <a:pt x="1326945" y="52921"/>
                </a:lnTo>
                <a:lnTo>
                  <a:pt x="1331069" y="55090"/>
                </a:lnTo>
                <a:lnTo>
                  <a:pt x="1335194" y="57475"/>
                </a:lnTo>
                <a:lnTo>
                  <a:pt x="1338666" y="60295"/>
                </a:lnTo>
                <a:lnTo>
                  <a:pt x="1342139" y="63765"/>
                </a:lnTo>
                <a:lnTo>
                  <a:pt x="1344962" y="67018"/>
                </a:lnTo>
                <a:lnTo>
                  <a:pt x="1347349" y="70706"/>
                </a:lnTo>
                <a:lnTo>
                  <a:pt x="1349737" y="74392"/>
                </a:lnTo>
                <a:lnTo>
                  <a:pt x="1351474" y="78514"/>
                </a:lnTo>
                <a:lnTo>
                  <a:pt x="1353210" y="82852"/>
                </a:lnTo>
                <a:lnTo>
                  <a:pt x="1354079" y="87406"/>
                </a:lnTo>
                <a:lnTo>
                  <a:pt x="1354730" y="91961"/>
                </a:lnTo>
                <a:lnTo>
                  <a:pt x="1354946" y="96515"/>
                </a:lnTo>
                <a:lnTo>
                  <a:pt x="1354296" y="101287"/>
                </a:lnTo>
                <a:lnTo>
                  <a:pt x="1353645" y="105842"/>
                </a:lnTo>
                <a:lnTo>
                  <a:pt x="1352559" y="110396"/>
                </a:lnTo>
                <a:lnTo>
                  <a:pt x="1303718" y="260050"/>
                </a:lnTo>
                <a:lnTo>
                  <a:pt x="1316091" y="266773"/>
                </a:lnTo>
                <a:lnTo>
                  <a:pt x="1328464" y="273497"/>
                </a:lnTo>
                <a:lnTo>
                  <a:pt x="1340403" y="280654"/>
                </a:lnTo>
                <a:lnTo>
                  <a:pt x="1352342" y="287811"/>
                </a:lnTo>
                <a:lnTo>
                  <a:pt x="1364281" y="295186"/>
                </a:lnTo>
                <a:lnTo>
                  <a:pt x="1375785" y="302994"/>
                </a:lnTo>
                <a:lnTo>
                  <a:pt x="1387073" y="310585"/>
                </a:lnTo>
                <a:lnTo>
                  <a:pt x="1398578" y="318827"/>
                </a:lnTo>
                <a:lnTo>
                  <a:pt x="1409648" y="327068"/>
                </a:lnTo>
                <a:lnTo>
                  <a:pt x="1420719" y="335527"/>
                </a:lnTo>
                <a:lnTo>
                  <a:pt x="1431572" y="344203"/>
                </a:lnTo>
                <a:lnTo>
                  <a:pt x="1442209" y="353095"/>
                </a:lnTo>
                <a:lnTo>
                  <a:pt x="1452628" y="361988"/>
                </a:lnTo>
                <a:lnTo>
                  <a:pt x="1463047" y="371314"/>
                </a:lnTo>
                <a:lnTo>
                  <a:pt x="1473250" y="380857"/>
                </a:lnTo>
                <a:lnTo>
                  <a:pt x="1483234" y="390400"/>
                </a:lnTo>
                <a:lnTo>
                  <a:pt x="1610872" y="297788"/>
                </a:lnTo>
                <a:lnTo>
                  <a:pt x="1614779" y="295186"/>
                </a:lnTo>
                <a:lnTo>
                  <a:pt x="1619120" y="293017"/>
                </a:lnTo>
                <a:lnTo>
                  <a:pt x="1623244" y="291499"/>
                </a:lnTo>
                <a:lnTo>
                  <a:pt x="1627803" y="290197"/>
                </a:lnTo>
                <a:lnTo>
                  <a:pt x="1632144" y="289330"/>
                </a:lnTo>
                <a:lnTo>
                  <a:pt x="1636702" y="288896"/>
                </a:lnTo>
                <a:lnTo>
                  <a:pt x="1641261" y="288896"/>
                </a:lnTo>
                <a:lnTo>
                  <a:pt x="1645603" y="289330"/>
                </a:lnTo>
                <a:lnTo>
                  <a:pt x="1649944" y="290414"/>
                </a:lnTo>
                <a:lnTo>
                  <a:pt x="1654285" y="291715"/>
                </a:lnTo>
                <a:lnTo>
                  <a:pt x="1658410" y="293451"/>
                </a:lnTo>
                <a:lnTo>
                  <a:pt x="1662534" y="295619"/>
                </a:lnTo>
                <a:lnTo>
                  <a:pt x="1666441" y="298005"/>
                </a:lnTo>
                <a:lnTo>
                  <a:pt x="1670132" y="301259"/>
                </a:lnTo>
                <a:lnTo>
                  <a:pt x="1673171" y="304512"/>
                </a:lnTo>
                <a:lnTo>
                  <a:pt x="1676210" y="308416"/>
                </a:lnTo>
                <a:lnTo>
                  <a:pt x="1769766" y="436597"/>
                </a:lnTo>
                <a:lnTo>
                  <a:pt x="1772371" y="440718"/>
                </a:lnTo>
                <a:lnTo>
                  <a:pt x="1774542" y="444839"/>
                </a:lnTo>
                <a:lnTo>
                  <a:pt x="1776278" y="449177"/>
                </a:lnTo>
                <a:lnTo>
                  <a:pt x="1777581" y="453515"/>
                </a:lnTo>
                <a:lnTo>
                  <a:pt x="1778449" y="458069"/>
                </a:lnTo>
                <a:lnTo>
                  <a:pt x="1778666" y="462624"/>
                </a:lnTo>
                <a:lnTo>
                  <a:pt x="1778666" y="467178"/>
                </a:lnTo>
                <a:lnTo>
                  <a:pt x="1778015" y="471516"/>
                </a:lnTo>
                <a:lnTo>
                  <a:pt x="1777146" y="475854"/>
                </a:lnTo>
                <a:lnTo>
                  <a:pt x="1775844" y="480409"/>
                </a:lnTo>
                <a:lnTo>
                  <a:pt x="1774325" y="484529"/>
                </a:lnTo>
                <a:lnTo>
                  <a:pt x="1771937" y="488651"/>
                </a:lnTo>
                <a:lnTo>
                  <a:pt x="1769332" y="492337"/>
                </a:lnTo>
                <a:lnTo>
                  <a:pt x="1766510" y="496025"/>
                </a:lnTo>
                <a:lnTo>
                  <a:pt x="1763254" y="499278"/>
                </a:lnTo>
                <a:lnTo>
                  <a:pt x="1759564" y="502098"/>
                </a:lnTo>
                <a:lnTo>
                  <a:pt x="1631927" y="594709"/>
                </a:lnTo>
                <a:lnTo>
                  <a:pt x="1637788" y="607072"/>
                </a:lnTo>
                <a:lnTo>
                  <a:pt x="1643866" y="619651"/>
                </a:lnTo>
                <a:lnTo>
                  <a:pt x="1649293" y="632231"/>
                </a:lnTo>
                <a:lnTo>
                  <a:pt x="1654502" y="644810"/>
                </a:lnTo>
                <a:lnTo>
                  <a:pt x="1659712" y="657607"/>
                </a:lnTo>
                <a:lnTo>
                  <a:pt x="1664704" y="670620"/>
                </a:lnTo>
                <a:lnTo>
                  <a:pt x="1669263" y="683634"/>
                </a:lnTo>
                <a:lnTo>
                  <a:pt x="1673605" y="696647"/>
                </a:lnTo>
                <a:lnTo>
                  <a:pt x="1677946" y="710094"/>
                </a:lnTo>
                <a:lnTo>
                  <a:pt x="1681853" y="723541"/>
                </a:lnTo>
                <a:lnTo>
                  <a:pt x="1685760" y="736771"/>
                </a:lnTo>
                <a:lnTo>
                  <a:pt x="1689017" y="750436"/>
                </a:lnTo>
                <a:lnTo>
                  <a:pt x="1692489" y="764099"/>
                </a:lnTo>
                <a:lnTo>
                  <a:pt x="1695311" y="777764"/>
                </a:lnTo>
                <a:lnTo>
                  <a:pt x="1698133" y="791644"/>
                </a:lnTo>
                <a:lnTo>
                  <a:pt x="1700738" y="805525"/>
                </a:lnTo>
                <a:lnTo>
                  <a:pt x="1857896" y="805525"/>
                </a:lnTo>
                <a:lnTo>
                  <a:pt x="1862672" y="805742"/>
                </a:lnTo>
                <a:lnTo>
                  <a:pt x="1867448" y="806609"/>
                </a:lnTo>
                <a:lnTo>
                  <a:pt x="1872006" y="807477"/>
                </a:lnTo>
                <a:lnTo>
                  <a:pt x="1876130" y="809429"/>
                </a:lnTo>
                <a:lnTo>
                  <a:pt x="1880255" y="811164"/>
                </a:lnTo>
                <a:lnTo>
                  <a:pt x="1884161" y="813550"/>
                </a:lnTo>
                <a:lnTo>
                  <a:pt x="1887635" y="816370"/>
                </a:lnTo>
                <a:lnTo>
                  <a:pt x="1891108" y="819406"/>
                </a:lnTo>
                <a:lnTo>
                  <a:pt x="1894147" y="822659"/>
                </a:lnTo>
                <a:lnTo>
                  <a:pt x="1896969" y="826346"/>
                </a:lnTo>
                <a:lnTo>
                  <a:pt x="1899356" y="830250"/>
                </a:lnTo>
                <a:lnTo>
                  <a:pt x="1901310" y="833937"/>
                </a:lnTo>
                <a:lnTo>
                  <a:pt x="1902830" y="838275"/>
                </a:lnTo>
                <a:lnTo>
                  <a:pt x="1903915" y="843047"/>
                </a:lnTo>
                <a:lnTo>
                  <a:pt x="1904566" y="847601"/>
                </a:lnTo>
                <a:lnTo>
                  <a:pt x="1905000" y="852156"/>
                </a:lnTo>
                <a:lnTo>
                  <a:pt x="1905000" y="1011353"/>
                </a:lnTo>
                <a:lnTo>
                  <a:pt x="1904566" y="1015907"/>
                </a:lnTo>
                <a:lnTo>
                  <a:pt x="1904132" y="1020896"/>
                </a:lnTo>
                <a:lnTo>
                  <a:pt x="1902830" y="1025234"/>
                </a:lnTo>
                <a:lnTo>
                  <a:pt x="1901310" y="1029571"/>
                </a:lnTo>
                <a:lnTo>
                  <a:pt x="1899356" y="1033692"/>
                </a:lnTo>
                <a:lnTo>
                  <a:pt x="1896969" y="1037596"/>
                </a:lnTo>
                <a:lnTo>
                  <a:pt x="1894147" y="1041283"/>
                </a:lnTo>
                <a:lnTo>
                  <a:pt x="1891325" y="1044536"/>
                </a:lnTo>
                <a:lnTo>
                  <a:pt x="1887852" y="1047356"/>
                </a:lnTo>
                <a:lnTo>
                  <a:pt x="1884161" y="1050175"/>
                </a:lnTo>
                <a:lnTo>
                  <a:pt x="1880255" y="1052562"/>
                </a:lnTo>
                <a:lnTo>
                  <a:pt x="1876130" y="1054513"/>
                </a:lnTo>
                <a:lnTo>
                  <a:pt x="1872006" y="1056032"/>
                </a:lnTo>
                <a:lnTo>
                  <a:pt x="1867448" y="1057116"/>
                </a:lnTo>
                <a:lnTo>
                  <a:pt x="1862672" y="1057983"/>
                </a:lnTo>
                <a:lnTo>
                  <a:pt x="1858113" y="1058201"/>
                </a:lnTo>
                <a:lnTo>
                  <a:pt x="1700738" y="1058201"/>
                </a:lnTo>
                <a:lnTo>
                  <a:pt x="1698133" y="1072082"/>
                </a:lnTo>
                <a:lnTo>
                  <a:pt x="1695311" y="1085962"/>
                </a:lnTo>
                <a:lnTo>
                  <a:pt x="1692489" y="1099626"/>
                </a:lnTo>
                <a:lnTo>
                  <a:pt x="1689017" y="1113507"/>
                </a:lnTo>
                <a:lnTo>
                  <a:pt x="1685760" y="1126737"/>
                </a:lnTo>
                <a:lnTo>
                  <a:pt x="1681853" y="1140401"/>
                </a:lnTo>
                <a:lnTo>
                  <a:pt x="1677946" y="1153848"/>
                </a:lnTo>
                <a:lnTo>
                  <a:pt x="1673605" y="1166862"/>
                </a:lnTo>
                <a:lnTo>
                  <a:pt x="1669263" y="1180092"/>
                </a:lnTo>
                <a:lnTo>
                  <a:pt x="1664704" y="1193105"/>
                </a:lnTo>
                <a:lnTo>
                  <a:pt x="1659712" y="1205902"/>
                </a:lnTo>
                <a:lnTo>
                  <a:pt x="1654502" y="1218698"/>
                </a:lnTo>
                <a:lnTo>
                  <a:pt x="1649293" y="1231711"/>
                </a:lnTo>
                <a:lnTo>
                  <a:pt x="1643866" y="1244291"/>
                </a:lnTo>
                <a:lnTo>
                  <a:pt x="1637788" y="1256654"/>
                </a:lnTo>
                <a:lnTo>
                  <a:pt x="1631927" y="1269016"/>
                </a:lnTo>
                <a:lnTo>
                  <a:pt x="1759564" y="1361411"/>
                </a:lnTo>
                <a:lnTo>
                  <a:pt x="1763254" y="1364231"/>
                </a:lnTo>
                <a:lnTo>
                  <a:pt x="1766510" y="1367701"/>
                </a:lnTo>
                <a:lnTo>
                  <a:pt x="1769332" y="1371171"/>
                </a:lnTo>
                <a:lnTo>
                  <a:pt x="1771937" y="1375075"/>
                </a:lnTo>
                <a:lnTo>
                  <a:pt x="1774325" y="1379196"/>
                </a:lnTo>
                <a:lnTo>
                  <a:pt x="1775844" y="1383317"/>
                </a:lnTo>
                <a:lnTo>
                  <a:pt x="1777146" y="1387654"/>
                </a:lnTo>
                <a:lnTo>
                  <a:pt x="1778015" y="1391992"/>
                </a:lnTo>
                <a:lnTo>
                  <a:pt x="1778666" y="1396330"/>
                </a:lnTo>
                <a:lnTo>
                  <a:pt x="1778666" y="1401101"/>
                </a:lnTo>
                <a:lnTo>
                  <a:pt x="1778449" y="1405439"/>
                </a:lnTo>
                <a:lnTo>
                  <a:pt x="1777581" y="1409994"/>
                </a:lnTo>
                <a:lnTo>
                  <a:pt x="1776278" y="1414332"/>
                </a:lnTo>
                <a:lnTo>
                  <a:pt x="1774542" y="1418886"/>
                </a:lnTo>
                <a:lnTo>
                  <a:pt x="1772371" y="1422790"/>
                </a:lnTo>
                <a:lnTo>
                  <a:pt x="1769766" y="1426694"/>
                </a:lnTo>
                <a:lnTo>
                  <a:pt x="1676210" y="1555526"/>
                </a:lnTo>
                <a:lnTo>
                  <a:pt x="1673171" y="1559214"/>
                </a:lnTo>
                <a:lnTo>
                  <a:pt x="1670132" y="1562467"/>
                </a:lnTo>
                <a:lnTo>
                  <a:pt x="1666441" y="1565503"/>
                </a:lnTo>
                <a:lnTo>
                  <a:pt x="1662534" y="1567889"/>
                </a:lnTo>
                <a:lnTo>
                  <a:pt x="1658410" y="1570275"/>
                </a:lnTo>
                <a:lnTo>
                  <a:pt x="1654285" y="1572010"/>
                </a:lnTo>
                <a:lnTo>
                  <a:pt x="1649944" y="1573311"/>
                </a:lnTo>
                <a:lnTo>
                  <a:pt x="1645603" y="1573962"/>
                </a:lnTo>
                <a:lnTo>
                  <a:pt x="1641261" y="1574612"/>
                </a:lnTo>
                <a:lnTo>
                  <a:pt x="1636702" y="1574830"/>
                </a:lnTo>
                <a:lnTo>
                  <a:pt x="1632144" y="1574179"/>
                </a:lnTo>
                <a:lnTo>
                  <a:pt x="1627586" y="1573528"/>
                </a:lnTo>
                <a:lnTo>
                  <a:pt x="1623244" y="1572227"/>
                </a:lnTo>
                <a:lnTo>
                  <a:pt x="1618903" y="1570708"/>
                </a:lnTo>
                <a:lnTo>
                  <a:pt x="1614779" y="1568323"/>
                </a:lnTo>
                <a:lnTo>
                  <a:pt x="1610872" y="1565720"/>
                </a:lnTo>
                <a:lnTo>
                  <a:pt x="1483234" y="1473326"/>
                </a:lnTo>
                <a:lnTo>
                  <a:pt x="1473250" y="1483085"/>
                </a:lnTo>
                <a:lnTo>
                  <a:pt x="1463047" y="1492195"/>
                </a:lnTo>
                <a:lnTo>
                  <a:pt x="1452628" y="1501521"/>
                </a:lnTo>
                <a:lnTo>
                  <a:pt x="1442209" y="1510631"/>
                </a:lnTo>
                <a:lnTo>
                  <a:pt x="1431572" y="1519523"/>
                </a:lnTo>
                <a:lnTo>
                  <a:pt x="1420719" y="1527982"/>
                </a:lnTo>
                <a:lnTo>
                  <a:pt x="1409648" y="1536440"/>
                </a:lnTo>
                <a:lnTo>
                  <a:pt x="1398578" y="1544682"/>
                </a:lnTo>
                <a:lnTo>
                  <a:pt x="1387290" y="1552923"/>
                </a:lnTo>
                <a:lnTo>
                  <a:pt x="1375785" y="1560731"/>
                </a:lnTo>
                <a:lnTo>
                  <a:pt x="1364281" y="1568323"/>
                </a:lnTo>
                <a:lnTo>
                  <a:pt x="1352342" y="1575914"/>
                </a:lnTo>
                <a:lnTo>
                  <a:pt x="1340403" y="1583071"/>
                </a:lnTo>
                <a:lnTo>
                  <a:pt x="1328464" y="1590228"/>
                </a:lnTo>
                <a:lnTo>
                  <a:pt x="1316091" y="1596952"/>
                </a:lnTo>
                <a:lnTo>
                  <a:pt x="1303718" y="1603676"/>
                </a:lnTo>
                <a:lnTo>
                  <a:pt x="1352559" y="1753112"/>
                </a:lnTo>
                <a:lnTo>
                  <a:pt x="1353645" y="1757883"/>
                </a:lnTo>
                <a:lnTo>
                  <a:pt x="1354296" y="1762655"/>
                </a:lnTo>
                <a:lnTo>
                  <a:pt x="1354946" y="1767426"/>
                </a:lnTo>
                <a:lnTo>
                  <a:pt x="1354730" y="1771764"/>
                </a:lnTo>
                <a:lnTo>
                  <a:pt x="1354079" y="1776319"/>
                </a:lnTo>
                <a:lnTo>
                  <a:pt x="1353210" y="1780657"/>
                </a:lnTo>
                <a:lnTo>
                  <a:pt x="1351474" y="1784995"/>
                </a:lnTo>
                <a:lnTo>
                  <a:pt x="1349737" y="1789115"/>
                </a:lnTo>
                <a:lnTo>
                  <a:pt x="1347349" y="1793019"/>
                </a:lnTo>
                <a:lnTo>
                  <a:pt x="1344962" y="1796707"/>
                </a:lnTo>
                <a:lnTo>
                  <a:pt x="1342139" y="1799960"/>
                </a:lnTo>
                <a:lnTo>
                  <a:pt x="1338666" y="1803214"/>
                </a:lnTo>
                <a:lnTo>
                  <a:pt x="1335194" y="1806033"/>
                </a:lnTo>
                <a:lnTo>
                  <a:pt x="1331286" y="1808419"/>
                </a:lnTo>
                <a:lnTo>
                  <a:pt x="1326945" y="1810588"/>
                </a:lnTo>
                <a:lnTo>
                  <a:pt x="1322603" y="1812323"/>
                </a:lnTo>
                <a:lnTo>
                  <a:pt x="1171306" y="1861556"/>
                </a:lnTo>
                <a:lnTo>
                  <a:pt x="1166531" y="1862641"/>
                </a:lnTo>
                <a:lnTo>
                  <a:pt x="1161972" y="1863508"/>
                </a:lnTo>
                <a:lnTo>
                  <a:pt x="1157414" y="1863725"/>
                </a:lnTo>
                <a:lnTo>
                  <a:pt x="1152638" y="1863725"/>
                </a:lnTo>
                <a:lnTo>
                  <a:pt x="1148080" y="1862858"/>
                </a:lnTo>
                <a:lnTo>
                  <a:pt x="1143738" y="1861990"/>
                </a:lnTo>
                <a:lnTo>
                  <a:pt x="1139614" y="1860472"/>
                </a:lnTo>
                <a:lnTo>
                  <a:pt x="1135490" y="1858520"/>
                </a:lnTo>
                <a:lnTo>
                  <a:pt x="1131365" y="1856568"/>
                </a:lnTo>
                <a:lnTo>
                  <a:pt x="1127675" y="1853748"/>
                </a:lnTo>
                <a:lnTo>
                  <a:pt x="1124419" y="1850929"/>
                </a:lnTo>
                <a:lnTo>
                  <a:pt x="1121380" y="1847459"/>
                </a:lnTo>
                <a:lnTo>
                  <a:pt x="1118558" y="1843989"/>
                </a:lnTo>
                <a:lnTo>
                  <a:pt x="1115954" y="1840085"/>
                </a:lnTo>
                <a:lnTo>
                  <a:pt x="1113783" y="1835747"/>
                </a:lnTo>
                <a:lnTo>
                  <a:pt x="1112046" y="1831409"/>
                </a:lnTo>
                <a:lnTo>
                  <a:pt x="1063423" y="1681538"/>
                </a:lnTo>
                <a:lnTo>
                  <a:pt x="1049747" y="1683491"/>
                </a:lnTo>
                <a:lnTo>
                  <a:pt x="1036289" y="1685009"/>
                </a:lnTo>
                <a:lnTo>
                  <a:pt x="1022397" y="1686310"/>
                </a:lnTo>
                <a:lnTo>
                  <a:pt x="1008505" y="1687611"/>
                </a:lnTo>
                <a:lnTo>
                  <a:pt x="994612" y="1688479"/>
                </a:lnTo>
                <a:lnTo>
                  <a:pt x="980719" y="1689130"/>
                </a:lnTo>
                <a:lnTo>
                  <a:pt x="966392" y="1689346"/>
                </a:lnTo>
                <a:lnTo>
                  <a:pt x="952500" y="1689780"/>
                </a:lnTo>
                <a:lnTo>
                  <a:pt x="938391" y="1689346"/>
                </a:lnTo>
                <a:lnTo>
                  <a:pt x="924281" y="1689130"/>
                </a:lnTo>
                <a:lnTo>
                  <a:pt x="910389" y="1688479"/>
                </a:lnTo>
                <a:lnTo>
                  <a:pt x="896497" y="1687611"/>
                </a:lnTo>
                <a:lnTo>
                  <a:pt x="882604" y="1686310"/>
                </a:lnTo>
                <a:lnTo>
                  <a:pt x="868929" y="1685009"/>
                </a:lnTo>
                <a:lnTo>
                  <a:pt x="855036" y="1683491"/>
                </a:lnTo>
                <a:lnTo>
                  <a:pt x="841361" y="1681538"/>
                </a:lnTo>
                <a:lnTo>
                  <a:pt x="793172" y="1831409"/>
                </a:lnTo>
                <a:lnTo>
                  <a:pt x="791218" y="1835963"/>
                </a:lnTo>
                <a:lnTo>
                  <a:pt x="789264" y="1840085"/>
                </a:lnTo>
                <a:lnTo>
                  <a:pt x="786660" y="1843989"/>
                </a:lnTo>
                <a:lnTo>
                  <a:pt x="783837" y="1847459"/>
                </a:lnTo>
                <a:lnTo>
                  <a:pt x="780798" y="1850929"/>
                </a:lnTo>
                <a:lnTo>
                  <a:pt x="777108" y="1853748"/>
                </a:lnTo>
                <a:lnTo>
                  <a:pt x="773635" y="1856568"/>
                </a:lnTo>
                <a:lnTo>
                  <a:pt x="769728" y="1858520"/>
                </a:lnTo>
                <a:lnTo>
                  <a:pt x="765604" y="1860472"/>
                </a:lnTo>
                <a:lnTo>
                  <a:pt x="761262" y="1861990"/>
                </a:lnTo>
                <a:lnTo>
                  <a:pt x="756921" y="1862858"/>
                </a:lnTo>
                <a:lnTo>
                  <a:pt x="752145" y="1863725"/>
                </a:lnTo>
                <a:lnTo>
                  <a:pt x="747804" y="1863725"/>
                </a:lnTo>
                <a:lnTo>
                  <a:pt x="743246" y="1863508"/>
                </a:lnTo>
                <a:lnTo>
                  <a:pt x="738470" y="1862641"/>
                </a:lnTo>
                <a:lnTo>
                  <a:pt x="733694" y="1861340"/>
                </a:lnTo>
                <a:lnTo>
                  <a:pt x="582614" y="1812323"/>
                </a:lnTo>
                <a:lnTo>
                  <a:pt x="578056" y="1810588"/>
                </a:lnTo>
                <a:lnTo>
                  <a:pt x="573931" y="1808419"/>
                </a:lnTo>
                <a:lnTo>
                  <a:pt x="570024" y="1806033"/>
                </a:lnTo>
                <a:lnTo>
                  <a:pt x="566551" y="1803214"/>
                </a:lnTo>
                <a:lnTo>
                  <a:pt x="563078" y="1799960"/>
                </a:lnTo>
                <a:lnTo>
                  <a:pt x="560039" y="1796707"/>
                </a:lnTo>
                <a:lnTo>
                  <a:pt x="557434" y="1793019"/>
                </a:lnTo>
                <a:lnTo>
                  <a:pt x="555481" y="1789115"/>
                </a:lnTo>
                <a:lnTo>
                  <a:pt x="553310" y="1784995"/>
                </a:lnTo>
                <a:lnTo>
                  <a:pt x="552007" y="1780657"/>
                </a:lnTo>
                <a:lnTo>
                  <a:pt x="550922" y="1776319"/>
                </a:lnTo>
                <a:lnTo>
                  <a:pt x="550271" y="1771764"/>
                </a:lnTo>
                <a:lnTo>
                  <a:pt x="550271" y="1767426"/>
                </a:lnTo>
                <a:lnTo>
                  <a:pt x="550488" y="1762655"/>
                </a:lnTo>
                <a:lnTo>
                  <a:pt x="551356" y="1757883"/>
                </a:lnTo>
                <a:lnTo>
                  <a:pt x="552224" y="1753112"/>
                </a:lnTo>
                <a:lnTo>
                  <a:pt x="601282" y="1603676"/>
                </a:lnTo>
                <a:lnTo>
                  <a:pt x="588909" y="1596952"/>
                </a:lnTo>
                <a:lnTo>
                  <a:pt x="576753" y="1590228"/>
                </a:lnTo>
                <a:lnTo>
                  <a:pt x="564597" y="1583071"/>
                </a:lnTo>
                <a:lnTo>
                  <a:pt x="552658" y="1575914"/>
                </a:lnTo>
                <a:lnTo>
                  <a:pt x="540936" y="1568323"/>
                </a:lnTo>
                <a:lnTo>
                  <a:pt x="529215" y="1560731"/>
                </a:lnTo>
                <a:lnTo>
                  <a:pt x="517927" y="1552923"/>
                </a:lnTo>
                <a:lnTo>
                  <a:pt x="506423" y="1544682"/>
                </a:lnTo>
                <a:lnTo>
                  <a:pt x="495135" y="1536440"/>
                </a:lnTo>
                <a:lnTo>
                  <a:pt x="484281" y="1527982"/>
                </a:lnTo>
                <a:lnTo>
                  <a:pt x="473428" y="1519306"/>
                </a:lnTo>
                <a:lnTo>
                  <a:pt x="462791" y="1510631"/>
                </a:lnTo>
                <a:lnTo>
                  <a:pt x="452155" y="1501521"/>
                </a:lnTo>
                <a:lnTo>
                  <a:pt x="441953" y="1492195"/>
                </a:lnTo>
                <a:lnTo>
                  <a:pt x="431751" y="1482869"/>
                </a:lnTo>
                <a:lnTo>
                  <a:pt x="421549" y="1473108"/>
                </a:lnTo>
                <a:lnTo>
                  <a:pt x="294346" y="1565720"/>
                </a:lnTo>
                <a:lnTo>
                  <a:pt x="290222" y="1568323"/>
                </a:lnTo>
                <a:lnTo>
                  <a:pt x="286097" y="1570708"/>
                </a:lnTo>
                <a:lnTo>
                  <a:pt x="281756" y="1572227"/>
                </a:lnTo>
                <a:lnTo>
                  <a:pt x="277197" y="1573528"/>
                </a:lnTo>
                <a:lnTo>
                  <a:pt x="272856" y="1574179"/>
                </a:lnTo>
                <a:lnTo>
                  <a:pt x="268298" y="1574830"/>
                </a:lnTo>
                <a:lnTo>
                  <a:pt x="263739" y="1574830"/>
                </a:lnTo>
                <a:lnTo>
                  <a:pt x="259397" y="1574179"/>
                </a:lnTo>
                <a:lnTo>
                  <a:pt x="254839" y="1573311"/>
                </a:lnTo>
                <a:lnTo>
                  <a:pt x="250498" y="1572010"/>
                </a:lnTo>
                <a:lnTo>
                  <a:pt x="246374" y="1570275"/>
                </a:lnTo>
                <a:lnTo>
                  <a:pt x="242249" y="1568106"/>
                </a:lnTo>
                <a:lnTo>
                  <a:pt x="238776" y="1565503"/>
                </a:lnTo>
                <a:lnTo>
                  <a:pt x="235086" y="1562467"/>
                </a:lnTo>
                <a:lnTo>
                  <a:pt x="231829" y="1559214"/>
                </a:lnTo>
                <a:lnTo>
                  <a:pt x="228791" y="1555526"/>
                </a:lnTo>
                <a:lnTo>
                  <a:pt x="135017" y="1426694"/>
                </a:lnTo>
                <a:lnTo>
                  <a:pt x="132412" y="1422790"/>
                </a:lnTo>
                <a:lnTo>
                  <a:pt x="130458" y="1418886"/>
                </a:lnTo>
                <a:lnTo>
                  <a:pt x="128722" y="1414332"/>
                </a:lnTo>
                <a:lnTo>
                  <a:pt x="127419" y="1409994"/>
                </a:lnTo>
                <a:lnTo>
                  <a:pt x="126551" y="1405439"/>
                </a:lnTo>
                <a:lnTo>
                  <a:pt x="126334" y="1401101"/>
                </a:lnTo>
                <a:lnTo>
                  <a:pt x="126334" y="1396330"/>
                </a:lnTo>
                <a:lnTo>
                  <a:pt x="126768" y="1391992"/>
                </a:lnTo>
                <a:lnTo>
                  <a:pt x="127853" y="1387654"/>
                </a:lnTo>
                <a:lnTo>
                  <a:pt x="129156" y="1383317"/>
                </a:lnTo>
                <a:lnTo>
                  <a:pt x="130893" y="1379196"/>
                </a:lnTo>
                <a:lnTo>
                  <a:pt x="133063" y="1375075"/>
                </a:lnTo>
                <a:lnTo>
                  <a:pt x="135668" y="1371171"/>
                </a:lnTo>
                <a:lnTo>
                  <a:pt x="138490" y="1367701"/>
                </a:lnTo>
                <a:lnTo>
                  <a:pt x="141746" y="1364447"/>
                </a:lnTo>
                <a:lnTo>
                  <a:pt x="145653" y="1361411"/>
                </a:lnTo>
                <a:lnTo>
                  <a:pt x="272856" y="1269016"/>
                </a:lnTo>
                <a:lnTo>
                  <a:pt x="266995" y="1256654"/>
                </a:lnTo>
                <a:lnTo>
                  <a:pt x="261351" y="1244074"/>
                </a:lnTo>
                <a:lnTo>
                  <a:pt x="255707" y="1231711"/>
                </a:lnTo>
                <a:lnTo>
                  <a:pt x="250281" y="1218698"/>
                </a:lnTo>
                <a:lnTo>
                  <a:pt x="245071" y="1205902"/>
                </a:lnTo>
                <a:lnTo>
                  <a:pt x="240295" y="1193105"/>
                </a:lnTo>
                <a:lnTo>
                  <a:pt x="235737" y="1180092"/>
                </a:lnTo>
                <a:lnTo>
                  <a:pt x="231178" y="1166862"/>
                </a:lnTo>
                <a:lnTo>
                  <a:pt x="227054" y="1153848"/>
                </a:lnTo>
                <a:lnTo>
                  <a:pt x="222930" y="1140401"/>
                </a:lnTo>
                <a:lnTo>
                  <a:pt x="219457" y="1126737"/>
                </a:lnTo>
                <a:lnTo>
                  <a:pt x="215767" y="1113507"/>
                </a:lnTo>
                <a:lnTo>
                  <a:pt x="212728" y="1099626"/>
                </a:lnTo>
                <a:lnTo>
                  <a:pt x="209689" y="1085962"/>
                </a:lnTo>
                <a:lnTo>
                  <a:pt x="207084" y="1072082"/>
                </a:lnTo>
                <a:lnTo>
                  <a:pt x="204479" y="1058201"/>
                </a:lnTo>
                <a:lnTo>
                  <a:pt x="47104" y="1058201"/>
                </a:lnTo>
                <a:lnTo>
                  <a:pt x="42111" y="1057983"/>
                </a:lnTo>
                <a:lnTo>
                  <a:pt x="37552" y="1057116"/>
                </a:lnTo>
                <a:lnTo>
                  <a:pt x="32994" y="1056032"/>
                </a:lnTo>
                <a:lnTo>
                  <a:pt x="28653" y="1054513"/>
                </a:lnTo>
                <a:lnTo>
                  <a:pt x="24745" y="1052562"/>
                </a:lnTo>
                <a:lnTo>
                  <a:pt x="20839" y="1050175"/>
                </a:lnTo>
                <a:lnTo>
                  <a:pt x="16931" y="1047356"/>
                </a:lnTo>
                <a:lnTo>
                  <a:pt x="13892" y="1044536"/>
                </a:lnTo>
                <a:lnTo>
                  <a:pt x="10853" y="1041283"/>
                </a:lnTo>
                <a:lnTo>
                  <a:pt x="8032" y="1037596"/>
                </a:lnTo>
                <a:lnTo>
                  <a:pt x="5644" y="1033692"/>
                </a:lnTo>
                <a:lnTo>
                  <a:pt x="3690" y="1029571"/>
                </a:lnTo>
                <a:lnTo>
                  <a:pt x="1954" y="1025234"/>
                </a:lnTo>
                <a:lnTo>
                  <a:pt x="1085" y="1020896"/>
                </a:lnTo>
                <a:lnTo>
                  <a:pt x="217" y="1015907"/>
                </a:lnTo>
                <a:lnTo>
                  <a:pt x="0" y="1011353"/>
                </a:lnTo>
                <a:lnTo>
                  <a:pt x="0" y="852156"/>
                </a:lnTo>
                <a:lnTo>
                  <a:pt x="217" y="847601"/>
                </a:lnTo>
                <a:lnTo>
                  <a:pt x="1085" y="843047"/>
                </a:lnTo>
                <a:lnTo>
                  <a:pt x="1954" y="838275"/>
                </a:lnTo>
                <a:lnTo>
                  <a:pt x="3690" y="833937"/>
                </a:lnTo>
                <a:lnTo>
                  <a:pt x="5644" y="830250"/>
                </a:lnTo>
                <a:lnTo>
                  <a:pt x="8032" y="826346"/>
                </a:lnTo>
                <a:lnTo>
                  <a:pt x="10853" y="822659"/>
                </a:lnTo>
                <a:lnTo>
                  <a:pt x="13892" y="819406"/>
                </a:lnTo>
                <a:lnTo>
                  <a:pt x="16931" y="816370"/>
                </a:lnTo>
                <a:lnTo>
                  <a:pt x="20839" y="813550"/>
                </a:lnTo>
                <a:lnTo>
                  <a:pt x="24745" y="811164"/>
                </a:lnTo>
                <a:lnTo>
                  <a:pt x="28653" y="809429"/>
                </a:lnTo>
                <a:lnTo>
                  <a:pt x="32994" y="807477"/>
                </a:lnTo>
                <a:lnTo>
                  <a:pt x="37552" y="806609"/>
                </a:lnTo>
                <a:lnTo>
                  <a:pt x="42111" y="805742"/>
                </a:lnTo>
                <a:lnTo>
                  <a:pt x="47104" y="805525"/>
                </a:lnTo>
                <a:lnTo>
                  <a:pt x="204479" y="805525"/>
                </a:lnTo>
                <a:lnTo>
                  <a:pt x="207084" y="791644"/>
                </a:lnTo>
                <a:lnTo>
                  <a:pt x="209689" y="777764"/>
                </a:lnTo>
                <a:lnTo>
                  <a:pt x="212728" y="764099"/>
                </a:lnTo>
                <a:lnTo>
                  <a:pt x="215767" y="750436"/>
                </a:lnTo>
                <a:lnTo>
                  <a:pt x="219457" y="736771"/>
                </a:lnTo>
                <a:lnTo>
                  <a:pt x="222930" y="723324"/>
                </a:lnTo>
                <a:lnTo>
                  <a:pt x="227054" y="709877"/>
                </a:lnTo>
                <a:lnTo>
                  <a:pt x="231178" y="696647"/>
                </a:lnTo>
                <a:lnTo>
                  <a:pt x="235737" y="683634"/>
                </a:lnTo>
                <a:lnTo>
                  <a:pt x="240295" y="670620"/>
                </a:lnTo>
                <a:lnTo>
                  <a:pt x="245071" y="657607"/>
                </a:lnTo>
                <a:lnTo>
                  <a:pt x="250281" y="644810"/>
                </a:lnTo>
                <a:lnTo>
                  <a:pt x="255707" y="632014"/>
                </a:lnTo>
                <a:lnTo>
                  <a:pt x="261351" y="619434"/>
                </a:lnTo>
                <a:lnTo>
                  <a:pt x="266995" y="607072"/>
                </a:lnTo>
                <a:lnTo>
                  <a:pt x="272856" y="594709"/>
                </a:lnTo>
                <a:lnTo>
                  <a:pt x="145653" y="502098"/>
                </a:lnTo>
                <a:lnTo>
                  <a:pt x="141746" y="499061"/>
                </a:lnTo>
                <a:lnTo>
                  <a:pt x="138490" y="495808"/>
                </a:lnTo>
                <a:lnTo>
                  <a:pt x="135668" y="492337"/>
                </a:lnTo>
                <a:lnTo>
                  <a:pt x="133063" y="488651"/>
                </a:lnTo>
                <a:lnTo>
                  <a:pt x="130893" y="484529"/>
                </a:lnTo>
                <a:lnTo>
                  <a:pt x="129156" y="480409"/>
                </a:lnTo>
                <a:lnTo>
                  <a:pt x="127853" y="475854"/>
                </a:lnTo>
                <a:lnTo>
                  <a:pt x="126768" y="471516"/>
                </a:lnTo>
                <a:lnTo>
                  <a:pt x="126334" y="467178"/>
                </a:lnTo>
                <a:lnTo>
                  <a:pt x="126334" y="462624"/>
                </a:lnTo>
                <a:lnTo>
                  <a:pt x="126551" y="458069"/>
                </a:lnTo>
                <a:lnTo>
                  <a:pt x="127419" y="453515"/>
                </a:lnTo>
                <a:lnTo>
                  <a:pt x="128722" y="449177"/>
                </a:lnTo>
                <a:lnTo>
                  <a:pt x="130458" y="444839"/>
                </a:lnTo>
                <a:lnTo>
                  <a:pt x="132412" y="440718"/>
                </a:lnTo>
                <a:lnTo>
                  <a:pt x="135017" y="436597"/>
                </a:lnTo>
                <a:lnTo>
                  <a:pt x="228791" y="308416"/>
                </a:lnTo>
                <a:lnTo>
                  <a:pt x="231829" y="304512"/>
                </a:lnTo>
                <a:lnTo>
                  <a:pt x="235086" y="301259"/>
                </a:lnTo>
                <a:lnTo>
                  <a:pt x="238776" y="298005"/>
                </a:lnTo>
                <a:lnTo>
                  <a:pt x="242249" y="295619"/>
                </a:lnTo>
                <a:lnTo>
                  <a:pt x="246374" y="293451"/>
                </a:lnTo>
                <a:lnTo>
                  <a:pt x="250498" y="291715"/>
                </a:lnTo>
                <a:lnTo>
                  <a:pt x="254839" y="290414"/>
                </a:lnTo>
                <a:lnTo>
                  <a:pt x="259397" y="289330"/>
                </a:lnTo>
                <a:lnTo>
                  <a:pt x="263739" y="288896"/>
                </a:lnTo>
                <a:lnTo>
                  <a:pt x="268298" y="288896"/>
                </a:lnTo>
                <a:lnTo>
                  <a:pt x="272856" y="289330"/>
                </a:lnTo>
                <a:lnTo>
                  <a:pt x="277197" y="290197"/>
                </a:lnTo>
                <a:lnTo>
                  <a:pt x="281756" y="291499"/>
                </a:lnTo>
                <a:lnTo>
                  <a:pt x="286097" y="293017"/>
                </a:lnTo>
                <a:lnTo>
                  <a:pt x="290222" y="295186"/>
                </a:lnTo>
                <a:lnTo>
                  <a:pt x="294346" y="297788"/>
                </a:lnTo>
                <a:lnTo>
                  <a:pt x="421549" y="390400"/>
                </a:lnTo>
                <a:lnTo>
                  <a:pt x="431751" y="380857"/>
                </a:lnTo>
                <a:lnTo>
                  <a:pt x="441953" y="371314"/>
                </a:lnTo>
                <a:lnTo>
                  <a:pt x="452155" y="361988"/>
                </a:lnTo>
                <a:lnTo>
                  <a:pt x="462791" y="353095"/>
                </a:lnTo>
                <a:lnTo>
                  <a:pt x="473645" y="344203"/>
                </a:lnTo>
                <a:lnTo>
                  <a:pt x="484281" y="335527"/>
                </a:lnTo>
                <a:lnTo>
                  <a:pt x="495135" y="327068"/>
                </a:lnTo>
                <a:lnTo>
                  <a:pt x="506423" y="318827"/>
                </a:lnTo>
                <a:lnTo>
                  <a:pt x="517927" y="310585"/>
                </a:lnTo>
                <a:lnTo>
                  <a:pt x="529215" y="302994"/>
                </a:lnTo>
                <a:lnTo>
                  <a:pt x="540936" y="295186"/>
                </a:lnTo>
                <a:lnTo>
                  <a:pt x="552658" y="287811"/>
                </a:lnTo>
                <a:lnTo>
                  <a:pt x="564597" y="280654"/>
                </a:lnTo>
                <a:lnTo>
                  <a:pt x="576753" y="273497"/>
                </a:lnTo>
                <a:lnTo>
                  <a:pt x="588909" y="266773"/>
                </a:lnTo>
                <a:lnTo>
                  <a:pt x="601282" y="260050"/>
                </a:lnTo>
                <a:lnTo>
                  <a:pt x="552224" y="110396"/>
                </a:lnTo>
                <a:lnTo>
                  <a:pt x="550922" y="105842"/>
                </a:lnTo>
                <a:lnTo>
                  <a:pt x="550488" y="100853"/>
                </a:lnTo>
                <a:lnTo>
                  <a:pt x="550053" y="96299"/>
                </a:lnTo>
                <a:lnTo>
                  <a:pt x="550271" y="91961"/>
                </a:lnTo>
                <a:lnTo>
                  <a:pt x="550704" y="87406"/>
                </a:lnTo>
                <a:lnTo>
                  <a:pt x="552007" y="82852"/>
                </a:lnTo>
                <a:lnTo>
                  <a:pt x="553310" y="78514"/>
                </a:lnTo>
                <a:lnTo>
                  <a:pt x="555046" y="74826"/>
                </a:lnTo>
                <a:lnTo>
                  <a:pt x="557434" y="70706"/>
                </a:lnTo>
                <a:lnTo>
                  <a:pt x="560039" y="67018"/>
                </a:lnTo>
                <a:lnTo>
                  <a:pt x="563078" y="63765"/>
                </a:lnTo>
                <a:lnTo>
                  <a:pt x="566551" y="60512"/>
                </a:lnTo>
                <a:lnTo>
                  <a:pt x="570024" y="57693"/>
                </a:lnTo>
                <a:lnTo>
                  <a:pt x="573931" y="55090"/>
                </a:lnTo>
                <a:lnTo>
                  <a:pt x="578056" y="53137"/>
                </a:lnTo>
                <a:lnTo>
                  <a:pt x="582614" y="51402"/>
                </a:lnTo>
                <a:lnTo>
                  <a:pt x="733912" y="1952"/>
                </a:lnTo>
                <a:lnTo>
                  <a:pt x="738470" y="868"/>
                </a:lnTo>
                <a:lnTo>
                  <a:pt x="743246" y="216"/>
                </a:lnTo>
                <a:close/>
              </a:path>
            </a:pathLst>
          </a:custGeom>
          <a:solidFill>
            <a:schemeClr val="accent1">
              <a:lumMod val="75000"/>
              <a:alpha val="100000"/>
            </a:schemeClr>
          </a:solidFill>
          <a:ln/>
        </p:spPr>
      </p:sp>
      <p:sp>
        <p:nvSpPr>
          <p:cNvPr name="Freeform 3" id="3"/>
          <p:cNvSpPr/>
          <p:nvPr/>
        </p:nvSpPr>
        <p:spPr>
          <a:xfrm rot="0">
            <a:off x="1780524" y="1984015"/>
            <a:ext cx="2204933" cy="2157159"/>
          </a:xfrm>
          <a:custGeom>
            <a:avLst/>
            <a:gdLst/>
            <a:ahLst/>
            <a:cxnLst/>
            <a:rect r="r" b="b" t="t" l="l"/>
            <a:pathLst>
              <a:path h="1863725" w="1905000">
                <a:moveTo>
                  <a:pt x="952500" y="355818"/>
                </a:moveTo>
                <a:cubicBezTo>
                  <a:pt x="634360" y="355818"/>
                  <a:pt x="376456" y="613722"/>
                  <a:pt x="376456" y="931862"/>
                </a:cubicBezTo>
                <a:cubicBezTo>
                  <a:pt x="376456" y="1250002"/>
                  <a:pt x="634360" y="1507906"/>
                  <a:pt x="952500" y="1507906"/>
                </a:cubicBezTo>
                <a:cubicBezTo>
                  <a:pt x="1270640" y="1507906"/>
                  <a:pt x="1528544" y="1250002"/>
                  <a:pt x="1528544" y="931862"/>
                </a:cubicBezTo>
                <a:cubicBezTo>
                  <a:pt x="1528544" y="613722"/>
                  <a:pt x="1270640" y="355818"/>
                  <a:pt x="952500" y="355818"/>
                </a:cubicBezTo>
                <a:close/>
                <a:moveTo>
                  <a:pt x="747804" y="0"/>
                </a:moveTo>
                <a:lnTo>
                  <a:pt x="752363" y="0"/>
                </a:lnTo>
                <a:lnTo>
                  <a:pt x="756921" y="650"/>
                </a:lnTo>
                <a:lnTo>
                  <a:pt x="761262" y="1735"/>
                </a:lnTo>
                <a:lnTo>
                  <a:pt x="765604" y="3253"/>
                </a:lnTo>
                <a:lnTo>
                  <a:pt x="769728" y="4988"/>
                </a:lnTo>
                <a:lnTo>
                  <a:pt x="773635" y="7374"/>
                </a:lnTo>
                <a:lnTo>
                  <a:pt x="777108" y="9977"/>
                </a:lnTo>
                <a:lnTo>
                  <a:pt x="780798" y="12796"/>
                </a:lnTo>
                <a:lnTo>
                  <a:pt x="783837" y="16050"/>
                </a:lnTo>
                <a:lnTo>
                  <a:pt x="786660" y="19736"/>
                </a:lnTo>
                <a:lnTo>
                  <a:pt x="789264" y="23640"/>
                </a:lnTo>
                <a:lnTo>
                  <a:pt x="791218" y="27978"/>
                </a:lnTo>
                <a:lnTo>
                  <a:pt x="793172" y="32316"/>
                </a:lnTo>
                <a:lnTo>
                  <a:pt x="841361" y="181970"/>
                </a:lnTo>
                <a:lnTo>
                  <a:pt x="855036" y="180018"/>
                </a:lnTo>
                <a:lnTo>
                  <a:pt x="868929" y="178499"/>
                </a:lnTo>
                <a:lnTo>
                  <a:pt x="882604" y="176981"/>
                </a:lnTo>
                <a:lnTo>
                  <a:pt x="896497" y="175897"/>
                </a:lnTo>
                <a:lnTo>
                  <a:pt x="910389" y="175029"/>
                </a:lnTo>
                <a:lnTo>
                  <a:pt x="924281" y="174378"/>
                </a:lnTo>
                <a:lnTo>
                  <a:pt x="938391" y="173945"/>
                </a:lnTo>
                <a:lnTo>
                  <a:pt x="952500" y="173945"/>
                </a:lnTo>
                <a:lnTo>
                  <a:pt x="966392" y="173945"/>
                </a:lnTo>
                <a:lnTo>
                  <a:pt x="980719" y="174378"/>
                </a:lnTo>
                <a:lnTo>
                  <a:pt x="994612" y="175029"/>
                </a:lnTo>
                <a:lnTo>
                  <a:pt x="1008505" y="175897"/>
                </a:lnTo>
                <a:lnTo>
                  <a:pt x="1022397" y="176981"/>
                </a:lnTo>
                <a:lnTo>
                  <a:pt x="1035855" y="178499"/>
                </a:lnTo>
                <a:lnTo>
                  <a:pt x="1049747" y="180018"/>
                </a:lnTo>
                <a:lnTo>
                  <a:pt x="1063423" y="181970"/>
                </a:lnTo>
                <a:lnTo>
                  <a:pt x="1112046" y="32316"/>
                </a:lnTo>
                <a:lnTo>
                  <a:pt x="1113783" y="27762"/>
                </a:lnTo>
                <a:lnTo>
                  <a:pt x="1115954" y="23640"/>
                </a:lnTo>
                <a:lnTo>
                  <a:pt x="1118558" y="19736"/>
                </a:lnTo>
                <a:lnTo>
                  <a:pt x="1121380" y="16050"/>
                </a:lnTo>
                <a:lnTo>
                  <a:pt x="1124419" y="12796"/>
                </a:lnTo>
                <a:lnTo>
                  <a:pt x="1127675" y="9977"/>
                </a:lnTo>
                <a:lnTo>
                  <a:pt x="1131582" y="7157"/>
                </a:lnTo>
                <a:lnTo>
                  <a:pt x="1135490" y="4988"/>
                </a:lnTo>
                <a:lnTo>
                  <a:pt x="1139614" y="3253"/>
                </a:lnTo>
                <a:lnTo>
                  <a:pt x="1143738" y="1735"/>
                </a:lnTo>
                <a:lnTo>
                  <a:pt x="1148080" y="650"/>
                </a:lnTo>
                <a:lnTo>
                  <a:pt x="1152638" y="0"/>
                </a:lnTo>
                <a:lnTo>
                  <a:pt x="1157414" y="0"/>
                </a:lnTo>
                <a:lnTo>
                  <a:pt x="1161972" y="216"/>
                </a:lnTo>
                <a:lnTo>
                  <a:pt x="1166531" y="868"/>
                </a:lnTo>
                <a:lnTo>
                  <a:pt x="1171306" y="1952"/>
                </a:lnTo>
                <a:lnTo>
                  <a:pt x="1322169" y="51402"/>
                </a:lnTo>
                <a:lnTo>
                  <a:pt x="1326945" y="52921"/>
                </a:lnTo>
                <a:lnTo>
                  <a:pt x="1331069" y="55090"/>
                </a:lnTo>
                <a:lnTo>
                  <a:pt x="1335194" y="57475"/>
                </a:lnTo>
                <a:lnTo>
                  <a:pt x="1338666" y="60295"/>
                </a:lnTo>
                <a:lnTo>
                  <a:pt x="1342139" y="63765"/>
                </a:lnTo>
                <a:lnTo>
                  <a:pt x="1344962" y="67018"/>
                </a:lnTo>
                <a:lnTo>
                  <a:pt x="1347349" y="70706"/>
                </a:lnTo>
                <a:lnTo>
                  <a:pt x="1349737" y="74392"/>
                </a:lnTo>
                <a:lnTo>
                  <a:pt x="1351474" y="78514"/>
                </a:lnTo>
                <a:lnTo>
                  <a:pt x="1353210" y="82852"/>
                </a:lnTo>
                <a:lnTo>
                  <a:pt x="1354079" y="87406"/>
                </a:lnTo>
                <a:lnTo>
                  <a:pt x="1354730" y="91961"/>
                </a:lnTo>
                <a:lnTo>
                  <a:pt x="1354946" y="96515"/>
                </a:lnTo>
                <a:lnTo>
                  <a:pt x="1354296" y="101287"/>
                </a:lnTo>
                <a:lnTo>
                  <a:pt x="1353645" y="105842"/>
                </a:lnTo>
                <a:lnTo>
                  <a:pt x="1352559" y="110396"/>
                </a:lnTo>
                <a:lnTo>
                  <a:pt x="1303718" y="260050"/>
                </a:lnTo>
                <a:lnTo>
                  <a:pt x="1316091" y="266773"/>
                </a:lnTo>
                <a:lnTo>
                  <a:pt x="1328464" y="273497"/>
                </a:lnTo>
                <a:lnTo>
                  <a:pt x="1340403" y="280654"/>
                </a:lnTo>
                <a:lnTo>
                  <a:pt x="1352342" y="287811"/>
                </a:lnTo>
                <a:lnTo>
                  <a:pt x="1364281" y="295186"/>
                </a:lnTo>
                <a:lnTo>
                  <a:pt x="1375785" y="302994"/>
                </a:lnTo>
                <a:lnTo>
                  <a:pt x="1387073" y="310585"/>
                </a:lnTo>
                <a:lnTo>
                  <a:pt x="1398578" y="318827"/>
                </a:lnTo>
                <a:lnTo>
                  <a:pt x="1409648" y="327068"/>
                </a:lnTo>
                <a:lnTo>
                  <a:pt x="1420719" y="335527"/>
                </a:lnTo>
                <a:lnTo>
                  <a:pt x="1431572" y="344203"/>
                </a:lnTo>
                <a:lnTo>
                  <a:pt x="1442209" y="353095"/>
                </a:lnTo>
                <a:lnTo>
                  <a:pt x="1452628" y="361988"/>
                </a:lnTo>
                <a:lnTo>
                  <a:pt x="1463047" y="371314"/>
                </a:lnTo>
                <a:lnTo>
                  <a:pt x="1473250" y="380857"/>
                </a:lnTo>
                <a:lnTo>
                  <a:pt x="1483234" y="390400"/>
                </a:lnTo>
                <a:lnTo>
                  <a:pt x="1610872" y="297788"/>
                </a:lnTo>
                <a:lnTo>
                  <a:pt x="1614779" y="295186"/>
                </a:lnTo>
                <a:lnTo>
                  <a:pt x="1619120" y="293017"/>
                </a:lnTo>
                <a:lnTo>
                  <a:pt x="1623244" y="291499"/>
                </a:lnTo>
                <a:lnTo>
                  <a:pt x="1627803" y="290197"/>
                </a:lnTo>
                <a:lnTo>
                  <a:pt x="1632144" y="289330"/>
                </a:lnTo>
                <a:lnTo>
                  <a:pt x="1636702" y="288896"/>
                </a:lnTo>
                <a:lnTo>
                  <a:pt x="1641261" y="288896"/>
                </a:lnTo>
                <a:lnTo>
                  <a:pt x="1645603" y="289330"/>
                </a:lnTo>
                <a:lnTo>
                  <a:pt x="1649944" y="290414"/>
                </a:lnTo>
                <a:lnTo>
                  <a:pt x="1654285" y="291715"/>
                </a:lnTo>
                <a:lnTo>
                  <a:pt x="1658410" y="293451"/>
                </a:lnTo>
                <a:lnTo>
                  <a:pt x="1662534" y="295619"/>
                </a:lnTo>
                <a:lnTo>
                  <a:pt x="1666441" y="298005"/>
                </a:lnTo>
                <a:lnTo>
                  <a:pt x="1670132" y="301259"/>
                </a:lnTo>
                <a:lnTo>
                  <a:pt x="1673171" y="304512"/>
                </a:lnTo>
                <a:lnTo>
                  <a:pt x="1676210" y="308416"/>
                </a:lnTo>
                <a:lnTo>
                  <a:pt x="1769766" y="436597"/>
                </a:lnTo>
                <a:lnTo>
                  <a:pt x="1772371" y="440718"/>
                </a:lnTo>
                <a:lnTo>
                  <a:pt x="1774542" y="444839"/>
                </a:lnTo>
                <a:lnTo>
                  <a:pt x="1776278" y="449177"/>
                </a:lnTo>
                <a:lnTo>
                  <a:pt x="1777581" y="453515"/>
                </a:lnTo>
                <a:lnTo>
                  <a:pt x="1778449" y="458069"/>
                </a:lnTo>
                <a:lnTo>
                  <a:pt x="1778666" y="462624"/>
                </a:lnTo>
                <a:lnTo>
                  <a:pt x="1778666" y="467178"/>
                </a:lnTo>
                <a:lnTo>
                  <a:pt x="1778015" y="471516"/>
                </a:lnTo>
                <a:lnTo>
                  <a:pt x="1777146" y="475854"/>
                </a:lnTo>
                <a:lnTo>
                  <a:pt x="1775844" y="480409"/>
                </a:lnTo>
                <a:lnTo>
                  <a:pt x="1774325" y="484529"/>
                </a:lnTo>
                <a:lnTo>
                  <a:pt x="1771937" y="488651"/>
                </a:lnTo>
                <a:lnTo>
                  <a:pt x="1769332" y="492337"/>
                </a:lnTo>
                <a:lnTo>
                  <a:pt x="1766510" y="496025"/>
                </a:lnTo>
                <a:lnTo>
                  <a:pt x="1763254" y="499278"/>
                </a:lnTo>
                <a:lnTo>
                  <a:pt x="1759564" y="502098"/>
                </a:lnTo>
                <a:lnTo>
                  <a:pt x="1631927" y="594709"/>
                </a:lnTo>
                <a:lnTo>
                  <a:pt x="1637788" y="607072"/>
                </a:lnTo>
                <a:lnTo>
                  <a:pt x="1643866" y="619651"/>
                </a:lnTo>
                <a:lnTo>
                  <a:pt x="1649293" y="632231"/>
                </a:lnTo>
                <a:lnTo>
                  <a:pt x="1654502" y="644810"/>
                </a:lnTo>
                <a:lnTo>
                  <a:pt x="1659712" y="657607"/>
                </a:lnTo>
                <a:lnTo>
                  <a:pt x="1664704" y="670620"/>
                </a:lnTo>
                <a:lnTo>
                  <a:pt x="1669263" y="683634"/>
                </a:lnTo>
                <a:lnTo>
                  <a:pt x="1673605" y="696647"/>
                </a:lnTo>
                <a:lnTo>
                  <a:pt x="1677946" y="710094"/>
                </a:lnTo>
                <a:lnTo>
                  <a:pt x="1681853" y="723541"/>
                </a:lnTo>
                <a:lnTo>
                  <a:pt x="1685760" y="736771"/>
                </a:lnTo>
                <a:lnTo>
                  <a:pt x="1689017" y="750436"/>
                </a:lnTo>
                <a:lnTo>
                  <a:pt x="1692489" y="764099"/>
                </a:lnTo>
                <a:lnTo>
                  <a:pt x="1695311" y="777764"/>
                </a:lnTo>
                <a:lnTo>
                  <a:pt x="1698133" y="791644"/>
                </a:lnTo>
                <a:lnTo>
                  <a:pt x="1700738" y="805525"/>
                </a:lnTo>
                <a:lnTo>
                  <a:pt x="1857896" y="805525"/>
                </a:lnTo>
                <a:lnTo>
                  <a:pt x="1862672" y="805742"/>
                </a:lnTo>
                <a:lnTo>
                  <a:pt x="1867448" y="806609"/>
                </a:lnTo>
                <a:lnTo>
                  <a:pt x="1872006" y="807477"/>
                </a:lnTo>
                <a:lnTo>
                  <a:pt x="1876130" y="809429"/>
                </a:lnTo>
                <a:lnTo>
                  <a:pt x="1880255" y="811164"/>
                </a:lnTo>
                <a:lnTo>
                  <a:pt x="1884161" y="813550"/>
                </a:lnTo>
                <a:lnTo>
                  <a:pt x="1887635" y="816370"/>
                </a:lnTo>
                <a:lnTo>
                  <a:pt x="1891108" y="819406"/>
                </a:lnTo>
                <a:lnTo>
                  <a:pt x="1894147" y="822659"/>
                </a:lnTo>
                <a:lnTo>
                  <a:pt x="1896969" y="826346"/>
                </a:lnTo>
                <a:lnTo>
                  <a:pt x="1899356" y="830250"/>
                </a:lnTo>
                <a:lnTo>
                  <a:pt x="1901310" y="833937"/>
                </a:lnTo>
                <a:lnTo>
                  <a:pt x="1902830" y="838275"/>
                </a:lnTo>
                <a:lnTo>
                  <a:pt x="1903915" y="843047"/>
                </a:lnTo>
                <a:lnTo>
                  <a:pt x="1904566" y="847601"/>
                </a:lnTo>
                <a:lnTo>
                  <a:pt x="1905000" y="852156"/>
                </a:lnTo>
                <a:lnTo>
                  <a:pt x="1905000" y="1011353"/>
                </a:lnTo>
                <a:lnTo>
                  <a:pt x="1904566" y="1015907"/>
                </a:lnTo>
                <a:lnTo>
                  <a:pt x="1904132" y="1020896"/>
                </a:lnTo>
                <a:lnTo>
                  <a:pt x="1902830" y="1025234"/>
                </a:lnTo>
                <a:lnTo>
                  <a:pt x="1901310" y="1029571"/>
                </a:lnTo>
                <a:lnTo>
                  <a:pt x="1899356" y="1033692"/>
                </a:lnTo>
                <a:lnTo>
                  <a:pt x="1896969" y="1037596"/>
                </a:lnTo>
                <a:lnTo>
                  <a:pt x="1894147" y="1041283"/>
                </a:lnTo>
                <a:lnTo>
                  <a:pt x="1891325" y="1044536"/>
                </a:lnTo>
                <a:lnTo>
                  <a:pt x="1887852" y="1047356"/>
                </a:lnTo>
                <a:lnTo>
                  <a:pt x="1884161" y="1050175"/>
                </a:lnTo>
                <a:lnTo>
                  <a:pt x="1880255" y="1052562"/>
                </a:lnTo>
                <a:lnTo>
                  <a:pt x="1876130" y="1054513"/>
                </a:lnTo>
                <a:lnTo>
                  <a:pt x="1872006" y="1056032"/>
                </a:lnTo>
                <a:lnTo>
                  <a:pt x="1867448" y="1057116"/>
                </a:lnTo>
                <a:lnTo>
                  <a:pt x="1862672" y="1057983"/>
                </a:lnTo>
                <a:lnTo>
                  <a:pt x="1858113" y="1058201"/>
                </a:lnTo>
                <a:lnTo>
                  <a:pt x="1700738" y="1058201"/>
                </a:lnTo>
                <a:lnTo>
                  <a:pt x="1698133" y="1072082"/>
                </a:lnTo>
                <a:lnTo>
                  <a:pt x="1695311" y="1085962"/>
                </a:lnTo>
                <a:lnTo>
                  <a:pt x="1692489" y="1099626"/>
                </a:lnTo>
                <a:lnTo>
                  <a:pt x="1689017" y="1113507"/>
                </a:lnTo>
                <a:lnTo>
                  <a:pt x="1685760" y="1126737"/>
                </a:lnTo>
                <a:lnTo>
                  <a:pt x="1681853" y="1140401"/>
                </a:lnTo>
                <a:lnTo>
                  <a:pt x="1677946" y="1153848"/>
                </a:lnTo>
                <a:lnTo>
                  <a:pt x="1673605" y="1166862"/>
                </a:lnTo>
                <a:lnTo>
                  <a:pt x="1669263" y="1180092"/>
                </a:lnTo>
                <a:lnTo>
                  <a:pt x="1664704" y="1193105"/>
                </a:lnTo>
                <a:lnTo>
                  <a:pt x="1659712" y="1205902"/>
                </a:lnTo>
                <a:lnTo>
                  <a:pt x="1654502" y="1218698"/>
                </a:lnTo>
                <a:lnTo>
                  <a:pt x="1649293" y="1231711"/>
                </a:lnTo>
                <a:lnTo>
                  <a:pt x="1643866" y="1244291"/>
                </a:lnTo>
                <a:lnTo>
                  <a:pt x="1637788" y="1256654"/>
                </a:lnTo>
                <a:lnTo>
                  <a:pt x="1631927" y="1269016"/>
                </a:lnTo>
                <a:lnTo>
                  <a:pt x="1759564" y="1361411"/>
                </a:lnTo>
                <a:lnTo>
                  <a:pt x="1763254" y="1364231"/>
                </a:lnTo>
                <a:lnTo>
                  <a:pt x="1766510" y="1367701"/>
                </a:lnTo>
                <a:lnTo>
                  <a:pt x="1769332" y="1371171"/>
                </a:lnTo>
                <a:lnTo>
                  <a:pt x="1771937" y="1375075"/>
                </a:lnTo>
                <a:lnTo>
                  <a:pt x="1774325" y="1379196"/>
                </a:lnTo>
                <a:lnTo>
                  <a:pt x="1775844" y="1383317"/>
                </a:lnTo>
                <a:lnTo>
                  <a:pt x="1777146" y="1387654"/>
                </a:lnTo>
                <a:lnTo>
                  <a:pt x="1778015" y="1391992"/>
                </a:lnTo>
                <a:lnTo>
                  <a:pt x="1778666" y="1396330"/>
                </a:lnTo>
                <a:lnTo>
                  <a:pt x="1778666" y="1401101"/>
                </a:lnTo>
                <a:lnTo>
                  <a:pt x="1778449" y="1405439"/>
                </a:lnTo>
                <a:lnTo>
                  <a:pt x="1777581" y="1409994"/>
                </a:lnTo>
                <a:lnTo>
                  <a:pt x="1776278" y="1414332"/>
                </a:lnTo>
                <a:lnTo>
                  <a:pt x="1774542" y="1418886"/>
                </a:lnTo>
                <a:lnTo>
                  <a:pt x="1772371" y="1422790"/>
                </a:lnTo>
                <a:lnTo>
                  <a:pt x="1769766" y="1426694"/>
                </a:lnTo>
                <a:lnTo>
                  <a:pt x="1676210" y="1555526"/>
                </a:lnTo>
                <a:lnTo>
                  <a:pt x="1673171" y="1559214"/>
                </a:lnTo>
                <a:lnTo>
                  <a:pt x="1670132" y="1562467"/>
                </a:lnTo>
                <a:lnTo>
                  <a:pt x="1666441" y="1565503"/>
                </a:lnTo>
                <a:lnTo>
                  <a:pt x="1662534" y="1567889"/>
                </a:lnTo>
                <a:lnTo>
                  <a:pt x="1658410" y="1570275"/>
                </a:lnTo>
                <a:lnTo>
                  <a:pt x="1654285" y="1572010"/>
                </a:lnTo>
                <a:lnTo>
                  <a:pt x="1649944" y="1573311"/>
                </a:lnTo>
                <a:lnTo>
                  <a:pt x="1645603" y="1573962"/>
                </a:lnTo>
                <a:lnTo>
                  <a:pt x="1641261" y="1574612"/>
                </a:lnTo>
                <a:lnTo>
                  <a:pt x="1636702" y="1574830"/>
                </a:lnTo>
                <a:lnTo>
                  <a:pt x="1632144" y="1574179"/>
                </a:lnTo>
                <a:lnTo>
                  <a:pt x="1627586" y="1573528"/>
                </a:lnTo>
                <a:lnTo>
                  <a:pt x="1623244" y="1572227"/>
                </a:lnTo>
                <a:lnTo>
                  <a:pt x="1618903" y="1570708"/>
                </a:lnTo>
                <a:lnTo>
                  <a:pt x="1614779" y="1568323"/>
                </a:lnTo>
                <a:lnTo>
                  <a:pt x="1610872" y="1565720"/>
                </a:lnTo>
                <a:lnTo>
                  <a:pt x="1483234" y="1473326"/>
                </a:lnTo>
                <a:lnTo>
                  <a:pt x="1473250" y="1483085"/>
                </a:lnTo>
                <a:lnTo>
                  <a:pt x="1463047" y="1492195"/>
                </a:lnTo>
                <a:lnTo>
                  <a:pt x="1452628" y="1501521"/>
                </a:lnTo>
                <a:lnTo>
                  <a:pt x="1442209" y="1510631"/>
                </a:lnTo>
                <a:lnTo>
                  <a:pt x="1431572" y="1519523"/>
                </a:lnTo>
                <a:lnTo>
                  <a:pt x="1420719" y="1527982"/>
                </a:lnTo>
                <a:lnTo>
                  <a:pt x="1409648" y="1536440"/>
                </a:lnTo>
                <a:lnTo>
                  <a:pt x="1398578" y="1544682"/>
                </a:lnTo>
                <a:lnTo>
                  <a:pt x="1387290" y="1552923"/>
                </a:lnTo>
                <a:lnTo>
                  <a:pt x="1375785" y="1560731"/>
                </a:lnTo>
                <a:lnTo>
                  <a:pt x="1364281" y="1568323"/>
                </a:lnTo>
                <a:lnTo>
                  <a:pt x="1352342" y="1575914"/>
                </a:lnTo>
                <a:lnTo>
                  <a:pt x="1340403" y="1583071"/>
                </a:lnTo>
                <a:lnTo>
                  <a:pt x="1328464" y="1590228"/>
                </a:lnTo>
                <a:lnTo>
                  <a:pt x="1316091" y="1596952"/>
                </a:lnTo>
                <a:lnTo>
                  <a:pt x="1303718" y="1603676"/>
                </a:lnTo>
                <a:lnTo>
                  <a:pt x="1352559" y="1753112"/>
                </a:lnTo>
                <a:lnTo>
                  <a:pt x="1353645" y="1757883"/>
                </a:lnTo>
                <a:lnTo>
                  <a:pt x="1354296" y="1762655"/>
                </a:lnTo>
                <a:lnTo>
                  <a:pt x="1354946" y="1767426"/>
                </a:lnTo>
                <a:lnTo>
                  <a:pt x="1354730" y="1771764"/>
                </a:lnTo>
                <a:lnTo>
                  <a:pt x="1354079" y="1776319"/>
                </a:lnTo>
                <a:lnTo>
                  <a:pt x="1353210" y="1780657"/>
                </a:lnTo>
                <a:lnTo>
                  <a:pt x="1351474" y="1784995"/>
                </a:lnTo>
                <a:lnTo>
                  <a:pt x="1349737" y="1789115"/>
                </a:lnTo>
                <a:lnTo>
                  <a:pt x="1347349" y="1793019"/>
                </a:lnTo>
                <a:lnTo>
                  <a:pt x="1344962" y="1796707"/>
                </a:lnTo>
                <a:lnTo>
                  <a:pt x="1342139" y="1799960"/>
                </a:lnTo>
                <a:lnTo>
                  <a:pt x="1338666" y="1803214"/>
                </a:lnTo>
                <a:lnTo>
                  <a:pt x="1335194" y="1806033"/>
                </a:lnTo>
                <a:lnTo>
                  <a:pt x="1331286" y="1808419"/>
                </a:lnTo>
                <a:lnTo>
                  <a:pt x="1326945" y="1810588"/>
                </a:lnTo>
                <a:lnTo>
                  <a:pt x="1322603" y="1812323"/>
                </a:lnTo>
                <a:lnTo>
                  <a:pt x="1171306" y="1861556"/>
                </a:lnTo>
                <a:lnTo>
                  <a:pt x="1166531" y="1862641"/>
                </a:lnTo>
                <a:lnTo>
                  <a:pt x="1161972" y="1863508"/>
                </a:lnTo>
                <a:lnTo>
                  <a:pt x="1157414" y="1863725"/>
                </a:lnTo>
                <a:lnTo>
                  <a:pt x="1152638" y="1863725"/>
                </a:lnTo>
                <a:lnTo>
                  <a:pt x="1148080" y="1862858"/>
                </a:lnTo>
                <a:lnTo>
                  <a:pt x="1143738" y="1861990"/>
                </a:lnTo>
                <a:lnTo>
                  <a:pt x="1139614" y="1860472"/>
                </a:lnTo>
                <a:lnTo>
                  <a:pt x="1135490" y="1858520"/>
                </a:lnTo>
                <a:lnTo>
                  <a:pt x="1131365" y="1856568"/>
                </a:lnTo>
                <a:lnTo>
                  <a:pt x="1127675" y="1853748"/>
                </a:lnTo>
                <a:lnTo>
                  <a:pt x="1124419" y="1850929"/>
                </a:lnTo>
                <a:lnTo>
                  <a:pt x="1121380" y="1847459"/>
                </a:lnTo>
                <a:lnTo>
                  <a:pt x="1118558" y="1843989"/>
                </a:lnTo>
                <a:lnTo>
                  <a:pt x="1115954" y="1840085"/>
                </a:lnTo>
                <a:lnTo>
                  <a:pt x="1113783" y="1835747"/>
                </a:lnTo>
                <a:lnTo>
                  <a:pt x="1112046" y="1831409"/>
                </a:lnTo>
                <a:lnTo>
                  <a:pt x="1063423" y="1681538"/>
                </a:lnTo>
                <a:lnTo>
                  <a:pt x="1049747" y="1683491"/>
                </a:lnTo>
                <a:lnTo>
                  <a:pt x="1036289" y="1685009"/>
                </a:lnTo>
                <a:lnTo>
                  <a:pt x="1022397" y="1686310"/>
                </a:lnTo>
                <a:lnTo>
                  <a:pt x="1008505" y="1687611"/>
                </a:lnTo>
                <a:lnTo>
                  <a:pt x="994612" y="1688479"/>
                </a:lnTo>
                <a:lnTo>
                  <a:pt x="980719" y="1689130"/>
                </a:lnTo>
                <a:lnTo>
                  <a:pt x="966392" y="1689346"/>
                </a:lnTo>
                <a:lnTo>
                  <a:pt x="952500" y="1689780"/>
                </a:lnTo>
                <a:lnTo>
                  <a:pt x="938391" y="1689346"/>
                </a:lnTo>
                <a:lnTo>
                  <a:pt x="924281" y="1689130"/>
                </a:lnTo>
                <a:lnTo>
                  <a:pt x="910389" y="1688479"/>
                </a:lnTo>
                <a:lnTo>
                  <a:pt x="896497" y="1687611"/>
                </a:lnTo>
                <a:lnTo>
                  <a:pt x="882604" y="1686310"/>
                </a:lnTo>
                <a:lnTo>
                  <a:pt x="868929" y="1685009"/>
                </a:lnTo>
                <a:lnTo>
                  <a:pt x="855036" y="1683491"/>
                </a:lnTo>
                <a:lnTo>
                  <a:pt x="841361" y="1681538"/>
                </a:lnTo>
                <a:lnTo>
                  <a:pt x="793172" y="1831409"/>
                </a:lnTo>
                <a:lnTo>
                  <a:pt x="791218" y="1835963"/>
                </a:lnTo>
                <a:lnTo>
                  <a:pt x="789264" y="1840085"/>
                </a:lnTo>
                <a:lnTo>
                  <a:pt x="786660" y="1843989"/>
                </a:lnTo>
                <a:lnTo>
                  <a:pt x="783837" y="1847459"/>
                </a:lnTo>
                <a:lnTo>
                  <a:pt x="780798" y="1850929"/>
                </a:lnTo>
                <a:lnTo>
                  <a:pt x="777108" y="1853748"/>
                </a:lnTo>
                <a:lnTo>
                  <a:pt x="773635" y="1856568"/>
                </a:lnTo>
                <a:lnTo>
                  <a:pt x="769728" y="1858520"/>
                </a:lnTo>
                <a:lnTo>
                  <a:pt x="765604" y="1860472"/>
                </a:lnTo>
                <a:lnTo>
                  <a:pt x="761262" y="1861990"/>
                </a:lnTo>
                <a:lnTo>
                  <a:pt x="756921" y="1862858"/>
                </a:lnTo>
                <a:lnTo>
                  <a:pt x="752145" y="1863725"/>
                </a:lnTo>
                <a:lnTo>
                  <a:pt x="747804" y="1863725"/>
                </a:lnTo>
                <a:lnTo>
                  <a:pt x="743246" y="1863508"/>
                </a:lnTo>
                <a:lnTo>
                  <a:pt x="738470" y="1862641"/>
                </a:lnTo>
                <a:lnTo>
                  <a:pt x="733694" y="1861340"/>
                </a:lnTo>
                <a:lnTo>
                  <a:pt x="582614" y="1812323"/>
                </a:lnTo>
                <a:lnTo>
                  <a:pt x="578056" y="1810588"/>
                </a:lnTo>
                <a:lnTo>
                  <a:pt x="573931" y="1808419"/>
                </a:lnTo>
                <a:lnTo>
                  <a:pt x="570024" y="1806033"/>
                </a:lnTo>
                <a:lnTo>
                  <a:pt x="566551" y="1803214"/>
                </a:lnTo>
                <a:lnTo>
                  <a:pt x="563078" y="1799960"/>
                </a:lnTo>
                <a:lnTo>
                  <a:pt x="560039" y="1796707"/>
                </a:lnTo>
                <a:lnTo>
                  <a:pt x="557434" y="1793019"/>
                </a:lnTo>
                <a:lnTo>
                  <a:pt x="555481" y="1789115"/>
                </a:lnTo>
                <a:lnTo>
                  <a:pt x="553310" y="1784995"/>
                </a:lnTo>
                <a:lnTo>
                  <a:pt x="552007" y="1780657"/>
                </a:lnTo>
                <a:lnTo>
                  <a:pt x="550922" y="1776319"/>
                </a:lnTo>
                <a:lnTo>
                  <a:pt x="550271" y="1771764"/>
                </a:lnTo>
                <a:lnTo>
                  <a:pt x="550271" y="1767426"/>
                </a:lnTo>
                <a:lnTo>
                  <a:pt x="550488" y="1762655"/>
                </a:lnTo>
                <a:lnTo>
                  <a:pt x="551356" y="1757883"/>
                </a:lnTo>
                <a:lnTo>
                  <a:pt x="552224" y="1753112"/>
                </a:lnTo>
                <a:lnTo>
                  <a:pt x="601282" y="1603676"/>
                </a:lnTo>
                <a:lnTo>
                  <a:pt x="588909" y="1596952"/>
                </a:lnTo>
                <a:lnTo>
                  <a:pt x="576753" y="1590228"/>
                </a:lnTo>
                <a:lnTo>
                  <a:pt x="564597" y="1583071"/>
                </a:lnTo>
                <a:lnTo>
                  <a:pt x="552658" y="1575914"/>
                </a:lnTo>
                <a:lnTo>
                  <a:pt x="540936" y="1568323"/>
                </a:lnTo>
                <a:lnTo>
                  <a:pt x="529215" y="1560731"/>
                </a:lnTo>
                <a:lnTo>
                  <a:pt x="517927" y="1552923"/>
                </a:lnTo>
                <a:lnTo>
                  <a:pt x="506423" y="1544682"/>
                </a:lnTo>
                <a:lnTo>
                  <a:pt x="495135" y="1536440"/>
                </a:lnTo>
                <a:lnTo>
                  <a:pt x="484281" y="1527982"/>
                </a:lnTo>
                <a:lnTo>
                  <a:pt x="473428" y="1519306"/>
                </a:lnTo>
                <a:lnTo>
                  <a:pt x="462791" y="1510631"/>
                </a:lnTo>
                <a:lnTo>
                  <a:pt x="452155" y="1501521"/>
                </a:lnTo>
                <a:lnTo>
                  <a:pt x="441953" y="1492195"/>
                </a:lnTo>
                <a:lnTo>
                  <a:pt x="431751" y="1482869"/>
                </a:lnTo>
                <a:lnTo>
                  <a:pt x="421549" y="1473108"/>
                </a:lnTo>
                <a:lnTo>
                  <a:pt x="294346" y="1565720"/>
                </a:lnTo>
                <a:lnTo>
                  <a:pt x="290222" y="1568323"/>
                </a:lnTo>
                <a:lnTo>
                  <a:pt x="286097" y="1570708"/>
                </a:lnTo>
                <a:lnTo>
                  <a:pt x="281756" y="1572227"/>
                </a:lnTo>
                <a:lnTo>
                  <a:pt x="277197" y="1573528"/>
                </a:lnTo>
                <a:lnTo>
                  <a:pt x="272856" y="1574179"/>
                </a:lnTo>
                <a:lnTo>
                  <a:pt x="268298" y="1574830"/>
                </a:lnTo>
                <a:lnTo>
                  <a:pt x="263739" y="1574830"/>
                </a:lnTo>
                <a:lnTo>
                  <a:pt x="259397" y="1574179"/>
                </a:lnTo>
                <a:lnTo>
                  <a:pt x="254839" y="1573311"/>
                </a:lnTo>
                <a:lnTo>
                  <a:pt x="250498" y="1572010"/>
                </a:lnTo>
                <a:lnTo>
                  <a:pt x="246374" y="1570275"/>
                </a:lnTo>
                <a:lnTo>
                  <a:pt x="242249" y="1568106"/>
                </a:lnTo>
                <a:lnTo>
                  <a:pt x="238776" y="1565503"/>
                </a:lnTo>
                <a:lnTo>
                  <a:pt x="235086" y="1562467"/>
                </a:lnTo>
                <a:lnTo>
                  <a:pt x="231829" y="1559214"/>
                </a:lnTo>
                <a:lnTo>
                  <a:pt x="228791" y="1555526"/>
                </a:lnTo>
                <a:lnTo>
                  <a:pt x="135017" y="1426694"/>
                </a:lnTo>
                <a:lnTo>
                  <a:pt x="132412" y="1422790"/>
                </a:lnTo>
                <a:lnTo>
                  <a:pt x="130458" y="1418886"/>
                </a:lnTo>
                <a:lnTo>
                  <a:pt x="128722" y="1414332"/>
                </a:lnTo>
                <a:lnTo>
                  <a:pt x="127419" y="1409994"/>
                </a:lnTo>
                <a:lnTo>
                  <a:pt x="126551" y="1405439"/>
                </a:lnTo>
                <a:lnTo>
                  <a:pt x="126334" y="1401101"/>
                </a:lnTo>
                <a:lnTo>
                  <a:pt x="126334" y="1396330"/>
                </a:lnTo>
                <a:lnTo>
                  <a:pt x="126768" y="1391992"/>
                </a:lnTo>
                <a:lnTo>
                  <a:pt x="127853" y="1387654"/>
                </a:lnTo>
                <a:lnTo>
                  <a:pt x="129156" y="1383317"/>
                </a:lnTo>
                <a:lnTo>
                  <a:pt x="130893" y="1379196"/>
                </a:lnTo>
                <a:lnTo>
                  <a:pt x="133063" y="1375075"/>
                </a:lnTo>
                <a:lnTo>
                  <a:pt x="135668" y="1371171"/>
                </a:lnTo>
                <a:lnTo>
                  <a:pt x="138490" y="1367701"/>
                </a:lnTo>
                <a:lnTo>
                  <a:pt x="141746" y="1364447"/>
                </a:lnTo>
                <a:lnTo>
                  <a:pt x="145653" y="1361411"/>
                </a:lnTo>
                <a:lnTo>
                  <a:pt x="272856" y="1269016"/>
                </a:lnTo>
                <a:lnTo>
                  <a:pt x="266995" y="1256654"/>
                </a:lnTo>
                <a:lnTo>
                  <a:pt x="261351" y="1244074"/>
                </a:lnTo>
                <a:lnTo>
                  <a:pt x="255707" y="1231711"/>
                </a:lnTo>
                <a:lnTo>
                  <a:pt x="250281" y="1218698"/>
                </a:lnTo>
                <a:lnTo>
                  <a:pt x="245071" y="1205902"/>
                </a:lnTo>
                <a:lnTo>
                  <a:pt x="240295" y="1193105"/>
                </a:lnTo>
                <a:lnTo>
                  <a:pt x="235737" y="1180092"/>
                </a:lnTo>
                <a:lnTo>
                  <a:pt x="231178" y="1166862"/>
                </a:lnTo>
                <a:lnTo>
                  <a:pt x="227054" y="1153848"/>
                </a:lnTo>
                <a:lnTo>
                  <a:pt x="222930" y="1140401"/>
                </a:lnTo>
                <a:lnTo>
                  <a:pt x="219457" y="1126737"/>
                </a:lnTo>
                <a:lnTo>
                  <a:pt x="215767" y="1113507"/>
                </a:lnTo>
                <a:lnTo>
                  <a:pt x="212728" y="1099626"/>
                </a:lnTo>
                <a:lnTo>
                  <a:pt x="209689" y="1085962"/>
                </a:lnTo>
                <a:lnTo>
                  <a:pt x="207084" y="1072082"/>
                </a:lnTo>
                <a:lnTo>
                  <a:pt x="204479" y="1058201"/>
                </a:lnTo>
                <a:lnTo>
                  <a:pt x="47104" y="1058201"/>
                </a:lnTo>
                <a:lnTo>
                  <a:pt x="42111" y="1057983"/>
                </a:lnTo>
                <a:lnTo>
                  <a:pt x="37552" y="1057116"/>
                </a:lnTo>
                <a:lnTo>
                  <a:pt x="32994" y="1056032"/>
                </a:lnTo>
                <a:lnTo>
                  <a:pt x="28653" y="1054513"/>
                </a:lnTo>
                <a:lnTo>
                  <a:pt x="24745" y="1052562"/>
                </a:lnTo>
                <a:lnTo>
                  <a:pt x="20839" y="1050175"/>
                </a:lnTo>
                <a:lnTo>
                  <a:pt x="16931" y="1047356"/>
                </a:lnTo>
                <a:lnTo>
                  <a:pt x="13892" y="1044536"/>
                </a:lnTo>
                <a:lnTo>
                  <a:pt x="10853" y="1041283"/>
                </a:lnTo>
                <a:lnTo>
                  <a:pt x="8032" y="1037596"/>
                </a:lnTo>
                <a:lnTo>
                  <a:pt x="5644" y="1033692"/>
                </a:lnTo>
                <a:lnTo>
                  <a:pt x="3690" y="1029571"/>
                </a:lnTo>
                <a:lnTo>
                  <a:pt x="1954" y="1025234"/>
                </a:lnTo>
                <a:lnTo>
                  <a:pt x="1085" y="1020896"/>
                </a:lnTo>
                <a:lnTo>
                  <a:pt x="217" y="1015907"/>
                </a:lnTo>
                <a:lnTo>
                  <a:pt x="0" y="1011353"/>
                </a:lnTo>
                <a:lnTo>
                  <a:pt x="0" y="852156"/>
                </a:lnTo>
                <a:lnTo>
                  <a:pt x="217" y="847601"/>
                </a:lnTo>
                <a:lnTo>
                  <a:pt x="1085" y="843047"/>
                </a:lnTo>
                <a:lnTo>
                  <a:pt x="1954" y="838275"/>
                </a:lnTo>
                <a:lnTo>
                  <a:pt x="3690" y="833937"/>
                </a:lnTo>
                <a:lnTo>
                  <a:pt x="5644" y="830250"/>
                </a:lnTo>
                <a:lnTo>
                  <a:pt x="8032" y="826346"/>
                </a:lnTo>
                <a:lnTo>
                  <a:pt x="10853" y="822659"/>
                </a:lnTo>
                <a:lnTo>
                  <a:pt x="13892" y="819406"/>
                </a:lnTo>
                <a:lnTo>
                  <a:pt x="16931" y="816370"/>
                </a:lnTo>
                <a:lnTo>
                  <a:pt x="20839" y="813550"/>
                </a:lnTo>
                <a:lnTo>
                  <a:pt x="24745" y="811164"/>
                </a:lnTo>
                <a:lnTo>
                  <a:pt x="28653" y="809429"/>
                </a:lnTo>
                <a:lnTo>
                  <a:pt x="32994" y="807477"/>
                </a:lnTo>
                <a:lnTo>
                  <a:pt x="37552" y="806609"/>
                </a:lnTo>
                <a:lnTo>
                  <a:pt x="42111" y="805742"/>
                </a:lnTo>
                <a:lnTo>
                  <a:pt x="47104" y="805525"/>
                </a:lnTo>
                <a:lnTo>
                  <a:pt x="204479" y="805525"/>
                </a:lnTo>
                <a:lnTo>
                  <a:pt x="207084" y="791644"/>
                </a:lnTo>
                <a:lnTo>
                  <a:pt x="209689" y="777764"/>
                </a:lnTo>
                <a:lnTo>
                  <a:pt x="212728" y="764099"/>
                </a:lnTo>
                <a:lnTo>
                  <a:pt x="215767" y="750436"/>
                </a:lnTo>
                <a:lnTo>
                  <a:pt x="219457" y="736771"/>
                </a:lnTo>
                <a:lnTo>
                  <a:pt x="222930" y="723324"/>
                </a:lnTo>
                <a:lnTo>
                  <a:pt x="227054" y="709877"/>
                </a:lnTo>
                <a:lnTo>
                  <a:pt x="231178" y="696647"/>
                </a:lnTo>
                <a:lnTo>
                  <a:pt x="235737" y="683634"/>
                </a:lnTo>
                <a:lnTo>
                  <a:pt x="240295" y="670620"/>
                </a:lnTo>
                <a:lnTo>
                  <a:pt x="245071" y="657607"/>
                </a:lnTo>
                <a:lnTo>
                  <a:pt x="250281" y="644810"/>
                </a:lnTo>
                <a:lnTo>
                  <a:pt x="255707" y="632014"/>
                </a:lnTo>
                <a:lnTo>
                  <a:pt x="261351" y="619434"/>
                </a:lnTo>
                <a:lnTo>
                  <a:pt x="266995" y="607072"/>
                </a:lnTo>
                <a:lnTo>
                  <a:pt x="272856" y="594709"/>
                </a:lnTo>
                <a:lnTo>
                  <a:pt x="145653" y="502098"/>
                </a:lnTo>
                <a:lnTo>
                  <a:pt x="141746" y="499061"/>
                </a:lnTo>
                <a:lnTo>
                  <a:pt x="138490" y="495808"/>
                </a:lnTo>
                <a:lnTo>
                  <a:pt x="135668" y="492337"/>
                </a:lnTo>
                <a:lnTo>
                  <a:pt x="133063" y="488651"/>
                </a:lnTo>
                <a:lnTo>
                  <a:pt x="130893" y="484529"/>
                </a:lnTo>
                <a:lnTo>
                  <a:pt x="129156" y="480409"/>
                </a:lnTo>
                <a:lnTo>
                  <a:pt x="127853" y="475854"/>
                </a:lnTo>
                <a:lnTo>
                  <a:pt x="126768" y="471516"/>
                </a:lnTo>
                <a:lnTo>
                  <a:pt x="126334" y="467178"/>
                </a:lnTo>
                <a:lnTo>
                  <a:pt x="126334" y="462624"/>
                </a:lnTo>
                <a:lnTo>
                  <a:pt x="126551" y="458069"/>
                </a:lnTo>
                <a:lnTo>
                  <a:pt x="127419" y="453515"/>
                </a:lnTo>
                <a:lnTo>
                  <a:pt x="128722" y="449177"/>
                </a:lnTo>
                <a:lnTo>
                  <a:pt x="130458" y="444839"/>
                </a:lnTo>
                <a:lnTo>
                  <a:pt x="132412" y="440718"/>
                </a:lnTo>
                <a:lnTo>
                  <a:pt x="135017" y="436597"/>
                </a:lnTo>
                <a:lnTo>
                  <a:pt x="228791" y="308416"/>
                </a:lnTo>
                <a:lnTo>
                  <a:pt x="231829" y="304512"/>
                </a:lnTo>
                <a:lnTo>
                  <a:pt x="235086" y="301259"/>
                </a:lnTo>
                <a:lnTo>
                  <a:pt x="238776" y="298005"/>
                </a:lnTo>
                <a:lnTo>
                  <a:pt x="242249" y="295619"/>
                </a:lnTo>
                <a:lnTo>
                  <a:pt x="246374" y="293451"/>
                </a:lnTo>
                <a:lnTo>
                  <a:pt x="250498" y="291715"/>
                </a:lnTo>
                <a:lnTo>
                  <a:pt x="254839" y="290414"/>
                </a:lnTo>
                <a:lnTo>
                  <a:pt x="259397" y="289330"/>
                </a:lnTo>
                <a:lnTo>
                  <a:pt x="263739" y="288896"/>
                </a:lnTo>
                <a:lnTo>
                  <a:pt x="268298" y="288896"/>
                </a:lnTo>
                <a:lnTo>
                  <a:pt x="272856" y="289330"/>
                </a:lnTo>
                <a:lnTo>
                  <a:pt x="277197" y="290197"/>
                </a:lnTo>
                <a:lnTo>
                  <a:pt x="281756" y="291499"/>
                </a:lnTo>
                <a:lnTo>
                  <a:pt x="286097" y="293017"/>
                </a:lnTo>
                <a:lnTo>
                  <a:pt x="290222" y="295186"/>
                </a:lnTo>
                <a:lnTo>
                  <a:pt x="294346" y="297788"/>
                </a:lnTo>
                <a:lnTo>
                  <a:pt x="421549" y="390400"/>
                </a:lnTo>
                <a:lnTo>
                  <a:pt x="431751" y="380857"/>
                </a:lnTo>
                <a:lnTo>
                  <a:pt x="441953" y="371314"/>
                </a:lnTo>
                <a:lnTo>
                  <a:pt x="452155" y="361988"/>
                </a:lnTo>
                <a:lnTo>
                  <a:pt x="462791" y="353095"/>
                </a:lnTo>
                <a:lnTo>
                  <a:pt x="473645" y="344203"/>
                </a:lnTo>
                <a:lnTo>
                  <a:pt x="484281" y="335527"/>
                </a:lnTo>
                <a:lnTo>
                  <a:pt x="495135" y="327068"/>
                </a:lnTo>
                <a:lnTo>
                  <a:pt x="506423" y="318827"/>
                </a:lnTo>
                <a:lnTo>
                  <a:pt x="517927" y="310585"/>
                </a:lnTo>
                <a:lnTo>
                  <a:pt x="529215" y="302994"/>
                </a:lnTo>
                <a:lnTo>
                  <a:pt x="540936" y="295186"/>
                </a:lnTo>
                <a:lnTo>
                  <a:pt x="552658" y="287811"/>
                </a:lnTo>
                <a:lnTo>
                  <a:pt x="564597" y="280654"/>
                </a:lnTo>
                <a:lnTo>
                  <a:pt x="576753" y="273497"/>
                </a:lnTo>
                <a:lnTo>
                  <a:pt x="588909" y="266773"/>
                </a:lnTo>
                <a:lnTo>
                  <a:pt x="601282" y="260050"/>
                </a:lnTo>
                <a:lnTo>
                  <a:pt x="552224" y="110396"/>
                </a:lnTo>
                <a:lnTo>
                  <a:pt x="550922" y="105842"/>
                </a:lnTo>
                <a:lnTo>
                  <a:pt x="550488" y="100853"/>
                </a:lnTo>
                <a:lnTo>
                  <a:pt x="550053" y="96299"/>
                </a:lnTo>
                <a:lnTo>
                  <a:pt x="550271" y="91961"/>
                </a:lnTo>
                <a:lnTo>
                  <a:pt x="550704" y="87406"/>
                </a:lnTo>
                <a:lnTo>
                  <a:pt x="552007" y="82852"/>
                </a:lnTo>
                <a:lnTo>
                  <a:pt x="553310" y="78514"/>
                </a:lnTo>
                <a:lnTo>
                  <a:pt x="555046" y="74826"/>
                </a:lnTo>
                <a:lnTo>
                  <a:pt x="557434" y="70706"/>
                </a:lnTo>
                <a:lnTo>
                  <a:pt x="560039" y="67018"/>
                </a:lnTo>
                <a:lnTo>
                  <a:pt x="563078" y="63765"/>
                </a:lnTo>
                <a:lnTo>
                  <a:pt x="566551" y="60512"/>
                </a:lnTo>
                <a:lnTo>
                  <a:pt x="570024" y="57693"/>
                </a:lnTo>
                <a:lnTo>
                  <a:pt x="573931" y="55090"/>
                </a:lnTo>
                <a:lnTo>
                  <a:pt x="578056" y="53137"/>
                </a:lnTo>
                <a:lnTo>
                  <a:pt x="582614" y="51402"/>
                </a:lnTo>
                <a:lnTo>
                  <a:pt x="733912" y="1952"/>
                </a:lnTo>
                <a:lnTo>
                  <a:pt x="738470" y="868"/>
                </a:lnTo>
                <a:lnTo>
                  <a:pt x="743246" y="216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name="Freeform 4" id="4"/>
          <p:cNvSpPr/>
          <p:nvPr/>
        </p:nvSpPr>
        <p:spPr>
          <a:xfrm rot="0">
            <a:off x="3279872" y="3539082"/>
            <a:ext cx="2116735" cy="2070873"/>
          </a:xfrm>
          <a:custGeom>
            <a:avLst/>
            <a:gdLst/>
            <a:ahLst/>
            <a:cxnLst/>
            <a:rect r="r" b="b" t="t" l="l"/>
            <a:pathLst>
              <a:path h="1863725" w="1905000">
                <a:moveTo>
                  <a:pt x="952500" y="355818"/>
                </a:moveTo>
                <a:cubicBezTo>
                  <a:pt x="634360" y="355818"/>
                  <a:pt x="376456" y="613722"/>
                  <a:pt x="376456" y="931862"/>
                </a:cubicBezTo>
                <a:cubicBezTo>
                  <a:pt x="376456" y="1250002"/>
                  <a:pt x="634360" y="1507906"/>
                  <a:pt x="952500" y="1507906"/>
                </a:cubicBezTo>
                <a:cubicBezTo>
                  <a:pt x="1270640" y="1507906"/>
                  <a:pt x="1528544" y="1250002"/>
                  <a:pt x="1528544" y="931862"/>
                </a:cubicBezTo>
                <a:cubicBezTo>
                  <a:pt x="1528544" y="613722"/>
                  <a:pt x="1270640" y="355818"/>
                  <a:pt x="952500" y="355818"/>
                </a:cubicBezTo>
                <a:close/>
                <a:moveTo>
                  <a:pt x="747804" y="0"/>
                </a:moveTo>
                <a:lnTo>
                  <a:pt x="752363" y="0"/>
                </a:lnTo>
                <a:lnTo>
                  <a:pt x="756921" y="650"/>
                </a:lnTo>
                <a:lnTo>
                  <a:pt x="761262" y="1735"/>
                </a:lnTo>
                <a:lnTo>
                  <a:pt x="765604" y="3253"/>
                </a:lnTo>
                <a:lnTo>
                  <a:pt x="769728" y="4988"/>
                </a:lnTo>
                <a:lnTo>
                  <a:pt x="773635" y="7374"/>
                </a:lnTo>
                <a:lnTo>
                  <a:pt x="777108" y="9977"/>
                </a:lnTo>
                <a:lnTo>
                  <a:pt x="780798" y="12796"/>
                </a:lnTo>
                <a:lnTo>
                  <a:pt x="783837" y="16050"/>
                </a:lnTo>
                <a:lnTo>
                  <a:pt x="786660" y="19736"/>
                </a:lnTo>
                <a:lnTo>
                  <a:pt x="789264" y="23640"/>
                </a:lnTo>
                <a:lnTo>
                  <a:pt x="791218" y="27978"/>
                </a:lnTo>
                <a:lnTo>
                  <a:pt x="793172" y="32316"/>
                </a:lnTo>
                <a:lnTo>
                  <a:pt x="841361" y="181970"/>
                </a:lnTo>
                <a:lnTo>
                  <a:pt x="855036" y="180018"/>
                </a:lnTo>
                <a:lnTo>
                  <a:pt x="868929" y="178499"/>
                </a:lnTo>
                <a:lnTo>
                  <a:pt x="882604" y="176981"/>
                </a:lnTo>
                <a:lnTo>
                  <a:pt x="896497" y="175897"/>
                </a:lnTo>
                <a:lnTo>
                  <a:pt x="910389" y="175029"/>
                </a:lnTo>
                <a:lnTo>
                  <a:pt x="924281" y="174378"/>
                </a:lnTo>
                <a:lnTo>
                  <a:pt x="938391" y="173945"/>
                </a:lnTo>
                <a:lnTo>
                  <a:pt x="952500" y="173945"/>
                </a:lnTo>
                <a:lnTo>
                  <a:pt x="966392" y="173945"/>
                </a:lnTo>
                <a:lnTo>
                  <a:pt x="980719" y="174378"/>
                </a:lnTo>
                <a:lnTo>
                  <a:pt x="994612" y="175029"/>
                </a:lnTo>
                <a:lnTo>
                  <a:pt x="1008505" y="175897"/>
                </a:lnTo>
                <a:lnTo>
                  <a:pt x="1022397" y="176981"/>
                </a:lnTo>
                <a:lnTo>
                  <a:pt x="1035855" y="178499"/>
                </a:lnTo>
                <a:lnTo>
                  <a:pt x="1049747" y="180018"/>
                </a:lnTo>
                <a:lnTo>
                  <a:pt x="1063423" y="181970"/>
                </a:lnTo>
                <a:lnTo>
                  <a:pt x="1112046" y="32316"/>
                </a:lnTo>
                <a:lnTo>
                  <a:pt x="1113783" y="27762"/>
                </a:lnTo>
                <a:lnTo>
                  <a:pt x="1115954" y="23640"/>
                </a:lnTo>
                <a:lnTo>
                  <a:pt x="1118558" y="19736"/>
                </a:lnTo>
                <a:lnTo>
                  <a:pt x="1121380" y="16050"/>
                </a:lnTo>
                <a:lnTo>
                  <a:pt x="1124419" y="12796"/>
                </a:lnTo>
                <a:lnTo>
                  <a:pt x="1127675" y="9977"/>
                </a:lnTo>
                <a:lnTo>
                  <a:pt x="1131582" y="7157"/>
                </a:lnTo>
                <a:lnTo>
                  <a:pt x="1135490" y="4988"/>
                </a:lnTo>
                <a:lnTo>
                  <a:pt x="1139614" y="3253"/>
                </a:lnTo>
                <a:lnTo>
                  <a:pt x="1143738" y="1735"/>
                </a:lnTo>
                <a:lnTo>
                  <a:pt x="1148080" y="650"/>
                </a:lnTo>
                <a:lnTo>
                  <a:pt x="1152638" y="0"/>
                </a:lnTo>
                <a:lnTo>
                  <a:pt x="1157414" y="0"/>
                </a:lnTo>
                <a:lnTo>
                  <a:pt x="1161972" y="216"/>
                </a:lnTo>
                <a:lnTo>
                  <a:pt x="1166531" y="868"/>
                </a:lnTo>
                <a:lnTo>
                  <a:pt x="1171306" y="1952"/>
                </a:lnTo>
                <a:lnTo>
                  <a:pt x="1322169" y="51402"/>
                </a:lnTo>
                <a:lnTo>
                  <a:pt x="1326945" y="52921"/>
                </a:lnTo>
                <a:lnTo>
                  <a:pt x="1331069" y="55090"/>
                </a:lnTo>
                <a:lnTo>
                  <a:pt x="1335194" y="57475"/>
                </a:lnTo>
                <a:lnTo>
                  <a:pt x="1338666" y="60295"/>
                </a:lnTo>
                <a:lnTo>
                  <a:pt x="1342139" y="63765"/>
                </a:lnTo>
                <a:lnTo>
                  <a:pt x="1344962" y="67018"/>
                </a:lnTo>
                <a:lnTo>
                  <a:pt x="1347349" y="70706"/>
                </a:lnTo>
                <a:lnTo>
                  <a:pt x="1349737" y="74392"/>
                </a:lnTo>
                <a:lnTo>
                  <a:pt x="1351474" y="78514"/>
                </a:lnTo>
                <a:lnTo>
                  <a:pt x="1353210" y="82852"/>
                </a:lnTo>
                <a:lnTo>
                  <a:pt x="1354079" y="87406"/>
                </a:lnTo>
                <a:lnTo>
                  <a:pt x="1354730" y="91961"/>
                </a:lnTo>
                <a:lnTo>
                  <a:pt x="1354946" y="96515"/>
                </a:lnTo>
                <a:lnTo>
                  <a:pt x="1354296" y="101287"/>
                </a:lnTo>
                <a:lnTo>
                  <a:pt x="1353645" y="105842"/>
                </a:lnTo>
                <a:lnTo>
                  <a:pt x="1352559" y="110396"/>
                </a:lnTo>
                <a:lnTo>
                  <a:pt x="1303718" y="260050"/>
                </a:lnTo>
                <a:lnTo>
                  <a:pt x="1316091" y="266773"/>
                </a:lnTo>
                <a:lnTo>
                  <a:pt x="1328464" y="273497"/>
                </a:lnTo>
                <a:lnTo>
                  <a:pt x="1340403" y="280654"/>
                </a:lnTo>
                <a:lnTo>
                  <a:pt x="1352342" y="287811"/>
                </a:lnTo>
                <a:lnTo>
                  <a:pt x="1364281" y="295186"/>
                </a:lnTo>
                <a:lnTo>
                  <a:pt x="1375785" y="302994"/>
                </a:lnTo>
                <a:lnTo>
                  <a:pt x="1387073" y="310585"/>
                </a:lnTo>
                <a:lnTo>
                  <a:pt x="1398578" y="318827"/>
                </a:lnTo>
                <a:lnTo>
                  <a:pt x="1409648" y="327068"/>
                </a:lnTo>
                <a:lnTo>
                  <a:pt x="1420719" y="335527"/>
                </a:lnTo>
                <a:lnTo>
                  <a:pt x="1431572" y="344203"/>
                </a:lnTo>
                <a:lnTo>
                  <a:pt x="1442209" y="353095"/>
                </a:lnTo>
                <a:lnTo>
                  <a:pt x="1452628" y="361988"/>
                </a:lnTo>
                <a:lnTo>
                  <a:pt x="1463047" y="371314"/>
                </a:lnTo>
                <a:lnTo>
                  <a:pt x="1473250" y="380857"/>
                </a:lnTo>
                <a:lnTo>
                  <a:pt x="1483234" y="390400"/>
                </a:lnTo>
                <a:lnTo>
                  <a:pt x="1610872" y="297788"/>
                </a:lnTo>
                <a:lnTo>
                  <a:pt x="1614779" y="295186"/>
                </a:lnTo>
                <a:lnTo>
                  <a:pt x="1619120" y="293017"/>
                </a:lnTo>
                <a:lnTo>
                  <a:pt x="1623244" y="291499"/>
                </a:lnTo>
                <a:lnTo>
                  <a:pt x="1627803" y="290197"/>
                </a:lnTo>
                <a:lnTo>
                  <a:pt x="1632144" y="289330"/>
                </a:lnTo>
                <a:lnTo>
                  <a:pt x="1636702" y="288896"/>
                </a:lnTo>
                <a:lnTo>
                  <a:pt x="1641261" y="288896"/>
                </a:lnTo>
                <a:lnTo>
                  <a:pt x="1645603" y="289330"/>
                </a:lnTo>
                <a:lnTo>
                  <a:pt x="1649944" y="290414"/>
                </a:lnTo>
                <a:lnTo>
                  <a:pt x="1654285" y="291715"/>
                </a:lnTo>
                <a:lnTo>
                  <a:pt x="1658410" y="293451"/>
                </a:lnTo>
                <a:lnTo>
                  <a:pt x="1662534" y="295619"/>
                </a:lnTo>
                <a:lnTo>
                  <a:pt x="1666441" y="298005"/>
                </a:lnTo>
                <a:lnTo>
                  <a:pt x="1670132" y="301259"/>
                </a:lnTo>
                <a:lnTo>
                  <a:pt x="1673171" y="304512"/>
                </a:lnTo>
                <a:lnTo>
                  <a:pt x="1676210" y="308416"/>
                </a:lnTo>
                <a:lnTo>
                  <a:pt x="1769766" y="436597"/>
                </a:lnTo>
                <a:lnTo>
                  <a:pt x="1772371" y="440718"/>
                </a:lnTo>
                <a:lnTo>
                  <a:pt x="1774542" y="444839"/>
                </a:lnTo>
                <a:lnTo>
                  <a:pt x="1776278" y="449177"/>
                </a:lnTo>
                <a:lnTo>
                  <a:pt x="1777581" y="453515"/>
                </a:lnTo>
                <a:lnTo>
                  <a:pt x="1778449" y="458069"/>
                </a:lnTo>
                <a:lnTo>
                  <a:pt x="1778666" y="462624"/>
                </a:lnTo>
                <a:lnTo>
                  <a:pt x="1778666" y="467178"/>
                </a:lnTo>
                <a:lnTo>
                  <a:pt x="1778015" y="471516"/>
                </a:lnTo>
                <a:lnTo>
                  <a:pt x="1777146" y="475854"/>
                </a:lnTo>
                <a:lnTo>
                  <a:pt x="1775844" y="480409"/>
                </a:lnTo>
                <a:lnTo>
                  <a:pt x="1774325" y="484529"/>
                </a:lnTo>
                <a:lnTo>
                  <a:pt x="1771937" y="488651"/>
                </a:lnTo>
                <a:lnTo>
                  <a:pt x="1769332" y="492337"/>
                </a:lnTo>
                <a:lnTo>
                  <a:pt x="1766510" y="496025"/>
                </a:lnTo>
                <a:lnTo>
                  <a:pt x="1763254" y="499278"/>
                </a:lnTo>
                <a:lnTo>
                  <a:pt x="1759564" y="502098"/>
                </a:lnTo>
                <a:lnTo>
                  <a:pt x="1631927" y="594709"/>
                </a:lnTo>
                <a:lnTo>
                  <a:pt x="1637788" y="607072"/>
                </a:lnTo>
                <a:lnTo>
                  <a:pt x="1643866" y="619651"/>
                </a:lnTo>
                <a:lnTo>
                  <a:pt x="1649293" y="632231"/>
                </a:lnTo>
                <a:lnTo>
                  <a:pt x="1654502" y="644810"/>
                </a:lnTo>
                <a:lnTo>
                  <a:pt x="1659712" y="657607"/>
                </a:lnTo>
                <a:lnTo>
                  <a:pt x="1664704" y="670620"/>
                </a:lnTo>
                <a:lnTo>
                  <a:pt x="1669263" y="683634"/>
                </a:lnTo>
                <a:lnTo>
                  <a:pt x="1673605" y="696647"/>
                </a:lnTo>
                <a:lnTo>
                  <a:pt x="1677946" y="710094"/>
                </a:lnTo>
                <a:lnTo>
                  <a:pt x="1681853" y="723541"/>
                </a:lnTo>
                <a:lnTo>
                  <a:pt x="1685760" y="736771"/>
                </a:lnTo>
                <a:lnTo>
                  <a:pt x="1689017" y="750436"/>
                </a:lnTo>
                <a:lnTo>
                  <a:pt x="1692489" y="764099"/>
                </a:lnTo>
                <a:lnTo>
                  <a:pt x="1695311" y="777764"/>
                </a:lnTo>
                <a:lnTo>
                  <a:pt x="1698133" y="791644"/>
                </a:lnTo>
                <a:lnTo>
                  <a:pt x="1700738" y="805525"/>
                </a:lnTo>
                <a:lnTo>
                  <a:pt x="1857896" y="805525"/>
                </a:lnTo>
                <a:lnTo>
                  <a:pt x="1862672" y="805742"/>
                </a:lnTo>
                <a:lnTo>
                  <a:pt x="1867448" y="806609"/>
                </a:lnTo>
                <a:lnTo>
                  <a:pt x="1872006" y="807477"/>
                </a:lnTo>
                <a:lnTo>
                  <a:pt x="1876130" y="809429"/>
                </a:lnTo>
                <a:lnTo>
                  <a:pt x="1880255" y="811164"/>
                </a:lnTo>
                <a:lnTo>
                  <a:pt x="1884161" y="813550"/>
                </a:lnTo>
                <a:lnTo>
                  <a:pt x="1887635" y="816370"/>
                </a:lnTo>
                <a:lnTo>
                  <a:pt x="1891108" y="819406"/>
                </a:lnTo>
                <a:lnTo>
                  <a:pt x="1894147" y="822659"/>
                </a:lnTo>
                <a:lnTo>
                  <a:pt x="1896969" y="826346"/>
                </a:lnTo>
                <a:lnTo>
                  <a:pt x="1899356" y="830250"/>
                </a:lnTo>
                <a:lnTo>
                  <a:pt x="1901310" y="833937"/>
                </a:lnTo>
                <a:lnTo>
                  <a:pt x="1902830" y="838275"/>
                </a:lnTo>
                <a:lnTo>
                  <a:pt x="1903915" y="843047"/>
                </a:lnTo>
                <a:lnTo>
                  <a:pt x="1904566" y="847601"/>
                </a:lnTo>
                <a:lnTo>
                  <a:pt x="1905000" y="852156"/>
                </a:lnTo>
                <a:lnTo>
                  <a:pt x="1905000" y="1011353"/>
                </a:lnTo>
                <a:lnTo>
                  <a:pt x="1904566" y="1015907"/>
                </a:lnTo>
                <a:lnTo>
                  <a:pt x="1904132" y="1020896"/>
                </a:lnTo>
                <a:lnTo>
                  <a:pt x="1902830" y="1025234"/>
                </a:lnTo>
                <a:lnTo>
                  <a:pt x="1901310" y="1029571"/>
                </a:lnTo>
                <a:lnTo>
                  <a:pt x="1899356" y="1033692"/>
                </a:lnTo>
                <a:lnTo>
                  <a:pt x="1896969" y="1037596"/>
                </a:lnTo>
                <a:lnTo>
                  <a:pt x="1894147" y="1041283"/>
                </a:lnTo>
                <a:lnTo>
                  <a:pt x="1891325" y="1044536"/>
                </a:lnTo>
                <a:lnTo>
                  <a:pt x="1887852" y="1047356"/>
                </a:lnTo>
                <a:lnTo>
                  <a:pt x="1884161" y="1050175"/>
                </a:lnTo>
                <a:lnTo>
                  <a:pt x="1880255" y="1052562"/>
                </a:lnTo>
                <a:lnTo>
                  <a:pt x="1876130" y="1054513"/>
                </a:lnTo>
                <a:lnTo>
                  <a:pt x="1872006" y="1056032"/>
                </a:lnTo>
                <a:lnTo>
                  <a:pt x="1867448" y="1057116"/>
                </a:lnTo>
                <a:lnTo>
                  <a:pt x="1862672" y="1057983"/>
                </a:lnTo>
                <a:lnTo>
                  <a:pt x="1858113" y="1058201"/>
                </a:lnTo>
                <a:lnTo>
                  <a:pt x="1700738" y="1058201"/>
                </a:lnTo>
                <a:lnTo>
                  <a:pt x="1698133" y="1072082"/>
                </a:lnTo>
                <a:lnTo>
                  <a:pt x="1695311" y="1085962"/>
                </a:lnTo>
                <a:lnTo>
                  <a:pt x="1692489" y="1099626"/>
                </a:lnTo>
                <a:lnTo>
                  <a:pt x="1689017" y="1113507"/>
                </a:lnTo>
                <a:lnTo>
                  <a:pt x="1685760" y="1126737"/>
                </a:lnTo>
                <a:lnTo>
                  <a:pt x="1681853" y="1140401"/>
                </a:lnTo>
                <a:lnTo>
                  <a:pt x="1677946" y="1153848"/>
                </a:lnTo>
                <a:lnTo>
                  <a:pt x="1673605" y="1166862"/>
                </a:lnTo>
                <a:lnTo>
                  <a:pt x="1669263" y="1180092"/>
                </a:lnTo>
                <a:lnTo>
                  <a:pt x="1664704" y="1193105"/>
                </a:lnTo>
                <a:lnTo>
                  <a:pt x="1659712" y="1205902"/>
                </a:lnTo>
                <a:lnTo>
                  <a:pt x="1654502" y="1218698"/>
                </a:lnTo>
                <a:lnTo>
                  <a:pt x="1649293" y="1231711"/>
                </a:lnTo>
                <a:lnTo>
                  <a:pt x="1643866" y="1244291"/>
                </a:lnTo>
                <a:lnTo>
                  <a:pt x="1637788" y="1256654"/>
                </a:lnTo>
                <a:lnTo>
                  <a:pt x="1631927" y="1269016"/>
                </a:lnTo>
                <a:lnTo>
                  <a:pt x="1759564" y="1361411"/>
                </a:lnTo>
                <a:lnTo>
                  <a:pt x="1763254" y="1364231"/>
                </a:lnTo>
                <a:lnTo>
                  <a:pt x="1766510" y="1367701"/>
                </a:lnTo>
                <a:lnTo>
                  <a:pt x="1769332" y="1371171"/>
                </a:lnTo>
                <a:lnTo>
                  <a:pt x="1771937" y="1375075"/>
                </a:lnTo>
                <a:lnTo>
                  <a:pt x="1774325" y="1379196"/>
                </a:lnTo>
                <a:lnTo>
                  <a:pt x="1775844" y="1383317"/>
                </a:lnTo>
                <a:lnTo>
                  <a:pt x="1777146" y="1387654"/>
                </a:lnTo>
                <a:lnTo>
                  <a:pt x="1778015" y="1391992"/>
                </a:lnTo>
                <a:lnTo>
                  <a:pt x="1778666" y="1396330"/>
                </a:lnTo>
                <a:lnTo>
                  <a:pt x="1778666" y="1401101"/>
                </a:lnTo>
                <a:lnTo>
                  <a:pt x="1778449" y="1405439"/>
                </a:lnTo>
                <a:lnTo>
                  <a:pt x="1777581" y="1409994"/>
                </a:lnTo>
                <a:lnTo>
                  <a:pt x="1776278" y="1414332"/>
                </a:lnTo>
                <a:lnTo>
                  <a:pt x="1774542" y="1418886"/>
                </a:lnTo>
                <a:lnTo>
                  <a:pt x="1772371" y="1422790"/>
                </a:lnTo>
                <a:lnTo>
                  <a:pt x="1769766" y="1426694"/>
                </a:lnTo>
                <a:lnTo>
                  <a:pt x="1676210" y="1555526"/>
                </a:lnTo>
                <a:lnTo>
                  <a:pt x="1673171" y="1559214"/>
                </a:lnTo>
                <a:lnTo>
                  <a:pt x="1670132" y="1562467"/>
                </a:lnTo>
                <a:lnTo>
                  <a:pt x="1666441" y="1565503"/>
                </a:lnTo>
                <a:lnTo>
                  <a:pt x="1662534" y="1567889"/>
                </a:lnTo>
                <a:lnTo>
                  <a:pt x="1658410" y="1570275"/>
                </a:lnTo>
                <a:lnTo>
                  <a:pt x="1654285" y="1572010"/>
                </a:lnTo>
                <a:lnTo>
                  <a:pt x="1649944" y="1573311"/>
                </a:lnTo>
                <a:lnTo>
                  <a:pt x="1645603" y="1573962"/>
                </a:lnTo>
                <a:lnTo>
                  <a:pt x="1641261" y="1574612"/>
                </a:lnTo>
                <a:lnTo>
                  <a:pt x="1636702" y="1574830"/>
                </a:lnTo>
                <a:lnTo>
                  <a:pt x="1632144" y="1574179"/>
                </a:lnTo>
                <a:lnTo>
                  <a:pt x="1627586" y="1573528"/>
                </a:lnTo>
                <a:lnTo>
                  <a:pt x="1623244" y="1572227"/>
                </a:lnTo>
                <a:lnTo>
                  <a:pt x="1618903" y="1570708"/>
                </a:lnTo>
                <a:lnTo>
                  <a:pt x="1614779" y="1568323"/>
                </a:lnTo>
                <a:lnTo>
                  <a:pt x="1610872" y="1565720"/>
                </a:lnTo>
                <a:lnTo>
                  <a:pt x="1483234" y="1473326"/>
                </a:lnTo>
                <a:lnTo>
                  <a:pt x="1473250" y="1483085"/>
                </a:lnTo>
                <a:lnTo>
                  <a:pt x="1463047" y="1492195"/>
                </a:lnTo>
                <a:lnTo>
                  <a:pt x="1452628" y="1501521"/>
                </a:lnTo>
                <a:lnTo>
                  <a:pt x="1442209" y="1510631"/>
                </a:lnTo>
                <a:lnTo>
                  <a:pt x="1431572" y="1519523"/>
                </a:lnTo>
                <a:lnTo>
                  <a:pt x="1420719" y="1527982"/>
                </a:lnTo>
                <a:lnTo>
                  <a:pt x="1409648" y="1536440"/>
                </a:lnTo>
                <a:lnTo>
                  <a:pt x="1398578" y="1544682"/>
                </a:lnTo>
                <a:lnTo>
                  <a:pt x="1387290" y="1552923"/>
                </a:lnTo>
                <a:lnTo>
                  <a:pt x="1375785" y="1560731"/>
                </a:lnTo>
                <a:lnTo>
                  <a:pt x="1364281" y="1568323"/>
                </a:lnTo>
                <a:lnTo>
                  <a:pt x="1352342" y="1575914"/>
                </a:lnTo>
                <a:lnTo>
                  <a:pt x="1340403" y="1583071"/>
                </a:lnTo>
                <a:lnTo>
                  <a:pt x="1328464" y="1590228"/>
                </a:lnTo>
                <a:lnTo>
                  <a:pt x="1316091" y="1596952"/>
                </a:lnTo>
                <a:lnTo>
                  <a:pt x="1303718" y="1603676"/>
                </a:lnTo>
                <a:lnTo>
                  <a:pt x="1352559" y="1753112"/>
                </a:lnTo>
                <a:lnTo>
                  <a:pt x="1353645" y="1757883"/>
                </a:lnTo>
                <a:lnTo>
                  <a:pt x="1354296" y="1762655"/>
                </a:lnTo>
                <a:lnTo>
                  <a:pt x="1354946" y="1767426"/>
                </a:lnTo>
                <a:lnTo>
                  <a:pt x="1354730" y="1771764"/>
                </a:lnTo>
                <a:lnTo>
                  <a:pt x="1354079" y="1776319"/>
                </a:lnTo>
                <a:lnTo>
                  <a:pt x="1353210" y="1780657"/>
                </a:lnTo>
                <a:lnTo>
                  <a:pt x="1351474" y="1784995"/>
                </a:lnTo>
                <a:lnTo>
                  <a:pt x="1349737" y="1789115"/>
                </a:lnTo>
                <a:lnTo>
                  <a:pt x="1347349" y="1793019"/>
                </a:lnTo>
                <a:lnTo>
                  <a:pt x="1344962" y="1796707"/>
                </a:lnTo>
                <a:lnTo>
                  <a:pt x="1342139" y="1799960"/>
                </a:lnTo>
                <a:lnTo>
                  <a:pt x="1338666" y="1803214"/>
                </a:lnTo>
                <a:lnTo>
                  <a:pt x="1335194" y="1806033"/>
                </a:lnTo>
                <a:lnTo>
                  <a:pt x="1331286" y="1808419"/>
                </a:lnTo>
                <a:lnTo>
                  <a:pt x="1326945" y="1810588"/>
                </a:lnTo>
                <a:lnTo>
                  <a:pt x="1322603" y="1812323"/>
                </a:lnTo>
                <a:lnTo>
                  <a:pt x="1171306" y="1861556"/>
                </a:lnTo>
                <a:lnTo>
                  <a:pt x="1166531" y="1862641"/>
                </a:lnTo>
                <a:lnTo>
                  <a:pt x="1161972" y="1863508"/>
                </a:lnTo>
                <a:lnTo>
                  <a:pt x="1157414" y="1863725"/>
                </a:lnTo>
                <a:lnTo>
                  <a:pt x="1152638" y="1863725"/>
                </a:lnTo>
                <a:lnTo>
                  <a:pt x="1148080" y="1862858"/>
                </a:lnTo>
                <a:lnTo>
                  <a:pt x="1143738" y="1861990"/>
                </a:lnTo>
                <a:lnTo>
                  <a:pt x="1139614" y="1860472"/>
                </a:lnTo>
                <a:lnTo>
                  <a:pt x="1135490" y="1858520"/>
                </a:lnTo>
                <a:lnTo>
                  <a:pt x="1131365" y="1856568"/>
                </a:lnTo>
                <a:lnTo>
                  <a:pt x="1127675" y="1853748"/>
                </a:lnTo>
                <a:lnTo>
                  <a:pt x="1124419" y="1850929"/>
                </a:lnTo>
                <a:lnTo>
                  <a:pt x="1121380" y="1847459"/>
                </a:lnTo>
                <a:lnTo>
                  <a:pt x="1118558" y="1843989"/>
                </a:lnTo>
                <a:lnTo>
                  <a:pt x="1115954" y="1840085"/>
                </a:lnTo>
                <a:lnTo>
                  <a:pt x="1113783" y="1835747"/>
                </a:lnTo>
                <a:lnTo>
                  <a:pt x="1112046" y="1831409"/>
                </a:lnTo>
                <a:lnTo>
                  <a:pt x="1063423" y="1681538"/>
                </a:lnTo>
                <a:lnTo>
                  <a:pt x="1049747" y="1683491"/>
                </a:lnTo>
                <a:lnTo>
                  <a:pt x="1036289" y="1685009"/>
                </a:lnTo>
                <a:lnTo>
                  <a:pt x="1022397" y="1686310"/>
                </a:lnTo>
                <a:lnTo>
                  <a:pt x="1008505" y="1687611"/>
                </a:lnTo>
                <a:lnTo>
                  <a:pt x="994612" y="1688479"/>
                </a:lnTo>
                <a:lnTo>
                  <a:pt x="980719" y="1689130"/>
                </a:lnTo>
                <a:lnTo>
                  <a:pt x="966392" y="1689346"/>
                </a:lnTo>
                <a:lnTo>
                  <a:pt x="952500" y="1689780"/>
                </a:lnTo>
                <a:lnTo>
                  <a:pt x="938391" y="1689346"/>
                </a:lnTo>
                <a:lnTo>
                  <a:pt x="924281" y="1689130"/>
                </a:lnTo>
                <a:lnTo>
                  <a:pt x="910389" y="1688479"/>
                </a:lnTo>
                <a:lnTo>
                  <a:pt x="896497" y="1687611"/>
                </a:lnTo>
                <a:lnTo>
                  <a:pt x="882604" y="1686310"/>
                </a:lnTo>
                <a:lnTo>
                  <a:pt x="868929" y="1685009"/>
                </a:lnTo>
                <a:lnTo>
                  <a:pt x="855036" y="1683491"/>
                </a:lnTo>
                <a:lnTo>
                  <a:pt x="841361" y="1681538"/>
                </a:lnTo>
                <a:lnTo>
                  <a:pt x="793172" y="1831409"/>
                </a:lnTo>
                <a:lnTo>
                  <a:pt x="791218" y="1835963"/>
                </a:lnTo>
                <a:lnTo>
                  <a:pt x="789264" y="1840085"/>
                </a:lnTo>
                <a:lnTo>
                  <a:pt x="786660" y="1843989"/>
                </a:lnTo>
                <a:lnTo>
                  <a:pt x="783837" y="1847459"/>
                </a:lnTo>
                <a:lnTo>
                  <a:pt x="780798" y="1850929"/>
                </a:lnTo>
                <a:lnTo>
                  <a:pt x="777108" y="1853748"/>
                </a:lnTo>
                <a:lnTo>
                  <a:pt x="773635" y="1856568"/>
                </a:lnTo>
                <a:lnTo>
                  <a:pt x="769728" y="1858520"/>
                </a:lnTo>
                <a:lnTo>
                  <a:pt x="765604" y="1860472"/>
                </a:lnTo>
                <a:lnTo>
                  <a:pt x="761262" y="1861990"/>
                </a:lnTo>
                <a:lnTo>
                  <a:pt x="756921" y="1862858"/>
                </a:lnTo>
                <a:lnTo>
                  <a:pt x="752145" y="1863725"/>
                </a:lnTo>
                <a:lnTo>
                  <a:pt x="747804" y="1863725"/>
                </a:lnTo>
                <a:lnTo>
                  <a:pt x="743246" y="1863508"/>
                </a:lnTo>
                <a:lnTo>
                  <a:pt x="738470" y="1862641"/>
                </a:lnTo>
                <a:lnTo>
                  <a:pt x="733694" y="1861340"/>
                </a:lnTo>
                <a:lnTo>
                  <a:pt x="582614" y="1812323"/>
                </a:lnTo>
                <a:lnTo>
                  <a:pt x="578056" y="1810588"/>
                </a:lnTo>
                <a:lnTo>
                  <a:pt x="573931" y="1808419"/>
                </a:lnTo>
                <a:lnTo>
                  <a:pt x="570024" y="1806033"/>
                </a:lnTo>
                <a:lnTo>
                  <a:pt x="566551" y="1803214"/>
                </a:lnTo>
                <a:lnTo>
                  <a:pt x="563078" y="1799960"/>
                </a:lnTo>
                <a:lnTo>
                  <a:pt x="560039" y="1796707"/>
                </a:lnTo>
                <a:lnTo>
                  <a:pt x="557434" y="1793019"/>
                </a:lnTo>
                <a:lnTo>
                  <a:pt x="555481" y="1789115"/>
                </a:lnTo>
                <a:lnTo>
                  <a:pt x="553310" y="1784995"/>
                </a:lnTo>
                <a:lnTo>
                  <a:pt x="552007" y="1780657"/>
                </a:lnTo>
                <a:lnTo>
                  <a:pt x="550922" y="1776319"/>
                </a:lnTo>
                <a:lnTo>
                  <a:pt x="550271" y="1771764"/>
                </a:lnTo>
                <a:lnTo>
                  <a:pt x="550271" y="1767426"/>
                </a:lnTo>
                <a:lnTo>
                  <a:pt x="550488" y="1762655"/>
                </a:lnTo>
                <a:lnTo>
                  <a:pt x="551356" y="1757883"/>
                </a:lnTo>
                <a:lnTo>
                  <a:pt x="552224" y="1753112"/>
                </a:lnTo>
                <a:lnTo>
                  <a:pt x="601282" y="1603676"/>
                </a:lnTo>
                <a:lnTo>
                  <a:pt x="588909" y="1596952"/>
                </a:lnTo>
                <a:lnTo>
                  <a:pt x="576753" y="1590228"/>
                </a:lnTo>
                <a:lnTo>
                  <a:pt x="564597" y="1583071"/>
                </a:lnTo>
                <a:lnTo>
                  <a:pt x="552658" y="1575914"/>
                </a:lnTo>
                <a:lnTo>
                  <a:pt x="540936" y="1568323"/>
                </a:lnTo>
                <a:lnTo>
                  <a:pt x="529215" y="1560731"/>
                </a:lnTo>
                <a:lnTo>
                  <a:pt x="517927" y="1552923"/>
                </a:lnTo>
                <a:lnTo>
                  <a:pt x="506423" y="1544682"/>
                </a:lnTo>
                <a:lnTo>
                  <a:pt x="495135" y="1536440"/>
                </a:lnTo>
                <a:lnTo>
                  <a:pt x="484281" y="1527982"/>
                </a:lnTo>
                <a:lnTo>
                  <a:pt x="473428" y="1519306"/>
                </a:lnTo>
                <a:lnTo>
                  <a:pt x="462791" y="1510631"/>
                </a:lnTo>
                <a:lnTo>
                  <a:pt x="452155" y="1501521"/>
                </a:lnTo>
                <a:lnTo>
                  <a:pt x="441953" y="1492195"/>
                </a:lnTo>
                <a:lnTo>
                  <a:pt x="431751" y="1482869"/>
                </a:lnTo>
                <a:lnTo>
                  <a:pt x="421549" y="1473108"/>
                </a:lnTo>
                <a:lnTo>
                  <a:pt x="294346" y="1565720"/>
                </a:lnTo>
                <a:lnTo>
                  <a:pt x="290222" y="1568323"/>
                </a:lnTo>
                <a:lnTo>
                  <a:pt x="286097" y="1570708"/>
                </a:lnTo>
                <a:lnTo>
                  <a:pt x="281756" y="1572227"/>
                </a:lnTo>
                <a:lnTo>
                  <a:pt x="277197" y="1573528"/>
                </a:lnTo>
                <a:lnTo>
                  <a:pt x="272856" y="1574179"/>
                </a:lnTo>
                <a:lnTo>
                  <a:pt x="268298" y="1574830"/>
                </a:lnTo>
                <a:lnTo>
                  <a:pt x="263739" y="1574830"/>
                </a:lnTo>
                <a:lnTo>
                  <a:pt x="259397" y="1574179"/>
                </a:lnTo>
                <a:lnTo>
                  <a:pt x="254839" y="1573311"/>
                </a:lnTo>
                <a:lnTo>
                  <a:pt x="250498" y="1572010"/>
                </a:lnTo>
                <a:lnTo>
                  <a:pt x="246374" y="1570275"/>
                </a:lnTo>
                <a:lnTo>
                  <a:pt x="242249" y="1568106"/>
                </a:lnTo>
                <a:lnTo>
                  <a:pt x="238776" y="1565503"/>
                </a:lnTo>
                <a:lnTo>
                  <a:pt x="235086" y="1562467"/>
                </a:lnTo>
                <a:lnTo>
                  <a:pt x="231829" y="1559214"/>
                </a:lnTo>
                <a:lnTo>
                  <a:pt x="228791" y="1555526"/>
                </a:lnTo>
                <a:lnTo>
                  <a:pt x="135017" y="1426694"/>
                </a:lnTo>
                <a:lnTo>
                  <a:pt x="132412" y="1422790"/>
                </a:lnTo>
                <a:lnTo>
                  <a:pt x="130458" y="1418886"/>
                </a:lnTo>
                <a:lnTo>
                  <a:pt x="128722" y="1414332"/>
                </a:lnTo>
                <a:lnTo>
                  <a:pt x="127419" y="1409994"/>
                </a:lnTo>
                <a:lnTo>
                  <a:pt x="126551" y="1405439"/>
                </a:lnTo>
                <a:lnTo>
                  <a:pt x="126334" y="1401101"/>
                </a:lnTo>
                <a:lnTo>
                  <a:pt x="126334" y="1396330"/>
                </a:lnTo>
                <a:lnTo>
                  <a:pt x="126768" y="1391992"/>
                </a:lnTo>
                <a:lnTo>
                  <a:pt x="127853" y="1387654"/>
                </a:lnTo>
                <a:lnTo>
                  <a:pt x="129156" y="1383317"/>
                </a:lnTo>
                <a:lnTo>
                  <a:pt x="130893" y="1379196"/>
                </a:lnTo>
                <a:lnTo>
                  <a:pt x="133063" y="1375075"/>
                </a:lnTo>
                <a:lnTo>
                  <a:pt x="135668" y="1371171"/>
                </a:lnTo>
                <a:lnTo>
                  <a:pt x="138490" y="1367701"/>
                </a:lnTo>
                <a:lnTo>
                  <a:pt x="141746" y="1364447"/>
                </a:lnTo>
                <a:lnTo>
                  <a:pt x="145653" y="1361411"/>
                </a:lnTo>
                <a:lnTo>
                  <a:pt x="272856" y="1269016"/>
                </a:lnTo>
                <a:lnTo>
                  <a:pt x="266995" y="1256654"/>
                </a:lnTo>
                <a:lnTo>
                  <a:pt x="261351" y="1244074"/>
                </a:lnTo>
                <a:lnTo>
                  <a:pt x="255707" y="1231711"/>
                </a:lnTo>
                <a:lnTo>
                  <a:pt x="250281" y="1218698"/>
                </a:lnTo>
                <a:lnTo>
                  <a:pt x="245071" y="1205902"/>
                </a:lnTo>
                <a:lnTo>
                  <a:pt x="240295" y="1193105"/>
                </a:lnTo>
                <a:lnTo>
                  <a:pt x="235737" y="1180092"/>
                </a:lnTo>
                <a:lnTo>
                  <a:pt x="231178" y="1166862"/>
                </a:lnTo>
                <a:lnTo>
                  <a:pt x="227054" y="1153848"/>
                </a:lnTo>
                <a:lnTo>
                  <a:pt x="222930" y="1140401"/>
                </a:lnTo>
                <a:lnTo>
                  <a:pt x="219457" y="1126737"/>
                </a:lnTo>
                <a:lnTo>
                  <a:pt x="215767" y="1113507"/>
                </a:lnTo>
                <a:lnTo>
                  <a:pt x="212728" y="1099626"/>
                </a:lnTo>
                <a:lnTo>
                  <a:pt x="209689" y="1085962"/>
                </a:lnTo>
                <a:lnTo>
                  <a:pt x="207084" y="1072082"/>
                </a:lnTo>
                <a:lnTo>
                  <a:pt x="204479" y="1058201"/>
                </a:lnTo>
                <a:lnTo>
                  <a:pt x="47104" y="1058201"/>
                </a:lnTo>
                <a:lnTo>
                  <a:pt x="42111" y="1057983"/>
                </a:lnTo>
                <a:lnTo>
                  <a:pt x="37552" y="1057116"/>
                </a:lnTo>
                <a:lnTo>
                  <a:pt x="32994" y="1056032"/>
                </a:lnTo>
                <a:lnTo>
                  <a:pt x="28653" y="1054513"/>
                </a:lnTo>
                <a:lnTo>
                  <a:pt x="24745" y="1052562"/>
                </a:lnTo>
                <a:lnTo>
                  <a:pt x="20839" y="1050175"/>
                </a:lnTo>
                <a:lnTo>
                  <a:pt x="16931" y="1047356"/>
                </a:lnTo>
                <a:lnTo>
                  <a:pt x="13892" y="1044536"/>
                </a:lnTo>
                <a:lnTo>
                  <a:pt x="10853" y="1041283"/>
                </a:lnTo>
                <a:lnTo>
                  <a:pt x="8032" y="1037596"/>
                </a:lnTo>
                <a:lnTo>
                  <a:pt x="5644" y="1033692"/>
                </a:lnTo>
                <a:lnTo>
                  <a:pt x="3690" y="1029571"/>
                </a:lnTo>
                <a:lnTo>
                  <a:pt x="1954" y="1025234"/>
                </a:lnTo>
                <a:lnTo>
                  <a:pt x="1085" y="1020896"/>
                </a:lnTo>
                <a:lnTo>
                  <a:pt x="217" y="1015907"/>
                </a:lnTo>
                <a:lnTo>
                  <a:pt x="0" y="1011353"/>
                </a:lnTo>
                <a:lnTo>
                  <a:pt x="0" y="852156"/>
                </a:lnTo>
                <a:lnTo>
                  <a:pt x="217" y="847601"/>
                </a:lnTo>
                <a:lnTo>
                  <a:pt x="1085" y="843047"/>
                </a:lnTo>
                <a:lnTo>
                  <a:pt x="1954" y="838275"/>
                </a:lnTo>
                <a:lnTo>
                  <a:pt x="3690" y="833937"/>
                </a:lnTo>
                <a:lnTo>
                  <a:pt x="5644" y="830250"/>
                </a:lnTo>
                <a:lnTo>
                  <a:pt x="8032" y="826346"/>
                </a:lnTo>
                <a:lnTo>
                  <a:pt x="10853" y="822659"/>
                </a:lnTo>
                <a:lnTo>
                  <a:pt x="13892" y="819406"/>
                </a:lnTo>
                <a:lnTo>
                  <a:pt x="16931" y="816370"/>
                </a:lnTo>
                <a:lnTo>
                  <a:pt x="20839" y="813550"/>
                </a:lnTo>
                <a:lnTo>
                  <a:pt x="24745" y="811164"/>
                </a:lnTo>
                <a:lnTo>
                  <a:pt x="28653" y="809429"/>
                </a:lnTo>
                <a:lnTo>
                  <a:pt x="32994" y="807477"/>
                </a:lnTo>
                <a:lnTo>
                  <a:pt x="37552" y="806609"/>
                </a:lnTo>
                <a:lnTo>
                  <a:pt x="42111" y="805742"/>
                </a:lnTo>
                <a:lnTo>
                  <a:pt x="47104" y="805525"/>
                </a:lnTo>
                <a:lnTo>
                  <a:pt x="204479" y="805525"/>
                </a:lnTo>
                <a:lnTo>
                  <a:pt x="207084" y="791644"/>
                </a:lnTo>
                <a:lnTo>
                  <a:pt x="209689" y="777764"/>
                </a:lnTo>
                <a:lnTo>
                  <a:pt x="212728" y="764099"/>
                </a:lnTo>
                <a:lnTo>
                  <a:pt x="215767" y="750436"/>
                </a:lnTo>
                <a:lnTo>
                  <a:pt x="219457" y="736771"/>
                </a:lnTo>
                <a:lnTo>
                  <a:pt x="222930" y="723324"/>
                </a:lnTo>
                <a:lnTo>
                  <a:pt x="227054" y="709877"/>
                </a:lnTo>
                <a:lnTo>
                  <a:pt x="231178" y="696647"/>
                </a:lnTo>
                <a:lnTo>
                  <a:pt x="235737" y="683634"/>
                </a:lnTo>
                <a:lnTo>
                  <a:pt x="240295" y="670620"/>
                </a:lnTo>
                <a:lnTo>
                  <a:pt x="245071" y="657607"/>
                </a:lnTo>
                <a:lnTo>
                  <a:pt x="250281" y="644810"/>
                </a:lnTo>
                <a:lnTo>
                  <a:pt x="255707" y="632014"/>
                </a:lnTo>
                <a:lnTo>
                  <a:pt x="261351" y="619434"/>
                </a:lnTo>
                <a:lnTo>
                  <a:pt x="266995" y="607072"/>
                </a:lnTo>
                <a:lnTo>
                  <a:pt x="272856" y="594709"/>
                </a:lnTo>
                <a:lnTo>
                  <a:pt x="145653" y="502098"/>
                </a:lnTo>
                <a:lnTo>
                  <a:pt x="141746" y="499061"/>
                </a:lnTo>
                <a:lnTo>
                  <a:pt x="138490" y="495808"/>
                </a:lnTo>
                <a:lnTo>
                  <a:pt x="135668" y="492337"/>
                </a:lnTo>
                <a:lnTo>
                  <a:pt x="133063" y="488651"/>
                </a:lnTo>
                <a:lnTo>
                  <a:pt x="130893" y="484529"/>
                </a:lnTo>
                <a:lnTo>
                  <a:pt x="129156" y="480409"/>
                </a:lnTo>
                <a:lnTo>
                  <a:pt x="127853" y="475854"/>
                </a:lnTo>
                <a:lnTo>
                  <a:pt x="126768" y="471516"/>
                </a:lnTo>
                <a:lnTo>
                  <a:pt x="126334" y="467178"/>
                </a:lnTo>
                <a:lnTo>
                  <a:pt x="126334" y="462624"/>
                </a:lnTo>
                <a:lnTo>
                  <a:pt x="126551" y="458069"/>
                </a:lnTo>
                <a:lnTo>
                  <a:pt x="127419" y="453515"/>
                </a:lnTo>
                <a:lnTo>
                  <a:pt x="128722" y="449177"/>
                </a:lnTo>
                <a:lnTo>
                  <a:pt x="130458" y="444839"/>
                </a:lnTo>
                <a:lnTo>
                  <a:pt x="132412" y="440718"/>
                </a:lnTo>
                <a:lnTo>
                  <a:pt x="135017" y="436597"/>
                </a:lnTo>
                <a:lnTo>
                  <a:pt x="228791" y="308416"/>
                </a:lnTo>
                <a:lnTo>
                  <a:pt x="231829" y="304512"/>
                </a:lnTo>
                <a:lnTo>
                  <a:pt x="235086" y="301259"/>
                </a:lnTo>
                <a:lnTo>
                  <a:pt x="238776" y="298005"/>
                </a:lnTo>
                <a:lnTo>
                  <a:pt x="242249" y="295619"/>
                </a:lnTo>
                <a:lnTo>
                  <a:pt x="246374" y="293451"/>
                </a:lnTo>
                <a:lnTo>
                  <a:pt x="250498" y="291715"/>
                </a:lnTo>
                <a:lnTo>
                  <a:pt x="254839" y="290414"/>
                </a:lnTo>
                <a:lnTo>
                  <a:pt x="259397" y="289330"/>
                </a:lnTo>
                <a:lnTo>
                  <a:pt x="263739" y="288896"/>
                </a:lnTo>
                <a:lnTo>
                  <a:pt x="268298" y="288896"/>
                </a:lnTo>
                <a:lnTo>
                  <a:pt x="272856" y="289330"/>
                </a:lnTo>
                <a:lnTo>
                  <a:pt x="277197" y="290197"/>
                </a:lnTo>
                <a:lnTo>
                  <a:pt x="281756" y="291499"/>
                </a:lnTo>
                <a:lnTo>
                  <a:pt x="286097" y="293017"/>
                </a:lnTo>
                <a:lnTo>
                  <a:pt x="290222" y="295186"/>
                </a:lnTo>
                <a:lnTo>
                  <a:pt x="294346" y="297788"/>
                </a:lnTo>
                <a:lnTo>
                  <a:pt x="421549" y="390400"/>
                </a:lnTo>
                <a:lnTo>
                  <a:pt x="431751" y="380857"/>
                </a:lnTo>
                <a:lnTo>
                  <a:pt x="441953" y="371314"/>
                </a:lnTo>
                <a:lnTo>
                  <a:pt x="452155" y="361988"/>
                </a:lnTo>
                <a:lnTo>
                  <a:pt x="462791" y="353095"/>
                </a:lnTo>
                <a:lnTo>
                  <a:pt x="473645" y="344203"/>
                </a:lnTo>
                <a:lnTo>
                  <a:pt x="484281" y="335527"/>
                </a:lnTo>
                <a:lnTo>
                  <a:pt x="495135" y="327068"/>
                </a:lnTo>
                <a:lnTo>
                  <a:pt x="506423" y="318827"/>
                </a:lnTo>
                <a:lnTo>
                  <a:pt x="517927" y="310585"/>
                </a:lnTo>
                <a:lnTo>
                  <a:pt x="529215" y="302994"/>
                </a:lnTo>
                <a:lnTo>
                  <a:pt x="540936" y="295186"/>
                </a:lnTo>
                <a:lnTo>
                  <a:pt x="552658" y="287811"/>
                </a:lnTo>
                <a:lnTo>
                  <a:pt x="564597" y="280654"/>
                </a:lnTo>
                <a:lnTo>
                  <a:pt x="576753" y="273497"/>
                </a:lnTo>
                <a:lnTo>
                  <a:pt x="588909" y="266773"/>
                </a:lnTo>
                <a:lnTo>
                  <a:pt x="601282" y="260050"/>
                </a:lnTo>
                <a:lnTo>
                  <a:pt x="552224" y="110396"/>
                </a:lnTo>
                <a:lnTo>
                  <a:pt x="550922" y="105842"/>
                </a:lnTo>
                <a:lnTo>
                  <a:pt x="550488" y="100853"/>
                </a:lnTo>
                <a:lnTo>
                  <a:pt x="550053" y="96299"/>
                </a:lnTo>
                <a:lnTo>
                  <a:pt x="550271" y="91961"/>
                </a:lnTo>
                <a:lnTo>
                  <a:pt x="550704" y="87406"/>
                </a:lnTo>
                <a:lnTo>
                  <a:pt x="552007" y="82852"/>
                </a:lnTo>
                <a:lnTo>
                  <a:pt x="553310" y="78514"/>
                </a:lnTo>
                <a:lnTo>
                  <a:pt x="555046" y="74826"/>
                </a:lnTo>
                <a:lnTo>
                  <a:pt x="557434" y="70706"/>
                </a:lnTo>
                <a:lnTo>
                  <a:pt x="560039" y="67018"/>
                </a:lnTo>
                <a:lnTo>
                  <a:pt x="563078" y="63765"/>
                </a:lnTo>
                <a:lnTo>
                  <a:pt x="566551" y="60512"/>
                </a:lnTo>
                <a:lnTo>
                  <a:pt x="570024" y="57693"/>
                </a:lnTo>
                <a:lnTo>
                  <a:pt x="573931" y="55090"/>
                </a:lnTo>
                <a:lnTo>
                  <a:pt x="578056" y="53137"/>
                </a:lnTo>
                <a:lnTo>
                  <a:pt x="582614" y="51402"/>
                </a:lnTo>
                <a:lnTo>
                  <a:pt x="733912" y="1952"/>
                </a:lnTo>
                <a:lnTo>
                  <a:pt x="738470" y="868"/>
                </a:lnTo>
                <a:lnTo>
                  <a:pt x="743246" y="216"/>
                </a:lnTo>
                <a:close/>
              </a:path>
            </a:pathLst>
          </a:custGeom>
          <a:solidFill>
            <a:schemeClr val="accent1">
              <a:lumMod val="75000"/>
              <a:alpha val="100000"/>
            </a:schemeClr>
          </a:solidFill>
          <a:ln/>
        </p:spPr>
      </p:sp>
      <p:sp>
        <p:nvSpPr>
          <p:cNvPr name="Freeform 5" id="5"/>
          <p:cNvSpPr/>
          <p:nvPr/>
        </p:nvSpPr>
        <p:spPr>
          <a:xfrm rot="0">
            <a:off x="4779230" y="2392515"/>
            <a:ext cx="1702240" cy="1665358"/>
          </a:xfrm>
          <a:custGeom>
            <a:avLst/>
            <a:gdLst/>
            <a:ahLst/>
            <a:cxnLst/>
            <a:rect r="r" b="b" t="t" l="l"/>
            <a:pathLst>
              <a:path h="1863725" w="1905000">
                <a:moveTo>
                  <a:pt x="952500" y="355818"/>
                </a:moveTo>
                <a:cubicBezTo>
                  <a:pt x="634360" y="355818"/>
                  <a:pt x="376456" y="613722"/>
                  <a:pt x="376456" y="931862"/>
                </a:cubicBezTo>
                <a:cubicBezTo>
                  <a:pt x="376456" y="1250002"/>
                  <a:pt x="634360" y="1507906"/>
                  <a:pt x="952500" y="1507906"/>
                </a:cubicBezTo>
                <a:cubicBezTo>
                  <a:pt x="1270640" y="1507906"/>
                  <a:pt x="1528544" y="1250002"/>
                  <a:pt x="1528544" y="931862"/>
                </a:cubicBezTo>
                <a:cubicBezTo>
                  <a:pt x="1528544" y="613722"/>
                  <a:pt x="1270640" y="355818"/>
                  <a:pt x="952500" y="355818"/>
                </a:cubicBezTo>
                <a:close/>
                <a:moveTo>
                  <a:pt x="747804" y="0"/>
                </a:moveTo>
                <a:lnTo>
                  <a:pt x="752363" y="0"/>
                </a:lnTo>
                <a:lnTo>
                  <a:pt x="756921" y="650"/>
                </a:lnTo>
                <a:lnTo>
                  <a:pt x="761262" y="1735"/>
                </a:lnTo>
                <a:lnTo>
                  <a:pt x="765604" y="3253"/>
                </a:lnTo>
                <a:lnTo>
                  <a:pt x="769728" y="4988"/>
                </a:lnTo>
                <a:lnTo>
                  <a:pt x="773635" y="7374"/>
                </a:lnTo>
                <a:lnTo>
                  <a:pt x="777108" y="9977"/>
                </a:lnTo>
                <a:lnTo>
                  <a:pt x="780798" y="12796"/>
                </a:lnTo>
                <a:lnTo>
                  <a:pt x="783837" y="16050"/>
                </a:lnTo>
                <a:lnTo>
                  <a:pt x="786660" y="19736"/>
                </a:lnTo>
                <a:lnTo>
                  <a:pt x="789264" y="23640"/>
                </a:lnTo>
                <a:lnTo>
                  <a:pt x="791218" y="27978"/>
                </a:lnTo>
                <a:lnTo>
                  <a:pt x="793172" y="32316"/>
                </a:lnTo>
                <a:lnTo>
                  <a:pt x="841361" y="181970"/>
                </a:lnTo>
                <a:lnTo>
                  <a:pt x="855036" y="180018"/>
                </a:lnTo>
                <a:lnTo>
                  <a:pt x="868929" y="178499"/>
                </a:lnTo>
                <a:lnTo>
                  <a:pt x="882604" y="176981"/>
                </a:lnTo>
                <a:lnTo>
                  <a:pt x="896497" y="175897"/>
                </a:lnTo>
                <a:lnTo>
                  <a:pt x="910389" y="175029"/>
                </a:lnTo>
                <a:lnTo>
                  <a:pt x="924281" y="174378"/>
                </a:lnTo>
                <a:lnTo>
                  <a:pt x="938391" y="173945"/>
                </a:lnTo>
                <a:lnTo>
                  <a:pt x="952500" y="173945"/>
                </a:lnTo>
                <a:lnTo>
                  <a:pt x="966392" y="173945"/>
                </a:lnTo>
                <a:lnTo>
                  <a:pt x="980719" y="174378"/>
                </a:lnTo>
                <a:lnTo>
                  <a:pt x="994612" y="175029"/>
                </a:lnTo>
                <a:lnTo>
                  <a:pt x="1008505" y="175897"/>
                </a:lnTo>
                <a:lnTo>
                  <a:pt x="1022397" y="176981"/>
                </a:lnTo>
                <a:lnTo>
                  <a:pt x="1035855" y="178499"/>
                </a:lnTo>
                <a:lnTo>
                  <a:pt x="1049747" y="180018"/>
                </a:lnTo>
                <a:lnTo>
                  <a:pt x="1063423" y="181970"/>
                </a:lnTo>
                <a:lnTo>
                  <a:pt x="1112046" y="32316"/>
                </a:lnTo>
                <a:lnTo>
                  <a:pt x="1113783" y="27762"/>
                </a:lnTo>
                <a:lnTo>
                  <a:pt x="1115954" y="23640"/>
                </a:lnTo>
                <a:lnTo>
                  <a:pt x="1118558" y="19736"/>
                </a:lnTo>
                <a:lnTo>
                  <a:pt x="1121380" y="16050"/>
                </a:lnTo>
                <a:lnTo>
                  <a:pt x="1124419" y="12796"/>
                </a:lnTo>
                <a:lnTo>
                  <a:pt x="1127675" y="9977"/>
                </a:lnTo>
                <a:lnTo>
                  <a:pt x="1131582" y="7157"/>
                </a:lnTo>
                <a:lnTo>
                  <a:pt x="1135490" y="4988"/>
                </a:lnTo>
                <a:lnTo>
                  <a:pt x="1139614" y="3253"/>
                </a:lnTo>
                <a:lnTo>
                  <a:pt x="1143738" y="1735"/>
                </a:lnTo>
                <a:lnTo>
                  <a:pt x="1148080" y="650"/>
                </a:lnTo>
                <a:lnTo>
                  <a:pt x="1152638" y="0"/>
                </a:lnTo>
                <a:lnTo>
                  <a:pt x="1157414" y="0"/>
                </a:lnTo>
                <a:lnTo>
                  <a:pt x="1161972" y="216"/>
                </a:lnTo>
                <a:lnTo>
                  <a:pt x="1166531" y="868"/>
                </a:lnTo>
                <a:lnTo>
                  <a:pt x="1171306" y="1952"/>
                </a:lnTo>
                <a:lnTo>
                  <a:pt x="1322169" y="51402"/>
                </a:lnTo>
                <a:lnTo>
                  <a:pt x="1326945" y="52921"/>
                </a:lnTo>
                <a:lnTo>
                  <a:pt x="1331069" y="55090"/>
                </a:lnTo>
                <a:lnTo>
                  <a:pt x="1335194" y="57475"/>
                </a:lnTo>
                <a:lnTo>
                  <a:pt x="1338666" y="60295"/>
                </a:lnTo>
                <a:lnTo>
                  <a:pt x="1342139" y="63765"/>
                </a:lnTo>
                <a:lnTo>
                  <a:pt x="1344962" y="67018"/>
                </a:lnTo>
                <a:lnTo>
                  <a:pt x="1347349" y="70706"/>
                </a:lnTo>
                <a:lnTo>
                  <a:pt x="1349737" y="74392"/>
                </a:lnTo>
                <a:lnTo>
                  <a:pt x="1351474" y="78514"/>
                </a:lnTo>
                <a:lnTo>
                  <a:pt x="1353210" y="82852"/>
                </a:lnTo>
                <a:lnTo>
                  <a:pt x="1354079" y="87406"/>
                </a:lnTo>
                <a:lnTo>
                  <a:pt x="1354730" y="91961"/>
                </a:lnTo>
                <a:lnTo>
                  <a:pt x="1354946" y="96515"/>
                </a:lnTo>
                <a:lnTo>
                  <a:pt x="1354296" y="101287"/>
                </a:lnTo>
                <a:lnTo>
                  <a:pt x="1353645" y="105842"/>
                </a:lnTo>
                <a:lnTo>
                  <a:pt x="1352559" y="110396"/>
                </a:lnTo>
                <a:lnTo>
                  <a:pt x="1303718" y="260050"/>
                </a:lnTo>
                <a:lnTo>
                  <a:pt x="1316091" y="266773"/>
                </a:lnTo>
                <a:lnTo>
                  <a:pt x="1328464" y="273497"/>
                </a:lnTo>
                <a:lnTo>
                  <a:pt x="1340403" y="280654"/>
                </a:lnTo>
                <a:lnTo>
                  <a:pt x="1352342" y="287811"/>
                </a:lnTo>
                <a:lnTo>
                  <a:pt x="1364281" y="295186"/>
                </a:lnTo>
                <a:lnTo>
                  <a:pt x="1375785" y="302994"/>
                </a:lnTo>
                <a:lnTo>
                  <a:pt x="1387073" y="310585"/>
                </a:lnTo>
                <a:lnTo>
                  <a:pt x="1398578" y="318827"/>
                </a:lnTo>
                <a:lnTo>
                  <a:pt x="1409648" y="327068"/>
                </a:lnTo>
                <a:lnTo>
                  <a:pt x="1420719" y="335527"/>
                </a:lnTo>
                <a:lnTo>
                  <a:pt x="1431572" y="344203"/>
                </a:lnTo>
                <a:lnTo>
                  <a:pt x="1442209" y="353095"/>
                </a:lnTo>
                <a:lnTo>
                  <a:pt x="1452628" y="361988"/>
                </a:lnTo>
                <a:lnTo>
                  <a:pt x="1463047" y="371314"/>
                </a:lnTo>
                <a:lnTo>
                  <a:pt x="1473250" y="380857"/>
                </a:lnTo>
                <a:lnTo>
                  <a:pt x="1483234" y="390400"/>
                </a:lnTo>
                <a:lnTo>
                  <a:pt x="1610872" y="297788"/>
                </a:lnTo>
                <a:lnTo>
                  <a:pt x="1614779" y="295186"/>
                </a:lnTo>
                <a:lnTo>
                  <a:pt x="1619120" y="293017"/>
                </a:lnTo>
                <a:lnTo>
                  <a:pt x="1623244" y="291499"/>
                </a:lnTo>
                <a:lnTo>
                  <a:pt x="1627803" y="290197"/>
                </a:lnTo>
                <a:lnTo>
                  <a:pt x="1632144" y="289330"/>
                </a:lnTo>
                <a:lnTo>
                  <a:pt x="1636702" y="288896"/>
                </a:lnTo>
                <a:lnTo>
                  <a:pt x="1641261" y="288896"/>
                </a:lnTo>
                <a:lnTo>
                  <a:pt x="1645603" y="289330"/>
                </a:lnTo>
                <a:lnTo>
                  <a:pt x="1649944" y="290414"/>
                </a:lnTo>
                <a:lnTo>
                  <a:pt x="1654285" y="291715"/>
                </a:lnTo>
                <a:lnTo>
                  <a:pt x="1658410" y="293451"/>
                </a:lnTo>
                <a:lnTo>
                  <a:pt x="1662534" y="295619"/>
                </a:lnTo>
                <a:lnTo>
                  <a:pt x="1666441" y="298005"/>
                </a:lnTo>
                <a:lnTo>
                  <a:pt x="1670132" y="301259"/>
                </a:lnTo>
                <a:lnTo>
                  <a:pt x="1673171" y="304512"/>
                </a:lnTo>
                <a:lnTo>
                  <a:pt x="1676210" y="308416"/>
                </a:lnTo>
                <a:lnTo>
                  <a:pt x="1769766" y="436597"/>
                </a:lnTo>
                <a:lnTo>
                  <a:pt x="1772371" y="440718"/>
                </a:lnTo>
                <a:lnTo>
                  <a:pt x="1774542" y="444839"/>
                </a:lnTo>
                <a:lnTo>
                  <a:pt x="1776278" y="449177"/>
                </a:lnTo>
                <a:lnTo>
                  <a:pt x="1777581" y="453515"/>
                </a:lnTo>
                <a:lnTo>
                  <a:pt x="1778449" y="458069"/>
                </a:lnTo>
                <a:lnTo>
                  <a:pt x="1778666" y="462624"/>
                </a:lnTo>
                <a:lnTo>
                  <a:pt x="1778666" y="467178"/>
                </a:lnTo>
                <a:lnTo>
                  <a:pt x="1778015" y="471516"/>
                </a:lnTo>
                <a:lnTo>
                  <a:pt x="1777146" y="475854"/>
                </a:lnTo>
                <a:lnTo>
                  <a:pt x="1775844" y="480409"/>
                </a:lnTo>
                <a:lnTo>
                  <a:pt x="1774325" y="484529"/>
                </a:lnTo>
                <a:lnTo>
                  <a:pt x="1771937" y="488651"/>
                </a:lnTo>
                <a:lnTo>
                  <a:pt x="1769332" y="492337"/>
                </a:lnTo>
                <a:lnTo>
                  <a:pt x="1766510" y="496025"/>
                </a:lnTo>
                <a:lnTo>
                  <a:pt x="1763254" y="499278"/>
                </a:lnTo>
                <a:lnTo>
                  <a:pt x="1759564" y="502098"/>
                </a:lnTo>
                <a:lnTo>
                  <a:pt x="1631927" y="594709"/>
                </a:lnTo>
                <a:lnTo>
                  <a:pt x="1637788" y="607072"/>
                </a:lnTo>
                <a:lnTo>
                  <a:pt x="1643866" y="619651"/>
                </a:lnTo>
                <a:lnTo>
                  <a:pt x="1649293" y="632231"/>
                </a:lnTo>
                <a:lnTo>
                  <a:pt x="1654502" y="644810"/>
                </a:lnTo>
                <a:lnTo>
                  <a:pt x="1659712" y="657607"/>
                </a:lnTo>
                <a:lnTo>
                  <a:pt x="1664704" y="670620"/>
                </a:lnTo>
                <a:lnTo>
                  <a:pt x="1669263" y="683634"/>
                </a:lnTo>
                <a:lnTo>
                  <a:pt x="1673605" y="696647"/>
                </a:lnTo>
                <a:lnTo>
                  <a:pt x="1677946" y="710094"/>
                </a:lnTo>
                <a:lnTo>
                  <a:pt x="1681853" y="723541"/>
                </a:lnTo>
                <a:lnTo>
                  <a:pt x="1685760" y="736771"/>
                </a:lnTo>
                <a:lnTo>
                  <a:pt x="1689017" y="750436"/>
                </a:lnTo>
                <a:lnTo>
                  <a:pt x="1692489" y="764099"/>
                </a:lnTo>
                <a:lnTo>
                  <a:pt x="1695311" y="777764"/>
                </a:lnTo>
                <a:lnTo>
                  <a:pt x="1698133" y="791644"/>
                </a:lnTo>
                <a:lnTo>
                  <a:pt x="1700738" y="805525"/>
                </a:lnTo>
                <a:lnTo>
                  <a:pt x="1857896" y="805525"/>
                </a:lnTo>
                <a:lnTo>
                  <a:pt x="1862672" y="805742"/>
                </a:lnTo>
                <a:lnTo>
                  <a:pt x="1867448" y="806609"/>
                </a:lnTo>
                <a:lnTo>
                  <a:pt x="1872006" y="807477"/>
                </a:lnTo>
                <a:lnTo>
                  <a:pt x="1876130" y="809429"/>
                </a:lnTo>
                <a:lnTo>
                  <a:pt x="1880255" y="811164"/>
                </a:lnTo>
                <a:lnTo>
                  <a:pt x="1884161" y="813550"/>
                </a:lnTo>
                <a:lnTo>
                  <a:pt x="1887635" y="816370"/>
                </a:lnTo>
                <a:lnTo>
                  <a:pt x="1891108" y="819406"/>
                </a:lnTo>
                <a:lnTo>
                  <a:pt x="1894147" y="822659"/>
                </a:lnTo>
                <a:lnTo>
                  <a:pt x="1896969" y="826346"/>
                </a:lnTo>
                <a:lnTo>
                  <a:pt x="1899356" y="830250"/>
                </a:lnTo>
                <a:lnTo>
                  <a:pt x="1901310" y="833937"/>
                </a:lnTo>
                <a:lnTo>
                  <a:pt x="1902830" y="838275"/>
                </a:lnTo>
                <a:lnTo>
                  <a:pt x="1903915" y="843047"/>
                </a:lnTo>
                <a:lnTo>
                  <a:pt x="1904566" y="847601"/>
                </a:lnTo>
                <a:lnTo>
                  <a:pt x="1905000" y="852156"/>
                </a:lnTo>
                <a:lnTo>
                  <a:pt x="1905000" y="1011353"/>
                </a:lnTo>
                <a:lnTo>
                  <a:pt x="1904566" y="1015907"/>
                </a:lnTo>
                <a:lnTo>
                  <a:pt x="1904132" y="1020896"/>
                </a:lnTo>
                <a:lnTo>
                  <a:pt x="1902830" y="1025234"/>
                </a:lnTo>
                <a:lnTo>
                  <a:pt x="1901310" y="1029571"/>
                </a:lnTo>
                <a:lnTo>
                  <a:pt x="1899356" y="1033692"/>
                </a:lnTo>
                <a:lnTo>
                  <a:pt x="1896969" y="1037596"/>
                </a:lnTo>
                <a:lnTo>
                  <a:pt x="1894147" y="1041283"/>
                </a:lnTo>
                <a:lnTo>
                  <a:pt x="1891325" y="1044536"/>
                </a:lnTo>
                <a:lnTo>
                  <a:pt x="1887852" y="1047356"/>
                </a:lnTo>
                <a:lnTo>
                  <a:pt x="1884161" y="1050175"/>
                </a:lnTo>
                <a:lnTo>
                  <a:pt x="1880255" y="1052562"/>
                </a:lnTo>
                <a:lnTo>
                  <a:pt x="1876130" y="1054513"/>
                </a:lnTo>
                <a:lnTo>
                  <a:pt x="1872006" y="1056032"/>
                </a:lnTo>
                <a:lnTo>
                  <a:pt x="1867448" y="1057116"/>
                </a:lnTo>
                <a:lnTo>
                  <a:pt x="1862672" y="1057983"/>
                </a:lnTo>
                <a:lnTo>
                  <a:pt x="1858113" y="1058201"/>
                </a:lnTo>
                <a:lnTo>
                  <a:pt x="1700738" y="1058201"/>
                </a:lnTo>
                <a:lnTo>
                  <a:pt x="1698133" y="1072082"/>
                </a:lnTo>
                <a:lnTo>
                  <a:pt x="1695311" y="1085962"/>
                </a:lnTo>
                <a:lnTo>
                  <a:pt x="1692489" y="1099626"/>
                </a:lnTo>
                <a:lnTo>
                  <a:pt x="1689017" y="1113507"/>
                </a:lnTo>
                <a:lnTo>
                  <a:pt x="1685760" y="1126737"/>
                </a:lnTo>
                <a:lnTo>
                  <a:pt x="1681853" y="1140401"/>
                </a:lnTo>
                <a:lnTo>
                  <a:pt x="1677946" y="1153848"/>
                </a:lnTo>
                <a:lnTo>
                  <a:pt x="1673605" y="1166862"/>
                </a:lnTo>
                <a:lnTo>
                  <a:pt x="1669263" y="1180092"/>
                </a:lnTo>
                <a:lnTo>
                  <a:pt x="1664704" y="1193105"/>
                </a:lnTo>
                <a:lnTo>
                  <a:pt x="1659712" y="1205902"/>
                </a:lnTo>
                <a:lnTo>
                  <a:pt x="1654502" y="1218698"/>
                </a:lnTo>
                <a:lnTo>
                  <a:pt x="1649293" y="1231711"/>
                </a:lnTo>
                <a:lnTo>
                  <a:pt x="1643866" y="1244291"/>
                </a:lnTo>
                <a:lnTo>
                  <a:pt x="1637788" y="1256654"/>
                </a:lnTo>
                <a:lnTo>
                  <a:pt x="1631927" y="1269016"/>
                </a:lnTo>
                <a:lnTo>
                  <a:pt x="1759564" y="1361411"/>
                </a:lnTo>
                <a:lnTo>
                  <a:pt x="1763254" y="1364231"/>
                </a:lnTo>
                <a:lnTo>
                  <a:pt x="1766510" y="1367701"/>
                </a:lnTo>
                <a:lnTo>
                  <a:pt x="1769332" y="1371171"/>
                </a:lnTo>
                <a:lnTo>
                  <a:pt x="1771937" y="1375075"/>
                </a:lnTo>
                <a:lnTo>
                  <a:pt x="1774325" y="1379196"/>
                </a:lnTo>
                <a:lnTo>
                  <a:pt x="1775844" y="1383317"/>
                </a:lnTo>
                <a:lnTo>
                  <a:pt x="1777146" y="1387654"/>
                </a:lnTo>
                <a:lnTo>
                  <a:pt x="1778015" y="1391992"/>
                </a:lnTo>
                <a:lnTo>
                  <a:pt x="1778666" y="1396330"/>
                </a:lnTo>
                <a:lnTo>
                  <a:pt x="1778666" y="1401101"/>
                </a:lnTo>
                <a:lnTo>
                  <a:pt x="1778449" y="1405439"/>
                </a:lnTo>
                <a:lnTo>
                  <a:pt x="1777581" y="1409994"/>
                </a:lnTo>
                <a:lnTo>
                  <a:pt x="1776278" y="1414332"/>
                </a:lnTo>
                <a:lnTo>
                  <a:pt x="1774542" y="1418886"/>
                </a:lnTo>
                <a:lnTo>
                  <a:pt x="1772371" y="1422790"/>
                </a:lnTo>
                <a:lnTo>
                  <a:pt x="1769766" y="1426694"/>
                </a:lnTo>
                <a:lnTo>
                  <a:pt x="1676210" y="1555526"/>
                </a:lnTo>
                <a:lnTo>
                  <a:pt x="1673171" y="1559214"/>
                </a:lnTo>
                <a:lnTo>
                  <a:pt x="1670132" y="1562467"/>
                </a:lnTo>
                <a:lnTo>
                  <a:pt x="1666441" y="1565503"/>
                </a:lnTo>
                <a:lnTo>
                  <a:pt x="1662534" y="1567889"/>
                </a:lnTo>
                <a:lnTo>
                  <a:pt x="1658410" y="1570275"/>
                </a:lnTo>
                <a:lnTo>
                  <a:pt x="1654285" y="1572010"/>
                </a:lnTo>
                <a:lnTo>
                  <a:pt x="1649944" y="1573311"/>
                </a:lnTo>
                <a:lnTo>
                  <a:pt x="1645603" y="1573962"/>
                </a:lnTo>
                <a:lnTo>
                  <a:pt x="1641261" y="1574612"/>
                </a:lnTo>
                <a:lnTo>
                  <a:pt x="1636702" y="1574830"/>
                </a:lnTo>
                <a:lnTo>
                  <a:pt x="1632144" y="1574179"/>
                </a:lnTo>
                <a:lnTo>
                  <a:pt x="1627586" y="1573528"/>
                </a:lnTo>
                <a:lnTo>
                  <a:pt x="1623244" y="1572227"/>
                </a:lnTo>
                <a:lnTo>
                  <a:pt x="1618903" y="1570708"/>
                </a:lnTo>
                <a:lnTo>
                  <a:pt x="1614779" y="1568323"/>
                </a:lnTo>
                <a:lnTo>
                  <a:pt x="1610872" y="1565720"/>
                </a:lnTo>
                <a:lnTo>
                  <a:pt x="1483234" y="1473326"/>
                </a:lnTo>
                <a:lnTo>
                  <a:pt x="1473250" y="1483085"/>
                </a:lnTo>
                <a:lnTo>
                  <a:pt x="1463047" y="1492195"/>
                </a:lnTo>
                <a:lnTo>
                  <a:pt x="1452628" y="1501521"/>
                </a:lnTo>
                <a:lnTo>
                  <a:pt x="1442209" y="1510631"/>
                </a:lnTo>
                <a:lnTo>
                  <a:pt x="1431572" y="1519523"/>
                </a:lnTo>
                <a:lnTo>
                  <a:pt x="1420719" y="1527982"/>
                </a:lnTo>
                <a:lnTo>
                  <a:pt x="1409648" y="1536440"/>
                </a:lnTo>
                <a:lnTo>
                  <a:pt x="1398578" y="1544682"/>
                </a:lnTo>
                <a:lnTo>
                  <a:pt x="1387290" y="1552923"/>
                </a:lnTo>
                <a:lnTo>
                  <a:pt x="1375785" y="1560731"/>
                </a:lnTo>
                <a:lnTo>
                  <a:pt x="1364281" y="1568323"/>
                </a:lnTo>
                <a:lnTo>
                  <a:pt x="1352342" y="1575914"/>
                </a:lnTo>
                <a:lnTo>
                  <a:pt x="1340403" y="1583071"/>
                </a:lnTo>
                <a:lnTo>
                  <a:pt x="1328464" y="1590228"/>
                </a:lnTo>
                <a:lnTo>
                  <a:pt x="1316091" y="1596952"/>
                </a:lnTo>
                <a:lnTo>
                  <a:pt x="1303718" y="1603676"/>
                </a:lnTo>
                <a:lnTo>
                  <a:pt x="1352559" y="1753112"/>
                </a:lnTo>
                <a:lnTo>
                  <a:pt x="1353645" y="1757883"/>
                </a:lnTo>
                <a:lnTo>
                  <a:pt x="1354296" y="1762655"/>
                </a:lnTo>
                <a:lnTo>
                  <a:pt x="1354946" y="1767426"/>
                </a:lnTo>
                <a:lnTo>
                  <a:pt x="1354730" y="1771764"/>
                </a:lnTo>
                <a:lnTo>
                  <a:pt x="1354079" y="1776319"/>
                </a:lnTo>
                <a:lnTo>
                  <a:pt x="1353210" y="1780657"/>
                </a:lnTo>
                <a:lnTo>
                  <a:pt x="1351474" y="1784995"/>
                </a:lnTo>
                <a:lnTo>
                  <a:pt x="1349737" y="1789115"/>
                </a:lnTo>
                <a:lnTo>
                  <a:pt x="1347349" y="1793019"/>
                </a:lnTo>
                <a:lnTo>
                  <a:pt x="1344962" y="1796707"/>
                </a:lnTo>
                <a:lnTo>
                  <a:pt x="1342139" y="1799960"/>
                </a:lnTo>
                <a:lnTo>
                  <a:pt x="1338666" y="1803214"/>
                </a:lnTo>
                <a:lnTo>
                  <a:pt x="1335194" y="1806033"/>
                </a:lnTo>
                <a:lnTo>
                  <a:pt x="1331286" y="1808419"/>
                </a:lnTo>
                <a:lnTo>
                  <a:pt x="1326945" y="1810588"/>
                </a:lnTo>
                <a:lnTo>
                  <a:pt x="1322603" y="1812323"/>
                </a:lnTo>
                <a:lnTo>
                  <a:pt x="1171306" y="1861556"/>
                </a:lnTo>
                <a:lnTo>
                  <a:pt x="1166531" y="1862641"/>
                </a:lnTo>
                <a:lnTo>
                  <a:pt x="1161972" y="1863508"/>
                </a:lnTo>
                <a:lnTo>
                  <a:pt x="1157414" y="1863725"/>
                </a:lnTo>
                <a:lnTo>
                  <a:pt x="1152638" y="1863725"/>
                </a:lnTo>
                <a:lnTo>
                  <a:pt x="1148080" y="1862858"/>
                </a:lnTo>
                <a:lnTo>
                  <a:pt x="1143738" y="1861990"/>
                </a:lnTo>
                <a:lnTo>
                  <a:pt x="1139614" y="1860472"/>
                </a:lnTo>
                <a:lnTo>
                  <a:pt x="1135490" y="1858520"/>
                </a:lnTo>
                <a:lnTo>
                  <a:pt x="1131365" y="1856568"/>
                </a:lnTo>
                <a:lnTo>
                  <a:pt x="1127675" y="1853748"/>
                </a:lnTo>
                <a:lnTo>
                  <a:pt x="1124419" y="1850929"/>
                </a:lnTo>
                <a:lnTo>
                  <a:pt x="1121380" y="1847459"/>
                </a:lnTo>
                <a:lnTo>
                  <a:pt x="1118558" y="1843989"/>
                </a:lnTo>
                <a:lnTo>
                  <a:pt x="1115954" y="1840085"/>
                </a:lnTo>
                <a:lnTo>
                  <a:pt x="1113783" y="1835747"/>
                </a:lnTo>
                <a:lnTo>
                  <a:pt x="1112046" y="1831409"/>
                </a:lnTo>
                <a:lnTo>
                  <a:pt x="1063423" y="1681538"/>
                </a:lnTo>
                <a:lnTo>
                  <a:pt x="1049747" y="1683491"/>
                </a:lnTo>
                <a:lnTo>
                  <a:pt x="1036289" y="1685009"/>
                </a:lnTo>
                <a:lnTo>
                  <a:pt x="1022397" y="1686310"/>
                </a:lnTo>
                <a:lnTo>
                  <a:pt x="1008505" y="1687611"/>
                </a:lnTo>
                <a:lnTo>
                  <a:pt x="994612" y="1688479"/>
                </a:lnTo>
                <a:lnTo>
                  <a:pt x="980719" y="1689130"/>
                </a:lnTo>
                <a:lnTo>
                  <a:pt x="966392" y="1689346"/>
                </a:lnTo>
                <a:lnTo>
                  <a:pt x="952500" y="1689780"/>
                </a:lnTo>
                <a:lnTo>
                  <a:pt x="938391" y="1689346"/>
                </a:lnTo>
                <a:lnTo>
                  <a:pt x="924281" y="1689130"/>
                </a:lnTo>
                <a:lnTo>
                  <a:pt x="910389" y="1688479"/>
                </a:lnTo>
                <a:lnTo>
                  <a:pt x="896497" y="1687611"/>
                </a:lnTo>
                <a:lnTo>
                  <a:pt x="882604" y="1686310"/>
                </a:lnTo>
                <a:lnTo>
                  <a:pt x="868929" y="1685009"/>
                </a:lnTo>
                <a:lnTo>
                  <a:pt x="855036" y="1683491"/>
                </a:lnTo>
                <a:lnTo>
                  <a:pt x="841361" y="1681538"/>
                </a:lnTo>
                <a:lnTo>
                  <a:pt x="793172" y="1831409"/>
                </a:lnTo>
                <a:lnTo>
                  <a:pt x="791218" y="1835963"/>
                </a:lnTo>
                <a:lnTo>
                  <a:pt x="789264" y="1840085"/>
                </a:lnTo>
                <a:lnTo>
                  <a:pt x="786660" y="1843989"/>
                </a:lnTo>
                <a:lnTo>
                  <a:pt x="783837" y="1847459"/>
                </a:lnTo>
                <a:lnTo>
                  <a:pt x="780798" y="1850929"/>
                </a:lnTo>
                <a:lnTo>
                  <a:pt x="777108" y="1853748"/>
                </a:lnTo>
                <a:lnTo>
                  <a:pt x="773635" y="1856568"/>
                </a:lnTo>
                <a:lnTo>
                  <a:pt x="769728" y="1858520"/>
                </a:lnTo>
                <a:lnTo>
                  <a:pt x="765604" y="1860472"/>
                </a:lnTo>
                <a:lnTo>
                  <a:pt x="761262" y="1861990"/>
                </a:lnTo>
                <a:lnTo>
                  <a:pt x="756921" y="1862858"/>
                </a:lnTo>
                <a:lnTo>
                  <a:pt x="752145" y="1863725"/>
                </a:lnTo>
                <a:lnTo>
                  <a:pt x="747804" y="1863725"/>
                </a:lnTo>
                <a:lnTo>
                  <a:pt x="743246" y="1863508"/>
                </a:lnTo>
                <a:lnTo>
                  <a:pt x="738470" y="1862641"/>
                </a:lnTo>
                <a:lnTo>
                  <a:pt x="733694" y="1861340"/>
                </a:lnTo>
                <a:lnTo>
                  <a:pt x="582614" y="1812323"/>
                </a:lnTo>
                <a:lnTo>
                  <a:pt x="578056" y="1810588"/>
                </a:lnTo>
                <a:lnTo>
                  <a:pt x="573931" y="1808419"/>
                </a:lnTo>
                <a:lnTo>
                  <a:pt x="570024" y="1806033"/>
                </a:lnTo>
                <a:lnTo>
                  <a:pt x="566551" y="1803214"/>
                </a:lnTo>
                <a:lnTo>
                  <a:pt x="563078" y="1799960"/>
                </a:lnTo>
                <a:lnTo>
                  <a:pt x="560039" y="1796707"/>
                </a:lnTo>
                <a:lnTo>
                  <a:pt x="557434" y="1793019"/>
                </a:lnTo>
                <a:lnTo>
                  <a:pt x="555481" y="1789115"/>
                </a:lnTo>
                <a:lnTo>
                  <a:pt x="553310" y="1784995"/>
                </a:lnTo>
                <a:lnTo>
                  <a:pt x="552007" y="1780657"/>
                </a:lnTo>
                <a:lnTo>
                  <a:pt x="550922" y="1776319"/>
                </a:lnTo>
                <a:lnTo>
                  <a:pt x="550271" y="1771764"/>
                </a:lnTo>
                <a:lnTo>
                  <a:pt x="550271" y="1767426"/>
                </a:lnTo>
                <a:lnTo>
                  <a:pt x="550488" y="1762655"/>
                </a:lnTo>
                <a:lnTo>
                  <a:pt x="551356" y="1757883"/>
                </a:lnTo>
                <a:lnTo>
                  <a:pt x="552224" y="1753112"/>
                </a:lnTo>
                <a:lnTo>
                  <a:pt x="601282" y="1603676"/>
                </a:lnTo>
                <a:lnTo>
                  <a:pt x="588909" y="1596952"/>
                </a:lnTo>
                <a:lnTo>
                  <a:pt x="576753" y="1590228"/>
                </a:lnTo>
                <a:lnTo>
                  <a:pt x="564597" y="1583071"/>
                </a:lnTo>
                <a:lnTo>
                  <a:pt x="552658" y="1575914"/>
                </a:lnTo>
                <a:lnTo>
                  <a:pt x="540936" y="1568323"/>
                </a:lnTo>
                <a:lnTo>
                  <a:pt x="529215" y="1560731"/>
                </a:lnTo>
                <a:lnTo>
                  <a:pt x="517927" y="1552923"/>
                </a:lnTo>
                <a:lnTo>
                  <a:pt x="506423" y="1544682"/>
                </a:lnTo>
                <a:lnTo>
                  <a:pt x="495135" y="1536440"/>
                </a:lnTo>
                <a:lnTo>
                  <a:pt x="484281" y="1527982"/>
                </a:lnTo>
                <a:lnTo>
                  <a:pt x="473428" y="1519306"/>
                </a:lnTo>
                <a:lnTo>
                  <a:pt x="462791" y="1510631"/>
                </a:lnTo>
                <a:lnTo>
                  <a:pt x="452155" y="1501521"/>
                </a:lnTo>
                <a:lnTo>
                  <a:pt x="441953" y="1492195"/>
                </a:lnTo>
                <a:lnTo>
                  <a:pt x="431751" y="1482869"/>
                </a:lnTo>
                <a:lnTo>
                  <a:pt x="421549" y="1473108"/>
                </a:lnTo>
                <a:lnTo>
                  <a:pt x="294346" y="1565720"/>
                </a:lnTo>
                <a:lnTo>
                  <a:pt x="290222" y="1568323"/>
                </a:lnTo>
                <a:lnTo>
                  <a:pt x="286097" y="1570708"/>
                </a:lnTo>
                <a:lnTo>
                  <a:pt x="281756" y="1572227"/>
                </a:lnTo>
                <a:lnTo>
                  <a:pt x="277197" y="1573528"/>
                </a:lnTo>
                <a:lnTo>
                  <a:pt x="272856" y="1574179"/>
                </a:lnTo>
                <a:lnTo>
                  <a:pt x="268298" y="1574830"/>
                </a:lnTo>
                <a:lnTo>
                  <a:pt x="263739" y="1574830"/>
                </a:lnTo>
                <a:lnTo>
                  <a:pt x="259397" y="1574179"/>
                </a:lnTo>
                <a:lnTo>
                  <a:pt x="254839" y="1573311"/>
                </a:lnTo>
                <a:lnTo>
                  <a:pt x="250498" y="1572010"/>
                </a:lnTo>
                <a:lnTo>
                  <a:pt x="246374" y="1570275"/>
                </a:lnTo>
                <a:lnTo>
                  <a:pt x="242249" y="1568106"/>
                </a:lnTo>
                <a:lnTo>
                  <a:pt x="238776" y="1565503"/>
                </a:lnTo>
                <a:lnTo>
                  <a:pt x="235086" y="1562467"/>
                </a:lnTo>
                <a:lnTo>
                  <a:pt x="231829" y="1559214"/>
                </a:lnTo>
                <a:lnTo>
                  <a:pt x="228791" y="1555526"/>
                </a:lnTo>
                <a:lnTo>
                  <a:pt x="135017" y="1426694"/>
                </a:lnTo>
                <a:lnTo>
                  <a:pt x="132412" y="1422790"/>
                </a:lnTo>
                <a:lnTo>
                  <a:pt x="130458" y="1418886"/>
                </a:lnTo>
                <a:lnTo>
                  <a:pt x="128722" y="1414332"/>
                </a:lnTo>
                <a:lnTo>
                  <a:pt x="127419" y="1409994"/>
                </a:lnTo>
                <a:lnTo>
                  <a:pt x="126551" y="1405439"/>
                </a:lnTo>
                <a:lnTo>
                  <a:pt x="126334" y="1401101"/>
                </a:lnTo>
                <a:lnTo>
                  <a:pt x="126334" y="1396330"/>
                </a:lnTo>
                <a:lnTo>
                  <a:pt x="126768" y="1391992"/>
                </a:lnTo>
                <a:lnTo>
                  <a:pt x="127853" y="1387654"/>
                </a:lnTo>
                <a:lnTo>
                  <a:pt x="129156" y="1383317"/>
                </a:lnTo>
                <a:lnTo>
                  <a:pt x="130893" y="1379196"/>
                </a:lnTo>
                <a:lnTo>
                  <a:pt x="133063" y="1375075"/>
                </a:lnTo>
                <a:lnTo>
                  <a:pt x="135668" y="1371171"/>
                </a:lnTo>
                <a:lnTo>
                  <a:pt x="138490" y="1367701"/>
                </a:lnTo>
                <a:lnTo>
                  <a:pt x="141746" y="1364447"/>
                </a:lnTo>
                <a:lnTo>
                  <a:pt x="145653" y="1361411"/>
                </a:lnTo>
                <a:lnTo>
                  <a:pt x="272856" y="1269016"/>
                </a:lnTo>
                <a:lnTo>
                  <a:pt x="266995" y="1256654"/>
                </a:lnTo>
                <a:lnTo>
                  <a:pt x="261351" y="1244074"/>
                </a:lnTo>
                <a:lnTo>
                  <a:pt x="255707" y="1231711"/>
                </a:lnTo>
                <a:lnTo>
                  <a:pt x="250281" y="1218698"/>
                </a:lnTo>
                <a:lnTo>
                  <a:pt x="245071" y="1205902"/>
                </a:lnTo>
                <a:lnTo>
                  <a:pt x="240295" y="1193105"/>
                </a:lnTo>
                <a:lnTo>
                  <a:pt x="235737" y="1180092"/>
                </a:lnTo>
                <a:lnTo>
                  <a:pt x="231178" y="1166862"/>
                </a:lnTo>
                <a:lnTo>
                  <a:pt x="227054" y="1153848"/>
                </a:lnTo>
                <a:lnTo>
                  <a:pt x="222930" y="1140401"/>
                </a:lnTo>
                <a:lnTo>
                  <a:pt x="219457" y="1126737"/>
                </a:lnTo>
                <a:lnTo>
                  <a:pt x="215767" y="1113507"/>
                </a:lnTo>
                <a:lnTo>
                  <a:pt x="212728" y="1099626"/>
                </a:lnTo>
                <a:lnTo>
                  <a:pt x="209689" y="1085962"/>
                </a:lnTo>
                <a:lnTo>
                  <a:pt x="207084" y="1072082"/>
                </a:lnTo>
                <a:lnTo>
                  <a:pt x="204479" y="1058201"/>
                </a:lnTo>
                <a:lnTo>
                  <a:pt x="47104" y="1058201"/>
                </a:lnTo>
                <a:lnTo>
                  <a:pt x="42111" y="1057983"/>
                </a:lnTo>
                <a:lnTo>
                  <a:pt x="37552" y="1057116"/>
                </a:lnTo>
                <a:lnTo>
                  <a:pt x="32994" y="1056032"/>
                </a:lnTo>
                <a:lnTo>
                  <a:pt x="28653" y="1054513"/>
                </a:lnTo>
                <a:lnTo>
                  <a:pt x="24745" y="1052562"/>
                </a:lnTo>
                <a:lnTo>
                  <a:pt x="20839" y="1050175"/>
                </a:lnTo>
                <a:lnTo>
                  <a:pt x="16931" y="1047356"/>
                </a:lnTo>
                <a:lnTo>
                  <a:pt x="13892" y="1044536"/>
                </a:lnTo>
                <a:lnTo>
                  <a:pt x="10853" y="1041283"/>
                </a:lnTo>
                <a:lnTo>
                  <a:pt x="8032" y="1037596"/>
                </a:lnTo>
                <a:lnTo>
                  <a:pt x="5644" y="1033692"/>
                </a:lnTo>
                <a:lnTo>
                  <a:pt x="3690" y="1029571"/>
                </a:lnTo>
                <a:lnTo>
                  <a:pt x="1954" y="1025234"/>
                </a:lnTo>
                <a:lnTo>
                  <a:pt x="1085" y="1020896"/>
                </a:lnTo>
                <a:lnTo>
                  <a:pt x="217" y="1015907"/>
                </a:lnTo>
                <a:lnTo>
                  <a:pt x="0" y="1011353"/>
                </a:lnTo>
                <a:lnTo>
                  <a:pt x="0" y="852156"/>
                </a:lnTo>
                <a:lnTo>
                  <a:pt x="217" y="847601"/>
                </a:lnTo>
                <a:lnTo>
                  <a:pt x="1085" y="843047"/>
                </a:lnTo>
                <a:lnTo>
                  <a:pt x="1954" y="838275"/>
                </a:lnTo>
                <a:lnTo>
                  <a:pt x="3690" y="833937"/>
                </a:lnTo>
                <a:lnTo>
                  <a:pt x="5644" y="830250"/>
                </a:lnTo>
                <a:lnTo>
                  <a:pt x="8032" y="826346"/>
                </a:lnTo>
                <a:lnTo>
                  <a:pt x="10853" y="822659"/>
                </a:lnTo>
                <a:lnTo>
                  <a:pt x="13892" y="819406"/>
                </a:lnTo>
                <a:lnTo>
                  <a:pt x="16931" y="816370"/>
                </a:lnTo>
                <a:lnTo>
                  <a:pt x="20839" y="813550"/>
                </a:lnTo>
                <a:lnTo>
                  <a:pt x="24745" y="811164"/>
                </a:lnTo>
                <a:lnTo>
                  <a:pt x="28653" y="809429"/>
                </a:lnTo>
                <a:lnTo>
                  <a:pt x="32994" y="807477"/>
                </a:lnTo>
                <a:lnTo>
                  <a:pt x="37552" y="806609"/>
                </a:lnTo>
                <a:lnTo>
                  <a:pt x="42111" y="805742"/>
                </a:lnTo>
                <a:lnTo>
                  <a:pt x="47104" y="805525"/>
                </a:lnTo>
                <a:lnTo>
                  <a:pt x="204479" y="805525"/>
                </a:lnTo>
                <a:lnTo>
                  <a:pt x="207084" y="791644"/>
                </a:lnTo>
                <a:lnTo>
                  <a:pt x="209689" y="777764"/>
                </a:lnTo>
                <a:lnTo>
                  <a:pt x="212728" y="764099"/>
                </a:lnTo>
                <a:lnTo>
                  <a:pt x="215767" y="750436"/>
                </a:lnTo>
                <a:lnTo>
                  <a:pt x="219457" y="736771"/>
                </a:lnTo>
                <a:lnTo>
                  <a:pt x="222930" y="723324"/>
                </a:lnTo>
                <a:lnTo>
                  <a:pt x="227054" y="709877"/>
                </a:lnTo>
                <a:lnTo>
                  <a:pt x="231178" y="696647"/>
                </a:lnTo>
                <a:lnTo>
                  <a:pt x="235737" y="683634"/>
                </a:lnTo>
                <a:lnTo>
                  <a:pt x="240295" y="670620"/>
                </a:lnTo>
                <a:lnTo>
                  <a:pt x="245071" y="657607"/>
                </a:lnTo>
                <a:lnTo>
                  <a:pt x="250281" y="644810"/>
                </a:lnTo>
                <a:lnTo>
                  <a:pt x="255707" y="632014"/>
                </a:lnTo>
                <a:lnTo>
                  <a:pt x="261351" y="619434"/>
                </a:lnTo>
                <a:lnTo>
                  <a:pt x="266995" y="607072"/>
                </a:lnTo>
                <a:lnTo>
                  <a:pt x="272856" y="594709"/>
                </a:lnTo>
                <a:lnTo>
                  <a:pt x="145653" y="502098"/>
                </a:lnTo>
                <a:lnTo>
                  <a:pt x="141746" y="499061"/>
                </a:lnTo>
                <a:lnTo>
                  <a:pt x="138490" y="495808"/>
                </a:lnTo>
                <a:lnTo>
                  <a:pt x="135668" y="492337"/>
                </a:lnTo>
                <a:lnTo>
                  <a:pt x="133063" y="488651"/>
                </a:lnTo>
                <a:lnTo>
                  <a:pt x="130893" y="484529"/>
                </a:lnTo>
                <a:lnTo>
                  <a:pt x="129156" y="480409"/>
                </a:lnTo>
                <a:lnTo>
                  <a:pt x="127853" y="475854"/>
                </a:lnTo>
                <a:lnTo>
                  <a:pt x="126768" y="471516"/>
                </a:lnTo>
                <a:lnTo>
                  <a:pt x="126334" y="467178"/>
                </a:lnTo>
                <a:lnTo>
                  <a:pt x="126334" y="462624"/>
                </a:lnTo>
                <a:lnTo>
                  <a:pt x="126551" y="458069"/>
                </a:lnTo>
                <a:lnTo>
                  <a:pt x="127419" y="453515"/>
                </a:lnTo>
                <a:lnTo>
                  <a:pt x="128722" y="449177"/>
                </a:lnTo>
                <a:lnTo>
                  <a:pt x="130458" y="444839"/>
                </a:lnTo>
                <a:lnTo>
                  <a:pt x="132412" y="440718"/>
                </a:lnTo>
                <a:lnTo>
                  <a:pt x="135017" y="436597"/>
                </a:lnTo>
                <a:lnTo>
                  <a:pt x="228791" y="308416"/>
                </a:lnTo>
                <a:lnTo>
                  <a:pt x="231829" y="304512"/>
                </a:lnTo>
                <a:lnTo>
                  <a:pt x="235086" y="301259"/>
                </a:lnTo>
                <a:lnTo>
                  <a:pt x="238776" y="298005"/>
                </a:lnTo>
                <a:lnTo>
                  <a:pt x="242249" y="295619"/>
                </a:lnTo>
                <a:lnTo>
                  <a:pt x="246374" y="293451"/>
                </a:lnTo>
                <a:lnTo>
                  <a:pt x="250498" y="291715"/>
                </a:lnTo>
                <a:lnTo>
                  <a:pt x="254839" y="290414"/>
                </a:lnTo>
                <a:lnTo>
                  <a:pt x="259397" y="289330"/>
                </a:lnTo>
                <a:lnTo>
                  <a:pt x="263739" y="288896"/>
                </a:lnTo>
                <a:lnTo>
                  <a:pt x="268298" y="288896"/>
                </a:lnTo>
                <a:lnTo>
                  <a:pt x="272856" y="289330"/>
                </a:lnTo>
                <a:lnTo>
                  <a:pt x="277197" y="290197"/>
                </a:lnTo>
                <a:lnTo>
                  <a:pt x="281756" y="291499"/>
                </a:lnTo>
                <a:lnTo>
                  <a:pt x="286097" y="293017"/>
                </a:lnTo>
                <a:lnTo>
                  <a:pt x="290222" y="295186"/>
                </a:lnTo>
                <a:lnTo>
                  <a:pt x="294346" y="297788"/>
                </a:lnTo>
                <a:lnTo>
                  <a:pt x="421549" y="390400"/>
                </a:lnTo>
                <a:lnTo>
                  <a:pt x="431751" y="380857"/>
                </a:lnTo>
                <a:lnTo>
                  <a:pt x="441953" y="371314"/>
                </a:lnTo>
                <a:lnTo>
                  <a:pt x="452155" y="361988"/>
                </a:lnTo>
                <a:lnTo>
                  <a:pt x="462791" y="353095"/>
                </a:lnTo>
                <a:lnTo>
                  <a:pt x="473645" y="344203"/>
                </a:lnTo>
                <a:lnTo>
                  <a:pt x="484281" y="335527"/>
                </a:lnTo>
                <a:lnTo>
                  <a:pt x="495135" y="327068"/>
                </a:lnTo>
                <a:lnTo>
                  <a:pt x="506423" y="318827"/>
                </a:lnTo>
                <a:lnTo>
                  <a:pt x="517927" y="310585"/>
                </a:lnTo>
                <a:lnTo>
                  <a:pt x="529215" y="302994"/>
                </a:lnTo>
                <a:lnTo>
                  <a:pt x="540936" y="295186"/>
                </a:lnTo>
                <a:lnTo>
                  <a:pt x="552658" y="287811"/>
                </a:lnTo>
                <a:lnTo>
                  <a:pt x="564597" y="280654"/>
                </a:lnTo>
                <a:lnTo>
                  <a:pt x="576753" y="273497"/>
                </a:lnTo>
                <a:lnTo>
                  <a:pt x="588909" y="266773"/>
                </a:lnTo>
                <a:lnTo>
                  <a:pt x="601282" y="260050"/>
                </a:lnTo>
                <a:lnTo>
                  <a:pt x="552224" y="110396"/>
                </a:lnTo>
                <a:lnTo>
                  <a:pt x="550922" y="105842"/>
                </a:lnTo>
                <a:lnTo>
                  <a:pt x="550488" y="100853"/>
                </a:lnTo>
                <a:lnTo>
                  <a:pt x="550053" y="96299"/>
                </a:lnTo>
                <a:lnTo>
                  <a:pt x="550271" y="91961"/>
                </a:lnTo>
                <a:lnTo>
                  <a:pt x="550704" y="87406"/>
                </a:lnTo>
                <a:lnTo>
                  <a:pt x="552007" y="82852"/>
                </a:lnTo>
                <a:lnTo>
                  <a:pt x="553310" y="78514"/>
                </a:lnTo>
                <a:lnTo>
                  <a:pt x="555046" y="74826"/>
                </a:lnTo>
                <a:lnTo>
                  <a:pt x="557434" y="70706"/>
                </a:lnTo>
                <a:lnTo>
                  <a:pt x="560039" y="67018"/>
                </a:lnTo>
                <a:lnTo>
                  <a:pt x="563078" y="63765"/>
                </a:lnTo>
                <a:lnTo>
                  <a:pt x="566551" y="60512"/>
                </a:lnTo>
                <a:lnTo>
                  <a:pt x="570024" y="57693"/>
                </a:lnTo>
                <a:lnTo>
                  <a:pt x="573931" y="55090"/>
                </a:lnTo>
                <a:lnTo>
                  <a:pt x="578056" y="53137"/>
                </a:lnTo>
                <a:lnTo>
                  <a:pt x="582614" y="51402"/>
                </a:lnTo>
                <a:lnTo>
                  <a:pt x="733912" y="1952"/>
                </a:lnTo>
                <a:lnTo>
                  <a:pt x="738470" y="868"/>
                </a:lnTo>
                <a:lnTo>
                  <a:pt x="743246" y="216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name="Freeform 6" id="6"/>
          <p:cNvSpPr/>
          <p:nvPr/>
        </p:nvSpPr>
        <p:spPr>
          <a:xfrm rot="0">
            <a:off x="5562818" y="3040397"/>
            <a:ext cx="147161" cy="176213"/>
          </a:xfrm>
          <a:custGeom>
            <a:avLst/>
            <a:gdLst/>
            <a:ahLst/>
            <a:cxnLst/>
            <a:rect r="r" b="b" t="t" l="l"/>
            <a:pathLst>
              <a:path h="67" w="56">
                <a:moveTo>
                  <a:pt x="28" y="0"/>
                </a:moveTo>
                <a:cubicBezTo>
                  <a:pt x="13" y="0"/>
                  <a:pt x="0" y="13"/>
                  <a:pt x="0" y="28"/>
                </a:cubicBezTo>
                <a:cubicBezTo>
                  <a:pt x="0" y="34"/>
                  <a:pt x="2" y="40"/>
                  <a:pt x="7" y="46"/>
                </a:cubicBezTo>
                <a:cubicBezTo>
                  <a:pt x="11" y="52"/>
                  <a:pt x="15" y="58"/>
                  <a:pt x="16" y="65"/>
                </a:cubicBezTo>
                <a:cubicBezTo>
                  <a:pt x="16" y="67"/>
                  <a:pt x="16" y="67"/>
                  <a:pt x="16" y="67"/>
                </a:cubicBezTo>
                <a:cubicBezTo>
                  <a:pt x="25" y="67"/>
                  <a:pt x="25" y="67"/>
                  <a:pt x="25" y="67"/>
                </a:cubicBezTo>
                <a:cubicBezTo>
                  <a:pt x="26" y="65"/>
                  <a:pt x="26" y="65"/>
                  <a:pt x="26" y="65"/>
                </a:cubicBezTo>
                <a:cubicBezTo>
                  <a:pt x="26" y="61"/>
                  <a:pt x="26" y="50"/>
                  <a:pt x="22" y="42"/>
                </a:cubicBezTo>
                <a:cubicBezTo>
                  <a:pt x="24" y="42"/>
                  <a:pt x="26" y="41"/>
                  <a:pt x="28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31" y="41"/>
                  <a:pt x="33" y="42"/>
                  <a:pt x="34" y="42"/>
                </a:cubicBezTo>
                <a:cubicBezTo>
                  <a:pt x="32" y="48"/>
                  <a:pt x="31" y="55"/>
                  <a:pt x="31" y="65"/>
                </a:cubicBezTo>
                <a:cubicBezTo>
                  <a:pt x="31" y="67"/>
                  <a:pt x="31" y="67"/>
                  <a:pt x="31" y="67"/>
                </a:cubicBezTo>
                <a:cubicBezTo>
                  <a:pt x="40" y="67"/>
                  <a:pt x="40" y="67"/>
                  <a:pt x="40" y="67"/>
                </a:cubicBezTo>
                <a:cubicBezTo>
                  <a:pt x="41" y="65"/>
                  <a:pt x="41" y="65"/>
                  <a:pt x="41" y="65"/>
                </a:cubicBezTo>
                <a:cubicBezTo>
                  <a:pt x="42" y="58"/>
                  <a:pt x="46" y="52"/>
                  <a:pt x="50" y="46"/>
                </a:cubicBezTo>
                <a:cubicBezTo>
                  <a:pt x="54" y="41"/>
                  <a:pt x="56" y="34"/>
                  <a:pt x="56" y="28"/>
                </a:cubicBezTo>
                <a:cubicBezTo>
                  <a:pt x="56" y="13"/>
                  <a:pt x="44" y="0"/>
                  <a:pt x="28" y="0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name="Freeform 7" id="7"/>
          <p:cNvSpPr/>
          <p:nvPr/>
        </p:nvSpPr>
        <p:spPr>
          <a:xfrm rot="0">
            <a:off x="5396607" y="2934479"/>
            <a:ext cx="461677" cy="550831"/>
          </a:xfrm>
          <a:custGeom>
            <a:avLst/>
            <a:gdLst/>
            <a:ahLst/>
            <a:cxnLst/>
            <a:rect r="r" b="b" t="t" l="l"/>
            <a:pathLst>
              <a:path h="209" w="175">
                <a:moveTo>
                  <a:pt x="146" y="24"/>
                </a:moveTo>
                <a:cubicBezTo>
                  <a:pt x="126" y="8"/>
                  <a:pt x="100" y="0"/>
                  <a:pt x="66" y="8"/>
                </a:cubicBezTo>
                <a:cubicBezTo>
                  <a:pt x="42" y="15"/>
                  <a:pt x="21" y="33"/>
                  <a:pt x="16" y="67"/>
                </a:cubicBezTo>
                <a:cubicBezTo>
                  <a:pt x="14" y="78"/>
                  <a:pt x="16" y="84"/>
                  <a:pt x="16" y="85"/>
                </a:cubicBezTo>
                <a:cubicBezTo>
                  <a:pt x="18" y="87"/>
                  <a:pt x="20" y="91"/>
                  <a:pt x="20" y="94"/>
                </a:cubicBezTo>
                <a:cubicBezTo>
                  <a:pt x="20" y="95"/>
                  <a:pt x="19" y="96"/>
                  <a:pt x="19" y="97"/>
                </a:cubicBezTo>
                <a:cubicBezTo>
                  <a:pt x="2" y="121"/>
                  <a:pt x="2" y="121"/>
                  <a:pt x="2" y="121"/>
                </a:cubicBezTo>
                <a:cubicBezTo>
                  <a:pt x="1" y="123"/>
                  <a:pt x="0" y="125"/>
                  <a:pt x="1" y="127"/>
                </a:cubicBezTo>
                <a:cubicBezTo>
                  <a:pt x="4" y="132"/>
                  <a:pt x="12" y="131"/>
                  <a:pt x="14" y="132"/>
                </a:cubicBezTo>
                <a:cubicBezTo>
                  <a:pt x="16" y="133"/>
                  <a:pt x="17" y="136"/>
                  <a:pt x="16" y="139"/>
                </a:cubicBezTo>
                <a:cubicBezTo>
                  <a:pt x="15" y="141"/>
                  <a:pt x="13" y="145"/>
                  <a:pt x="15" y="146"/>
                </a:cubicBezTo>
                <a:cubicBezTo>
                  <a:pt x="17" y="147"/>
                  <a:pt x="19" y="148"/>
                  <a:pt x="19" y="148"/>
                </a:cubicBezTo>
                <a:cubicBezTo>
                  <a:pt x="19" y="148"/>
                  <a:pt x="16" y="149"/>
                  <a:pt x="16" y="151"/>
                </a:cubicBezTo>
                <a:cubicBezTo>
                  <a:pt x="15" y="153"/>
                  <a:pt x="16" y="156"/>
                  <a:pt x="19" y="157"/>
                </a:cubicBezTo>
                <a:cubicBezTo>
                  <a:pt x="19" y="157"/>
                  <a:pt x="22" y="164"/>
                  <a:pt x="21" y="171"/>
                </a:cubicBezTo>
                <a:cubicBezTo>
                  <a:pt x="20" y="177"/>
                  <a:pt x="18" y="183"/>
                  <a:pt x="23" y="187"/>
                </a:cubicBezTo>
                <a:cubicBezTo>
                  <a:pt x="28" y="191"/>
                  <a:pt x="48" y="188"/>
                  <a:pt x="60" y="184"/>
                </a:cubicBezTo>
                <a:cubicBezTo>
                  <a:pt x="60" y="184"/>
                  <a:pt x="64" y="191"/>
                  <a:pt x="68" y="209"/>
                </a:cubicBezTo>
                <a:cubicBezTo>
                  <a:pt x="152" y="183"/>
                  <a:pt x="152" y="183"/>
                  <a:pt x="152" y="183"/>
                </a:cubicBezTo>
                <a:cubicBezTo>
                  <a:pt x="147" y="170"/>
                  <a:pt x="145" y="163"/>
                  <a:pt x="145" y="159"/>
                </a:cubicBezTo>
                <a:cubicBezTo>
                  <a:pt x="143" y="148"/>
                  <a:pt x="160" y="128"/>
                  <a:pt x="166" y="106"/>
                </a:cubicBezTo>
                <a:cubicBezTo>
                  <a:pt x="173" y="81"/>
                  <a:pt x="175" y="48"/>
                  <a:pt x="146" y="24"/>
                </a:cubicBezTo>
                <a:close/>
                <a:moveTo>
                  <a:pt x="118" y="90"/>
                </a:moveTo>
                <a:cubicBezTo>
                  <a:pt x="112" y="98"/>
                  <a:pt x="110" y="104"/>
                  <a:pt x="110" y="110"/>
                </a:cubicBezTo>
                <a:cubicBezTo>
                  <a:pt x="110" y="128"/>
                  <a:pt x="110" y="128"/>
                  <a:pt x="110" y="128"/>
                </a:cubicBezTo>
                <a:cubicBezTo>
                  <a:pt x="110" y="133"/>
                  <a:pt x="107" y="136"/>
                  <a:pt x="104" y="136"/>
                </a:cubicBezTo>
                <a:cubicBezTo>
                  <a:pt x="97" y="136"/>
                  <a:pt x="97" y="136"/>
                  <a:pt x="97" y="136"/>
                </a:cubicBezTo>
                <a:cubicBezTo>
                  <a:pt x="96" y="136"/>
                  <a:pt x="96" y="136"/>
                  <a:pt x="96" y="136"/>
                </a:cubicBezTo>
                <a:cubicBezTo>
                  <a:pt x="95" y="138"/>
                  <a:pt x="93" y="139"/>
                  <a:pt x="91" y="139"/>
                </a:cubicBezTo>
                <a:cubicBezTo>
                  <a:pt x="89" y="139"/>
                  <a:pt x="88" y="138"/>
                  <a:pt x="87" y="136"/>
                </a:cubicBezTo>
                <a:cubicBezTo>
                  <a:pt x="86" y="136"/>
                  <a:pt x="86" y="136"/>
                  <a:pt x="86" y="136"/>
                </a:cubicBezTo>
                <a:cubicBezTo>
                  <a:pt x="79" y="136"/>
                  <a:pt x="79" y="136"/>
                  <a:pt x="79" y="136"/>
                </a:cubicBezTo>
                <a:cubicBezTo>
                  <a:pt x="76" y="136"/>
                  <a:pt x="73" y="133"/>
                  <a:pt x="73" y="129"/>
                </a:cubicBezTo>
                <a:cubicBezTo>
                  <a:pt x="73" y="110"/>
                  <a:pt x="73" y="110"/>
                  <a:pt x="73" y="110"/>
                </a:cubicBezTo>
                <a:cubicBezTo>
                  <a:pt x="73" y="104"/>
                  <a:pt x="70" y="98"/>
                  <a:pt x="65" y="90"/>
                </a:cubicBezTo>
                <a:cubicBezTo>
                  <a:pt x="59" y="83"/>
                  <a:pt x="57" y="76"/>
                  <a:pt x="57" y="68"/>
                </a:cubicBezTo>
                <a:cubicBezTo>
                  <a:pt x="57" y="49"/>
                  <a:pt x="72" y="34"/>
                  <a:pt x="91" y="34"/>
                </a:cubicBezTo>
                <a:cubicBezTo>
                  <a:pt x="110" y="34"/>
                  <a:pt x="126" y="49"/>
                  <a:pt x="126" y="68"/>
                </a:cubicBezTo>
                <a:cubicBezTo>
                  <a:pt x="126" y="76"/>
                  <a:pt x="123" y="83"/>
                  <a:pt x="118" y="90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name="Freeform 8" id="8"/>
          <p:cNvSpPr/>
          <p:nvPr/>
        </p:nvSpPr>
        <p:spPr>
          <a:xfrm rot="0">
            <a:off x="1208439" y="4261188"/>
            <a:ext cx="440436" cy="440436"/>
          </a:xfrm>
          <a:custGeom>
            <a:avLst/>
            <a:gdLst/>
            <a:ahLst/>
            <a:cxnLst/>
            <a:rect r="r" b="b" t="t" l="l"/>
            <a:pathLst>
              <a:path h="167" w="167">
                <a:moveTo>
                  <a:pt x="161" y="71"/>
                </a:moveTo>
                <a:cubicBezTo>
                  <a:pt x="148" y="71"/>
                  <a:pt x="148" y="71"/>
                  <a:pt x="148" y="71"/>
                </a:cubicBezTo>
                <a:cubicBezTo>
                  <a:pt x="146" y="62"/>
                  <a:pt x="143" y="54"/>
                  <a:pt x="138" y="47"/>
                </a:cubicBezTo>
                <a:cubicBezTo>
                  <a:pt x="147" y="38"/>
                  <a:pt x="147" y="38"/>
                  <a:pt x="147" y="38"/>
                </a:cubicBezTo>
                <a:cubicBezTo>
                  <a:pt x="149" y="36"/>
                  <a:pt x="150" y="32"/>
                  <a:pt x="148" y="31"/>
                </a:cubicBezTo>
                <a:cubicBezTo>
                  <a:pt x="136" y="19"/>
                  <a:pt x="136" y="19"/>
                  <a:pt x="136" y="19"/>
                </a:cubicBezTo>
                <a:cubicBezTo>
                  <a:pt x="135" y="17"/>
                  <a:pt x="131" y="18"/>
                  <a:pt x="129" y="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13" y="24"/>
                  <a:pt x="105" y="21"/>
                  <a:pt x="96" y="19"/>
                </a:cubicBezTo>
                <a:cubicBezTo>
                  <a:pt x="96" y="6"/>
                  <a:pt x="96" y="6"/>
                  <a:pt x="96" y="6"/>
                </a:cubicBezTo>
                <a:cubicBezTo>
                  <a:pt x="96" y="3"/>
                  <a:pt x="94" y="0"/>
                  <a:pt x="92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3" y="0"/>
                  <a:pt x="71" y="3"/>
                  <a:pt x="71" y="6"/>
                </a:cubicBezTo>
                <a:cubicBezTo>
                  <a:pt x="71" y="19"/>
                  <a:pt x="71" y="19"/>
                  <a:pt x="71" y="19"/>
                </a:cubicBezTo>
                <a:cubicBezTo>
                  <a:pt x="62" y="21"/>
                  <a:pt x="54" y="24"/>
                  <a:pt x="46" y="29"/>
                </a:cubicBezTo>
                <a:cubicBezTo>
                  <a:pt x="37" y="20"/>
                  <a:pt x="37" y="20"/>
                  <a:pt x="37" y="20"/>
                </a:cubicBezTo>
                <a:cubicBezTo>
                  <a:pt x="35" y="18"/>
                  <a:pt x="32" y="17"/>
                  <a:pt x="30" y="19"/>
                </a:cubicBezTo>
                <a:cubicBezTo>
                  <a:pt x="18" y="31"/>
                  <a:pt x="18" y="31"/>
                  <a:pt x="18" y="31"/>
                </a:cubicBezTo>
                <a:cubicBezTo>
                  <a:pt x="17" y="32"/>
                  <a:pt x="17" y="36"/>
                  <a:pt x="19" y="38"/>
                </a:cubicBezTo>
                <a:cubicBezTo>
                  <a:pt x="29" y="47"/>
                  <a:pt x="29" y="47"/>
                  <a:pt x="29" y="47"/>
                </a:cubicBezTo>
                <a:cubicBezTo>
                  <a:pt x="24" y="54"/>
                  <a:pt x="20" y="62"/>
                  <a:pt x="19" y="71"/>
                </a:cubicBezTo>
                <a:cubicBezTo>
                  <a:pt x="6" y="71"/>
                  <a:pt x="6" y="71"/>
                  <a:pt x="6" y="71"/>
                </a:cubicBezTo>
                <a:cubicBezTo>
                  <a:pt x="2" y="71"/>
                  <a:pt x="0" y="73"/>
                  <a:pt x="0" y="75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94"/>
                  <a:pt x="2" y="96"/>
                  <a:pt x="6" y="96"/>
                </a:cubicBezTo>
                <a:cubicBezTo>
                  <a:pt x="19" y="96"/>
                  <a:pt x="19" y="96"/>
                  <a:pt x="19" y="96"/>
                </a:cubicBezTo>
                <a:cubicBezTo>
                  <a:pt x="20" y="105"/>
                  <a:pt x="24" y="113"/>
                  <a:pt x="29" y="120"/>
                </a:cubicBezTo>
                <a:cubicBezTo>
                  <a:pt x="19" y="130"/>
                  <a:pt x="19" y="130"/>
                  <a:pt x="19" y="130"/>
                </a:cubicBezTo>
                <a:cubicBezTo>
                  <a:pt x="17" y="132"/>
                  <a:pt x="17" y="135"/>
                  <a:pt x="18" y="137"/>
                </a:cubicBezTo>
                <a:cubicBezTo>
                  <a:pt x="30" y="148"/>
                  <a:pt x="30" y="148"/>
                  <a:pt x="30" y="148"/>
                </a:cubicBezTo>
                <a:cubicBezTo>
                  <a:pt x="32" y="150"/>
                  <a:pt x="35" y="150"/>
                  <a:pt x="37" y="147"/>
                </a:cubicBezTo>
                <a:cubicBezTo>
                  <a:pt x="46" y="138"/>
                  <a:pt x="46" y="138"/>
                  <a:pt x="46" y="138"/>
                </a:cubicBezTo>
                <a:cubicBezTo>
                  <a:pt x="54" y="143"/>
                  <a:pt x="62" y="147"/>
                  <a:pt x="71" y="148"/>
                </a:cubicBezTo>
                <a:cubicBezTo>
                  <a:pt x="71" y="161"/>
                  <a:pt x="71" y="161"/>
                  <a:pt x="71" y="161"/>
                </a:cubicBezTo>
                <a:cubicBezTo>
                  <a:pt x="71" y="164"/>
                  <a:pt x="73" y="167"/>
                  <a:pt x="75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4" y="167"/>
                  <a:pt x="96" y="164"/>
                  <a:pt x="96" y="161"/>
                </a:cubicBezTo>
                <a:cubicBezTo>
                  <a:pt x="96" y="148"/>
                  <a:pt x="96" y="148"/>
                  <a:pt x="96" y="148"/>
                </a:cubicBezTo>
                <a:cubicBezTo>
                  <a:pt x="105" y="147"/>
                  <a:pt x="113" y="143"/>
                  <a:pt x="120" y="138"/>
                </a:cubicBezTo>
                <a:cubicBezTo>
                  <a:pt x="129" y="147"/>
                  <a:pt x="129" y="147"/>
                  <a:pt x="129" y="147"/>
                </a:cubicBezTo>
                <a:cubicBezTo>
                  <a:pt x="131" y="150"/>
                  <a:pt x="135" y="150"/>
                  <a:pt x="136" y="148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50" y="135"/>
                  <a:pt x="149" y="132"/>
                  <a:pt x="147" y="130"/>
                </a:cubicBezTo>
                <a:cubicBezTo>
                  <a:pt x="138" y="120"/>
                  <a:pt x="138" y="120"/>
                  <a:pt x="138" y="120"/>
                </a:cubicBezTo>
                <a:cubicBezTo>
                  <a:pt x="143" y="113"/>
                  <a:pt x="146" y="105"/>
                  <a:pt x="148" y="96"/>
                </a:cubicBezTo>
                <a:cubicBezTo>
                  <a:pt x="161" y="96"/>
                  <a:pt x="161" y="96"/>
                  <a:pt x="161" y="96"/>
                </a:cubicBezTo>
                <a:cubicBezTo>
                  <a:pt x="164" y="96"/>
                  <a:pt x="167" y="94"/>
                  <a:pt x="167" y="92"/>
                </a:cubicBezTo>
                <a:cubicBezTo>
                  <a:pt x="167" y="75"/>
                  <a:pt x="167" y="75"/>
                  <a:pt x="167" y="75"/>
                </a:cubicBezTo>
                <a:cubicBezTo>
                  <a:pt x="167" y="73"/>
                  <a:pt x="164" y="71"/>
                  <a:pt x="161" y="71"/>
                </a:cubicBezTo>
                <a:close/>
                <a:moveTo>
                  <a:pt x="83" y="114"/>
                </a:moveTo>
                <a:cubicBezTo>
                  <a:pt x="66" y="114"/>
                  <a:pt x="52" y="101"/>
                  <a:pt x="52" y="84"/>
                </a:cubicBezTo>
                <a:cubicBezTo>
                  <a:pt x="52" y="67"/>
                  <a:pt x="66" y="53"/>
                  <a:pt x="83" y="53"/>
                </a:cubicBezTo>
                <a:cubicBezTo>
                  <a:pt x="100" y="53"/>
                  <a:pt x="114" y="67"/>
                  <a:pt x="114" y="84"/>
                </a:cubicBezTo>
                <a:cubicBezTo>
                  <a:pt x="114" y="101"/>
                  <a:pt x="100" y="114"/>
                  <a:pt x="83" y="114"/>
                </a:cubicBezTo>
                <a:close/>
              </a:path>
            </a:pathLst>
          </a:custGeom>
          <a:solidFill>
            <a:schemeClr val="accent1">
              <a:lumMod val="75000"/>
              <a:alpha val="100000"/>
            </a:schemeClr>
          </a:solidFill>
          <a:ln/>
        </p:spPr>
      </p:sp>
      <p:sp>
        <p:nvSpPr>
          <p:cNvPr name="Freeform 9" id="9"/>
          <p:cNvSpPr/>
          <p:nvPr/>
        </p:nvSpPr>
        <p:spPr>
          <a:xfrm rot="0">
            <a:off x="1554102" y="4121837"/>
            <a:ext cx="318897" cy="316706"/>
          </a:xfrm>
          <a:custGeom>
            <a:avLst/>
            <a:gdLst/>
            <a:ahLst/>
            <a:cxnLst/>
            <a:rect r="r" b="b" t="t" l="l"/>
            <a:pathLst>
              <a:path h="120" w="121">
                <a:moveTo>
                  <a:pt x="117" y="51"/>
                </a:moveTo>
                <a:cubicBezTo>
                  <a:pt x="108" y="51"/>
                  <a:pt x="108" y="51"/>
                  <a:pt x="108" y="51"/>
                </a:cubicBezTo>
                <a:cubicBezTo>
                  <a:pt x="106" y="44"/>
                  <a:pt x="104" y="38"/>
                  <a:pt x="100" y="33"/>
                </a:cubicBezTo>
                <a:cubicBezTo>
                  <a:pt x="107" y="27"/>
                  <a:pt x="107" y="27"/>
                  <a:pt x="107" y="27"/>
                </a:cubicBezTo>
                <a:cubicBezTo>
                  <a:pt x="109" y="25"/>
                  <a:pt x="109" y="23"/>
                  <a:pt x="108" y="22"/>
                </a:cubicBezTo>
                <a:cubicBezTo>
                  <a:pt x="99" y="13"/>
                  <a:pt x="99" y="13"/>
                  <a:pt x="99" y="13"/>
                </a:cubicBezTo>
                <a:cubicBezTo>
                  <a:pt x="98" y="12"/>
                  <a:pt x="96" y="12"/>
                  <a:pt x="94" y="14"/>
                </a:cubicBezTo>
                <a:cubicBezTo>
                  <a:pt x="87" y="20"/>
                  <a:pt x="87" y="20"/>
                  <a:pt x="87" y="20"/>
                </a:cubicBezTo>
                <a:cubicBezTo>
                  <a:pt x="82" y="17"/>
                  <a:pt x="76" y="14"/>
                  <a:pt x="70" y="13"/>
                </a:cubicBezTo>
                <a:cubicBezTo>
                  <a:pt x="70" y="4"/>
                  <a:pt x="70" y="4"/>
                  <a:pt x="70" y="4"/>
                </a:cubicBezTo>
                <a:cubicBezTo>
                  <a:pt x="70" y="1"/>
                  <a:pt x="69" y="0"/>
                  <a:pt x="67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3" y="0"/>
                  <a:pt x="52" y="1"/>
                  <a:pt x="52" y="4"/>
                </a:cubicBezTo>
                <a:cubicBezTo>
                  <a:pt x="52" y="13"/>
                  <a:pt x="52" y="13"/>
                  <a:pt x="52" y="13"/>
                </a:cubicBezTo>
                <a:cubicBezTo>
                  <a:pt x="45" y="14"/>
                  <a:pt x="39" y="17"/>
                  <a:pt x="34" y="20"/>
                </a:cubicBezTo>
                <a:cubicBezTo>
                  <a:pt x="28" y="14"/>
                  <a:pt x="28" y="14"/>
                  <a:pt x="28" y="14"/>
                </a:cubicBezTo>
                <a:cubicBezTo>
                  <a:pt x="26" y="12"/>
                  <a:pt x="24" y="12"/>
                  <a:pt x="22" y="13"/>
                </a:cubicBezTo>
                <a:cubicBezTo>
                  <a:pt x="14" y="22"/>
                  <a:pt x="14" y="22"/>
                  <a:pt x="14" y="22"/>
                </a:cubicBezTo>
                <a:cubicBezTo>
                  <a:pt x="13" y="23"/>
                  <a:pt x="13" y="25"/>
                  <a:pt x="15" y="27"/>
                </a:cubicBezTo>
                <a:cubicBezTo>
                  <a:pt x="21" y="33"/>
                  <a:pt x="21" y="33"/>
                  <a:pt x="21" y="33"/>
                </a:cubicBezTo>
                <a:cubicBezTo>
                  <a:pt x="18" y="38"/>
                  <a:pt x="15" y="44"/>
                  <a:pt x="14" y="51"/>
                </a:cubicBezTo>
                <a:cubicBezTo>
                  <a:pt x="5" y="51"/>
                  <a:pt x="5" y="51"/>
                  <a:pt x="5" y="51"/>
                </a:cubicBezTo>
                <a:cubicBezTo>
                  <a:pt x="2" y="51"/>
                  <a:pt x="0" y="52"/>
                  <a:pt x="0" y="54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8"/>
                  <a:pt x="2" y="69"/>
                  <a:pt x="5" y="69"/>
                </a:cubicBezTo>
                <a:cubicBezTo>
                  <a:pt x="14" y="69"/>
                  <a:pt x="14" y="69"/>
                  <a:pt x="14" y="69"/>
                </a:cubicBezTo>
                <a:cubicBezTo>
                  <a:pt x="15" y="76"/>
                  <a:pt x="18" y="81"/>
                  <a:pt x="21" y="87"/>
                </a:cubicBezTo>
                <a:cubicBezTo>
                  <a:pt x="15" y="93"/>
                  <a:pt x="15" y="93"/>
                  <a:pt x="15" y="93"/>
                </a:cubicBezTo>
                <a:cubicBezTo>
                  <a:pt x="13" y="95"/>
                  <a:pt x="13" y="97"/>
                  <a:pt x="14" y="98"/>
                </a:cubicBezTo>
                <a:cubicBezTo>
                  <a:pt x="22" y="107"/>
                  <a:pt x="22" y="107"/>
                  <a:pt x="22" y="107"/>
                </a:cubicBezTo>
                <a:cubicBezTo>
                  <a:pt x="24" y="108"/>
                  <a:pt x="26" y="108"/>
                  <a:pt x="28" y="106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9" y="103"/>
                  <a:pt x="45" y="106"/>
                  <a:pt x="52" y="107"/>
                </a:cubicBezTo>
                <a:cubicBezTo>
                  <a:pt x="52" y="116"/>
                  <a:pt x="52" y="116"/>
                  <a:pt x="52" y="116"/>
                </a:cubicBezTo>
                <a:cubicBezTo>
                  <a:pt x="52" y="118"/>
                  <a:pt x="53" y="120"/>
                  <a:pt x="55" y="120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9" y="120"/>
                  <a:pt x="70" y="118"/>
                  <a:pt x="70" y="116"/>
                </a:cubicBezTo>
                <a:cubicBezTo>
                  <a:pt x="70" y="107"/>
                  <a:pt x="70" y="107"/>
                  <a:pt x="70" y="107"/>
                </a:cubicBezTo>
                <a:cubicBezTo>
                  <a:pt x="76" y="106"/>
                  <a:pt x="82" y="103"/>
                  <a:pt x="87" y="100"/>
                </a:cubicBezTo>
                <a:cubicBezTo>
                  <a:pt x="94" y="106"/>
                  <a:pt x="94" y="106"/>
                  <a:pt x="94" y="106"/>
                </a:cubicBezTo>
                <a:cubicBezTo>
                  <a:pt x="96" y="108"/>
                  <a:pt x="98" y="108"/>
                  <a:pt x="99" y="107"/>
                </a:cubicBezTo>
                <a:cubicBezTo>
                  <a:pt x="108" y="98"/>
                  <a:pt x="108" y="98"/>
                  <a:pt x="108" y="98"/>
                </a:cubicBezTo>
                <a:cubicBezTo>
                  <a:pt x="109" y="97"/>
                  <a:pt x="109" y="95"/>
                  <a:pt x="107" y="93"/>
                </a:cubicBezTo>
                <a:cubicBezTo>
                  <a:pt x="100" y="87"/>
                  <a:pt x="100" y="87"/>
                  <a:pt x="100" y="87"/>
                </a:cubicBezTo>
                <a:cubicBezTo>
                  <a:pt x="104" y="81"/>
                  <a:pt x="106" y="76"/>
                  <a:pt x="108" y="69"/>
                </a:cubicBezTo>
                <a:cubicBezTo>
                  <a:pt x="117" y="69"/>
                  <a:pt x="117" y="69"/>
                  <a:pt x="117" y="69"/>
                </a:cubicBezTo>
                <a:cubicBezTo>
                  <a:pt x="119" y="69"/>
                  <a:pt x="121" y="68"/>
                  <a:pt x="121" y="66"/>
                </a:cubicBezTo>
                <a:cubicBezTo>
                  <a:pt x="121" y="54"/>
                  <a:pt x="121" y="54"/>
                  <a:pt x="121" y="54"/>
                </a:cubicBezTo>
                <a:cubicBezTo>
                  <a:pt x="121" y="52"/>
                  <a:pt x="119" y="51"/>
                  <a:pt x="117" y="51"/>
                </a:cubicBezTo>
                <a:close/>
                <a:moveTo>
                  <a:pt x="61" y="82"/>
                </a:moveTo>
                <a:cubicBezTo>
                  <a:pt x="48" y="82"/>
                  <a:pt x="38" y="72"/>
                  <a:pt x="38" y="60"/>
                </a:cubicBezTo>
                <a:cubicBezTo>
                  <a:pt x="38" y="48"/>
                  <a:pt x="48" y="38"/>
                  <a:pt x="61" y="38"/>
                </a:cubicBezTo>
                <a:cubicBezTo>
                  <a:pt x="73" y="38"/>
                  <a:pt x="83" y="48"/>
                  <a:pt x="83" y="60"/>
                </a:cubicBezTo>
                <a:cubicBezTo>
                  <a:pt x="83" y="72"/>
                  <a:pt x="73" y="82"/>
                  <a:pt x="61" y="82"/>
                </a:cubicBezTo>
                <a:close/>
              </a:path>
            </a:pathLst>
          </a:custGeom>
          <a:solidFill>
            <a:schemeClr val="accent1">
              <a:lumMod val="75000"/>
              <a:alpha val="100000"/>
            </a:schemeClr>
          </a:solidFill>
          <a:ln/>
        </p:spPr>
      </p:sp>
      <p:sp>
        <p:nvSpPr>
          <p:cNvPr name="Freeform 10" id="10"/>
          <p:cNvSpPr/>
          <p:nvPr/>
        </p:nvSpPr>
        <p:spPr>
          <a:xfrm rot="0">
            <a:off x="4387341" y="4267290"/>
            <a:ext cx="239744" cy="269843"/>
          </a:xfrm>
          <a:custGeom>
            <a:avLst/>
            <a:gdLst/>
            <a:ahLst/>
            <a:cxnLst/>
            <a:rect r="r" b="b" t="t" l="l"/>
            <a:pathLst>
              <a:path h="102" w="91">
                <a:moveTo>
                  <a:pt x="76" y="45"/>
                </a:moveTo>
                <a:cubicBezTo>
                  <a:pt x="65" y="52"/>
                  <a:pt x="54" y="52"/>
                  <a:pt x="50" y="52"/>
                </a:cubicBezTo>
                <a:cubicBezTo>
                  <a:pt x="11" y="102"/>
                  <a:pt x="11" y="102"/>
                  <a:pt x="11" y="102"/>
                </a:cubicBezTo>
                <a:cubicBezTo>
                  <a:pt x="0" y="93"/>
                  <a:pt x="0" y="93"/>
                  <a:pt x="0" y="93"/>
                </a:cubicBezTo>
                <a:cubicBezTo>
                  <a:pt x="43" y="47"/>
                  <a:pt x="43" y="47"/>
                  <a:pt x="43" y="47"/>
                </a:cubicBezTo>
                <a:cubicBezTo>
                  <a:pt x="42" y="43"/>
                  <a:pt x="40" y="32"/>
                  <a:pt x="45" y="19"/>
                </a:cubicBezTo>
                <a:cubicBezTo>
                  <a:pt x="52" y="4"/>
                  <a:pt x="70" y="0"/>
                  <a:pt x="70" y="0"/>
                </a:cubicBezTo>
                <a:cubicBezTo>
                  <a:pt x="67" y="22"/>
                  <a:pt x="67" y="22"/>
                  <a:pt x="67" y="22"/>
                </a:cubicBezTo>
                <a:cubicBezTo>
                  <a:pt x="68" y="21"/>
                  <a:pt x="69" y="21"/>
                  <a:pt x="70" y="22"/>
                </a:cubicBezTo>
                <a:cubicBezTo>
                  <a:pt x="70" y="22"/>
                  <a:pt x="70" y="23"/>
                  <a:pt x="70" y="24"/>
                </a:cubicBezTo>
                <a:cubicBezTo>
                  <a:pt x="91" y="17"/>
                  <a:pt x="91" y="17"/>
                  <a:pt x="91" y="17"/>
                </a:cubicBezTo>
                <a:cubicBezTo>
                  <a:pt x="91" y="17"/>
                  <a:pt x="90" y="36"/>
                  <a:pt x="76" y="45"/>
                </a:cubicBezTo>
                <a:close/>
              </a:path>
            </a:pathLst>
          </a:custGeom>
          <a:solidFill>
            <a:schemeClr val="accent1">
              <a:lumMod val="75000"/>
              <a:alpha val="100000"/>
            </a:schemeClr>
          </a:solidFill>
          <a:ln/>
        </p:spPr>
      </p:sp>
      <p:sp>
        <p:nvSpPr>
          <p:cNvPr name="Freeform 11" id="11"/>
          <p:cNvSpPr/>
          <p:nvPr/>
        </p:nvSpPr>
        <p:spPr>
          <a:xfrm rot="0">
            <a:off x="4049394" y="4452456"/>
            <a:ext cx="461677" cy="429292"/>
          </a:xfrm>
          <a:custGeom>
            <a:avLst/>
            <a:gdLst/>
            <a:ahLst/>
            <a:cxnLst/>
            <a:rect r="r" b="b" t="t" l="l"/>
            <a:pathLst>
              <a:path h="163" w="175">
                <a:moveTo>
                  <a:pt x="77" y="0"/>
                </a:moveTo>
                <a:cubicBezTo>
                  <a:pt x="95" y="0"/>
                  <a:pt x="112" y="6"/>
                  <a:pt x="127" y="16"/>
                </a:cubicBezTo>
                <a:cubicBezTo>
                  <a:pt x="107" y="40"/>
                  <a:pt x="107" y="40"/>
                  <a:pt x="107" y="40"/>
                </a:cubicBezTo>
                <a:cubicBezTo>
                  <a:pt x="100" y="36"/>
                  <a:pt x="92" y="34"/>
                  <a:pt x="84" y="34"/>
                </a:cubicBezTo>
                <a:cubicBezTo>
                  <a:pt x="59" y="34"/>
                  <a:pt x="41" y="54"/>
                  <a:pt x="44" y="80"/>
                </a:cubicBezTo>
                <a:cubicBezTo>
                  <a:pt x="47" y="105"/>
                  <a:pt x="70" y="125"/>
                  <a:pt x="96" y="125"/>
                </a:cubicBezTo>
                <a:cubicBezTo>
                  <a:pt x="121" y="125"/>
                  <a:pt x="138" y="105"/>
                  <a:pt x="135" y="80"/>
                </a:cubicBezTo>
                <a:cubicBezTo>
                  <a:pt x="134" y="71"/>
                  <a:pt x="130" y="63"/>
                  <a:pt x="125" y="56"/>
                </a:cubicBezTo>
                <a:cubicBezTo>
                  <a:pt x="145" y="32"/>
                  <a:pt x="145" y="32"/>
                  <a:pt x="145" y="32"/>
                </a:cubicBezTo>
                <a:cubicBezTo>
                  <a:pt x="158" y="46"/>
                  <a:pt x="166" y="63"/>
                  <a:pt x="169" y="82"/>
                </a:cubicBezTo>
                <a:cubicBezTo>
                  <a:pt x="175" y="127"/>
                  <a:pt x="143" y="163"/>
                  <a:pt x="98" y="163"/>
                </a:cubicBezTo>
                <a:cubicBezTo>
                  <a:pt x="53" y="163"/>
                  <a:pt x="12" y="127"/>
                  <a:pt x="6" y="82"/>
                </a:cubicBezTo>
                <a:cubicBezTo>
                  <a:pt x="0" y="37"/>
                  <a:pt x="31" y="0"/>
                  <a:pt x="77" y="0"/>
                </a:cubicBezTo>
                <a:close/>
              </a:path>
            </a:pathLst>
          </a:custGeom>
          <a:solidFill>
            <a:schemeClr val="accent1">
              <a:lumMod val="75000"/>
              <a:alpha val="100000"/>
            </a:schemeClr>
          </a:solidFill>
          <a:ln/>
        </p:spPr>
      </p:sp>
      <p:sp>
        <p:nvSpPr>
          <p:cNvPr name="Freeform 12" id="12"/>
          <p:cNvSpPr/>
          <p:nvPr/>
        </p:nvSpPr>
        <p:spPr>
          <a:xfrm rot="0">
            <a:off x="4188840" y="4568375"/>
            <a:ext cx="195167" cy="181737"/>
          </a:xfrm>
          <a:custGeom>
            <a:avLst/>
            <a:gdLst/>
            <a:ahLst/>
            <a:cxnLst/>
            <a:rect r="r" b="b" t="t" l="l"/>
            <a:pathLst>
              <a:path h="69" w="74">
                <a:moveTo>
                  <a:pt x="42" y="69"/>
                </a:moveTo>
                <a:cubicBezTo>
                  <a:pt x="23" y="69"/>
                  <a:pt x="5" y="54"/>
                  <a:pt x="3" y="35"/>
                </a:cubicBezTo>
                <a:cubicBezTo>
                  <a:pt x="0" y="16"/>
                  <a:pt x="14" y="0"/>
                  <a:pt x="33" y="0"/>
                </a:cubicBezTo>
                <a:cubicBezTo>
                  <a:pt x="38" y="0"/>
                  <a:pt x="44" y="2"/>
                  <a:pt x="49" y="4"/>
                </a:cubicBezTo>
                <a:cubicBezTo>
                  <a:pt x="48" y="6"/>
                  <a:pt x="48" y="9"/>
                  <a:pt x="49" y="11"/>
                </a:cubicBezTo>
                <a:cubicBezTo>
                  <a:pt x="36" y="30"/>
                  <a:pt x="36" y="30"/>
                  <a:pt x="36" y="30"/>
                </a:cubicBezTo>
                <a:cubicBezTo>
                  <a:pt x="42" y="35"/>
                  <a:pt x="42" y="35"/>
                  <a:pt x="42" y="35"/>
                </a:cubicBezTo>
                <a:cubicBezTo>
                  <a:pt x="59" y="20"/>
                  <a:pt x="59" y="20"/>
                  <a:pt x="59" y="20"/>
                </a:cubicBezTo>
                <a:cubicBezTo>
                  <a:pt x="59" y="20"/>
                  <a:pt x="60" y="20"/>
                  <a:pt x="60" y="20"/>
                </a:cubicBezTo>
                <a:cubicBezTo>
                  <a:pt x="62" y="20"/>
                  <a:pt x="64" y="19"/>
                  <a:pt x="66" y="18"/>
                </a:cubicBezTo>
                <a:cubicBezTo>
                  <a:pt x="69" y="23"/>
                  <a:pt x="71" y="29"/>
                  <a:pt x="72" y="35"/>
                </a:cubicBezTo>
                <a:cubicBezTo>
                  <a:pt x="74" y="54"/>
                  <a:pt x="61" y="69"/>
                  <a:pt x="42" y="69"/>
                </a:cubicBezTo>
                <a:close/>
              </a:path>
            </a:pathLst>
          </a:custGeom>
          <a:solidFill>
            <a:schemeClr val="accent1">
              <a:lumMod val="75000"/>
              <a:alpha val="100000"/>
            </a:schemeClr>
          </a:solidFill>
          <a:ln/>
        </p:spPr>
      </p:sp>
      <p:sp>
        <p:nvSpPr>
          <p:cNvPr name="Freeform 13" id="13"/>
          <p:cNvSpPr/>
          <p:nvPr/>
        </p:nvSpPr>
        <p:spPr>
          <a:xfrm rot="0">
            <a:off x="4296948" y="4518178"/>
            <a:ext cx="113728" cy="129349"/>
          </a:xfrm>
          <a:custGeom>
            <a:avLst/>
            <a:gdLst/>
            <a:ahLst/>
            <a:cxnLst/>
            <a:rect r="r" b="b" t="t" l="l"/>
            <a:pathLst>
              <a:path h="49" w="43">
                <a:moveTo>
                  <a:pt x="13" y="31"/>
                </a:moveTo>
                <a:cubicBezTo>
                  <a:pt x="11" y="28"/>
                  <a:pt x="12" y="25"/>
                  <a:pt x="14" y="22"/>
                </a:cubicBezTo>
                <a:cubicBezTo>
                  <a:pt x="32" y="0"/>
                  <a:pt x="32" y="0"/>
                  <a:pt x="32" y="0"/>
                </a:cubicBezTo>
                <a:cubicBezTo>
                  <a:pt x="43" y="9"/>
                  <a:pt x="43" y="9"/>
                  <a:pt x="43" y="9"/>
                </a:cubicBezTo>
                <a:cubicBezTo>
                  <a:pt x="24" y="32"/>
                  <a:pt x="24" y="32"/>
                  <a:pt x="24" y="32"/>
                </a:cubicBezTo>
                <a:cubicBezTo>
                  <a:pt x="22" y="34"/>
                  <a:pt x="19" y="35"/>
                  <a:pt x="17" y="34"/>
                </a:cubicBezTo>
                <a:cubicBezTo>
                  <a:pt x="1" y="49"/>
                  <a:pt x="1" y="49"/>
                  <a:pt x="1" y="49"/>
                </a:cubicBezTo>
                <a:cubicBezTo>
                  <a:pt x="0" y="48"/>
                  <a:pt x="0" y="48"/>
                  <a:pt x="0" y="48"/>
                </a:cubicBezTo>
                <a:lnTo>
                  <a:pt x="13" y="31"/>
                </a:lnTo>
                <a:close/>
              </a:path>
            </a:pathLst>
          </a:custGeom>
          <a:solidFill>
            <a:schemeClr val="accent4">
              <a:alpha val="100000"/>
            </a:schemeClr>
          </a:solidFill>
          <a:ln/>
        </p:spPr>
      </p:sp>
      <p:sp>
        <p:nvSpPr>
          <p:cNvPr name="Freeform 14" id="14"/>
          <p:cNvSpPr/>
          <p:nvPr/>
        </p:nvSpPr>
        <p:spPr>
          <a:xfrm rot="0">
            <a:off x="2994480" y="2711608"/>
            <a:ext cx="168233" cy="183703"/>
          </a:xfrm>
          <a:custGeom>
            <a:avLst/>
            <a:gdLst/>
            <a:ahLst/>
            <a:cxnLst/>
            <a:rect r="r" b="b" t="t" l="l"/>
            <a:pathLst>
              <a:path h="140" w="126">
                <a:moveTo>
                  <a:pt x="0" y="57"/>
                </a:moveTo>
                <a:lnTo>
                  <a:pt x="48" y="0"/>
                </a:lnTo>
                <a:lnTo>
                  <a:pt x="126" y="85"/>
                </a:lnTo>
                <a:lnTo>
                  <a:pt x="78" y="140"/>
                </a:lnTo>
                <a:lnTo>
                  <a:pt x="0" y="57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name="Freeform 15" id="15"/>
          <p:cNvSpPr/>
          <p:nvPr/>
        </p:nvSpPr>
        <p:spPr>
          <a:xfrm rot="0">
            <a:off x="2776861" y="2807327"/>
            <a:ext cx="296432" cy="326720"/>
          </a:xfrm>
          <a:custGeom>
            <a:avLst/>
            <a:gdLst/>
            <a:ahLst/>
            <a:cxnLst/>
            <a:rect r="r" b="b" t="t" l="l"/>
            <a:pathLst>
              <a:path h="105" w="94">
                <a:moveTo>
                  <a:pt x="70" y="0"/>
                </a:moveTo>
                <a:cubicBezTo>
                  <a:pt x="63" y="9"/>
                  <a:pt x="63" y="9"/>
                  <a:pt x="63" y="9"/>
                </a:cubicBezTo>
                <a:cubicBezTo>
                  <a:pt x="21" y="30"/>
                  <a:pt x="21" y="30"/>
                  <a:pt x="21" y="30"/>
                </a:cubicBezTo>
                <a:cubicBezTo>
                  <a:pt x="20" y="30"/>
                  <a:pt x="14" y="33"/>
                  <a:pt x="12" y="37"/>
                </a:cubicBezTo>
                <a:cubicBezTo>
                  <a:pt x="10" y="40"/>
                  <a:pt x="2" y="67"/>
                  <a:pt x="1" y="70"/>
                </a:cubicBezTo>
                <a:cubicBezTo>
                  <a:pt x="0" y="71"/>
                  <a:pt x="0" y="75"/>
                  <a:pt x="0" y="77"/>
                </a:cubicBezTo>
                <a:cubicBezTo>
                  <a:pt x="0" y="78"/>
                  <a:pt x="2" y="93"/>
                  <a:pt x="3" y="102"/>
                </a:cubicBezTo>
                <a:cubicBezTo>
                  <a:pt x="3" y="103"/>
                  <a:pt x="3" y="103"/>
                  <a:pt x="3" y="103"/>
                </a:cubicBezTo>
                <a:cubicBezTo>
                  <a:pt x="3" y="103"/>
                  <a:pt x="3" y="103"/>
                  <a:pt x="3" y="103"/>
                </a:cubicBezTo>
                <a:cubicBezTo>
                  <a:pt x="3" y="103"/>
                  <a:pt x="3" y="104"/>
                  <a:pt x="4" y="105"/>
                </a:cubicBezTo>
                <a:cubicBezTo>
                  <a:pt x="4" y="81"/>
                  <a:pt x="4" y="81"/>
                  <a:pt x="4" y="81"/>
                </a:cubicBezTo>
                <a:cubicBezTo>
                  <a:pt x="20" y="81"/>
                  <a:pt x="20" y="81"/>
                  <a:pt x="20" y="81"/>
                </a:cubicBezTo>
                <a:cubicBezTo>
                  <a:pt x="20" y="75"/>
                  <a:pt x="20" y="75"/>
                  <a:pt x="20" y="75"/>
                </a:cubicBezTo>
                <a:cubicBezTo>
                  <a:pt x="30" y="58"/>
                  <a:pt x="30" y="58"/>
                  <a:pt x="30" y="58"/>
                </a:cubicBezTo>
                <a:cubicBezTo>
                  <a:pt x="32" y="59"/>
                  <a:pt x="37" y="61"/>
                  <a:pt x="40" y="62"/>
                </a:cubicBezTo>
                <a:cubicBezTo>
                  <a:pt x="39" y="64"/>
                  <a:pt x="37" y="68"/>
                  <a:pt x="37" y="69"/>
                </a:cubicBezTo>
                <a:cubicBezTo>
                  <a:pt x="36" y="71"/>
                  <a:pt x="30" y="78"/>
                  <a:pt x="27" y="83"/>
                </a:cubicBezTo>
                <a:cubicBezTo>
                  <a:pt x="25" y="85"/>
                  <a:pt x="24" y="90"/>
                  <a:pt x="28" y="93"/>
                </a:cubicBezTo>
                <a:cubicBezTo>
                  <a:pt x="29" y="94"/>
                  <a:pt x="31" y="95"/>
                  <a:pt x="33" y="95"/>
                </a:cubicBezTo>
                <a:cubicBezTo>
                  <a:pt x="37" y="95"/>
                  <a:pt x="41" y="92"/>
                  <a:pt x="41" y="92"/>
                </a:cubicBezTo>
                <a:cubicBezTo>
                  <a:pt x="41" y="92"/>
                  <a:pt x="41" y="92"/>
                  <a:pt x="41" y="92"/>
                </a:cubicBezTo>
                <a:cubicBezTo>
                  <a:pt x="41" y="92"/>
                  <a:pt x="41" y="92"/>
                  <a:pt x="41" y="92"/>
                </a:cubicBezTo>
                <a:cubicBezTo>
                  <a:pt x="41" y="91"/>
                  <a:pt x="56" y="74"/>
                  <a:pt x="63" y="71"/>
                </a:cubicBezTo>
                <a:cubicBezTo>
                  <a:pt x="69" y="68"/>
                  <a:pt x="87" y="54"/>
                  <a:pt x="87" y="36"/>
                </a:cubicBezTo>
                <a:cubicBezTo>
                  <a:pt x="94" y="26"/>
                  <a:pt x="94" y="26"/>
                  <a:pt x="94" y="26"/>
                </a:cubicBezTo>
                <a:lnTo>
                  <a:pt x="7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name="Freeform 16" id="16"/>
          <p:cNvSpPr/>
          <p:nvPr/>
        </p:nvSpPr>
        <p:spPr>
          <a:xfrm rot="0">
            <a:off x="2603268" y="3068479"/>
            <a:ext cx="467288" cy="345102"/>
          </a:xfrm>
          <a:custGeom>
            <a:avLst/>
            <a:gdLst/>
            <a:ahLst/>
            <a:cxnLst/>
            <a:rect r="r" b="b" t="t" l="l"/>
            <a:pathLst>
              <a:path h="111" w="148">
                <a:moveTo>
                  <a:pt x="124" y="49"/>
                </a:moveTo>
                <a:cubicBezTo>
                  <a:pt x="124" y="104"/>
                  <a:pt x="124" y="104"/>
                  <a:pt x="124" y="104"/>
                </a:cubicBezTo>
                <a:cubicBezTo>
                  <a:pt x="117" y="104"/>
                  <a:pt x="117" y="104"/>
                  <a:pt x="117" y="104"/>
                </a:cubicBezTo>
                <a:cubicBezTo>
                  <a:pt x="117" y="29"/>
                  <a:pt x="117" y="29"/>
                  <a:pt x="117" y="29"/>
                </a:cubicBezTo>
                <a:cubicBezTo>
                  <a:pt x="93" y="29"/>
                  <a:pt x="93" y="29"/>
                  <a:pt x="93" y="29"/>
                </a:cubicBezTo>
                <a:cubicBezTo>
                  <a:pt x="93" y="104"/>
                  <a:pt x="93" y="104"/>
                  <a:pt x="93" y="104"/>
                </a:cubicBezTo>
                <a:cubicBezTo>
                  <a:pt x="86" y="104"/>
                  <a:pt x="86" y="104"/>
                  <a:pt x="86" y="104"/>
                </a:cubicBezTo>
                <a:cubicBezTo>
                  <a:pt x="86" y="14"/>
                  <a:pt x="86" y="14"/>
                  <a:pt x="86" y="14"/>
                </a:cubicBezTo>
                <a:cubicBezTo>
                  <a:pt x="83" y="13"/>
                  <a:pt x="81" y="12"/>
                  <a:pt x="80" y="10"/>
                </a:cubicBezTo>
                <a:cubicBezTo>
                  <a:pt x="77" y="7"/>
                  <a:pt x="77" y="3"/>
                  <a:pt x="78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2" y="104"/>
                  <a:pt x="62" y="104"/>
                  <a:pt x="62" y="104"/>
                </a:cubicBezTo>
                <a:cubicBezTo>
                  <a:pt x="55" y="104"/>
                  <a:pt x="55" y="104"/>
                  <a:pt x="55" y="104"/>
                </a:cubicBezTo>
                <a:cubicBezTo>
                  <a:pt x="55" y="36"/>
                  <a:pt x="55" y="36"/>
                  <a:pt x="55" y="36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24" y="104"/>
                  <a:pt x="24" y="104"/>
                  <a:pt x="24" y="104"/>
                </a:cubicBezTo>
                <a:cubicBezTo>
                  <a:pt x="24" y="66"/>
                  <a:pt x="24" y="66"/>
                  <a:pt x="24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1"/>
                  <a:pt x="0" y="111"/>
                  <a:pt x="0" y="111"/>
                </a:cubicBezTo>
                <a:cubicBezTo>
                  <a:pt x="148" y="111"/>
                  <a:pt x="148" y="111"/>
                  <a:pt x="148" y="111"/>
                </a:cubicBezTo>
                <a:cubicBezTo>
                  <a:pt x="148" y="104"/>
                  <a:pt x="148" y="104"/>
                  <a:pt x="148" y="104"/>
                </a:cubicBezTo>
                <a:cubicBezTo>
                  <a:pt x="148" y="49"/>
                  <a:pt x="148" y="49"/>
                  <a:pt x="148" y="49"/>
                </a:cubicBezTo>
                <a:lnTo>
                  <a:pt x="124" y="49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name="TextBox 17" id="17"/>
          <p:cNvSpPr txBox="true"/>
          <p:nvPr/>
        </p:nvSpPr>
        <p:spPr>
          <a:xfrm rot="0">
            <a:off x="7803896" y="1483382"/>
            <a:ext cx="2987778" cy="490334"/>
          </a:xfrm>
          <a:prstGeom prst="rect">
            <a:avLst/>
          </a:prstGeom>
          <a:ln/>
        </p:spPr>
        <p:txBody>
          <a:bodyPr anchor="ctr" rtlCol="false" lIns="66008" rIns="66008" tIns="33052" bIns="33052" anchorCtr="true" vert="horz" wrap="square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b="true" sz="2025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重要更新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095552" y="1965760"/>
            <a:ext cx="4404466" cy="1875094"/>
          </a:xfrm>
          <a:prstGeom prst="rect">
            <a:avLst/>
          </a:prstGeom>
          <a:ln/>
        </p:spPr>
        <p:txBody>
          <a:bodyPr anchor="t" rtlCol="false" lIns="66008" rIns="66008" tIns="33052" bIns="33052" anchorCtr="false" vert="horz" wrap="square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425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在Kubernetes的发展历程中，有几个重要的更新对其产生了深远的影响，如引入了多租户支持、增强了安全性和可伸缩性等。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803896" y="3946954"/>
            <a:ext cx="2987778" cy="490334"/>
          </a:xfrm>
          <a:prstGeom prst="rect">
            <a:avLst/>
          </a:prstGeom>
          <a:ln/>
        </p:spPr>
        <p:txBody>
          <a:bodyPr anchor="ctr" rtlCol="false" lIns="66008" rIns="66008" tIns="33052" bIns="33052" anchorCtr="true" vert="horz" wrap="square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b="true" sz="2025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迭代历程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095605" y="4391232"/>
            <a:ext cx="4404360" cy="1875094"/>
          </a:xfrm>
          <a:prstGeom prst="rect">
            <a:avLst/>
          </a:prstGeom>
          <a:ln/>
        </p:spPr>
        <p:txBody>
          <a:bodyPr anchor="t" rtlCol="false" lIns="66008" rIns="66008" tIns="33052" bIns="33052" anchorCtr="false" vert="horz" wrap="square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425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Kubernetes团队不断对其进行迭代和优化，发布了多个重要版本，每个版本都带来了新功能和性能改进，以满足不断变化的市场需求。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name="AutoShape 22" id="22"/>
            <p:cNvSpPr/>
            <p:nvPr/>
          </p:nvSpPr>
          <p:spPr>
            <a:xfrm rot="0"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3" id="23"/>
            <p:cNvSpPr/>
            <p:nvPr/>
          </p:nvSpPr>
          <p:spPr>
            <a:xfrm rot="0"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4" id="24"/>
            <p:cNvSpPr/>
            <p:nvPr/>
          </p:nvSpPr>
          <p:spPr>
            <a:xfrm rot="0"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5" id="25"/>
            <p:cNvSpPr/>
            <p:nvPr/>
          </p:nvSpPr>
          <p:spPr>
            <a:xfrm rot="0"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26" id="26"/>
            <p:cNvSpPr/>
            <p:nvPr/>
          </p:nvSpPr>
          <p:spPr>
            <a:xfrm rot="0"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27" id="27"/>
            <p:cNvSpPr/>
            <p:nvPr/>
          </p:nvSpPr>
          <p:spPr>
            <a:xfrm rot="0"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8" id="28"/>
            <p:cNvSpPr/>
            <p:nvPr/>
          </p:nvSpPr>
          <p:spPr>
            <a:xfrm rot="0"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9" id="29"/>
            <p:cNvSpPr/>
            <p:nvPr/>
          </p:nvSpPr>
          <p:spPr>
            <a:xfrm rot="0"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30" id="30"/>
            <p:cNvSpPr/>
            <p:nvPr/>
          </p:nvSpPr>
          <p:spPr>
            <a:xfrm rot="0"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31" id="31"/>
            <p:cNvSpPr/>
            <p:nvPr/>
          </p:nvSpPr>
          <p:spPr>
            <a:xfrm rot="0"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32" id="32"/>
            <p:cNvSpPr/>
            <p:nvPr/>
          </p:nvSpPr>
          <p:spPr>
            <a:xfrm rot="0"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33" id="33"/>
            <p:cNvSpPr/>
            <p:nvPr/>
          </p:nvSpPr>
          <p:spPr>
            <a:xfrm rot="0"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34" id="34"/>
            <p:cNvSpPr/>
            <p:nvPr/>
          </p:nvSpPr>
          <p:spPr>
            <a:xfrm rot="0"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35" id="35"/>
            <p:cNvSpPr/>
            <p:nvPr/>
          </p:nvSpPr>
          <p:spPr>
            <a:xfrm rot="0"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36" id="36"/>
            <p:cNvSpPr/>
            <p:nvPr/>
          </p:nvSpPr>
          <p:spPr>
            <a:xfrm rot="0"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37" id="37"/>
            <p:cNvSpPr/>
            <p:nvPr/>
          </p:nvSpPr>
          <p:spPr>
            <a:xfrm rot="0"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38" id="38"/>
            <p:cNvSpPr/>
            <p:nvPr/>
          </p:nvSpPr>
          <p:spPr>
            <a:xfrm rot="0"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39" id="39"/>
            <p:cNvSpPr/>
            <p:nvPr/>
          </p:nvSpPr>
          <p:spPr>
            <a:xfrm rot="0"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40" id="40"/>
            <p:cNvSpPr/>
            <p:nvPr/>
          </p:nvSpPr>
          <p:spPr>
            <a:xfrm rot="0"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41" id="41"/>
            <p:cNvSpPr/>
            <p:nvPr/>
          </p:nvSpPr>
          <p:spPr>
            <a:xfrm rot="0"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TextBox 42" id="42"/>
            <p:cNvSpPr txBox="true"/>
            <p:nvPr/>
          </p:nvSpPr>
          <p:spPr>
            <a:xfrm rot="0"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anchor="t" rtlCol="false" lIns="123825" rIns="57150" tIns="123825" bIns="123825" anchorCtr="false" vert="horz" wrap="squar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b="true" sz="3000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重要更新与迭代历程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>
            <a:alphaModFix amt="100000"/>
          </a:blip>
          <a:srcRect l="417" r="417"/>
          <a:stretch>
            <a:fillRect/>
          </a:stretch>
        </p:blipFill>
        <p:spPr>
          <a:xfrm rot="0">
            <a:off x="939482" y="1415327"/>
            <a:ext cx="4843296" cy="4843295"/>
          </a:xfrm>
          <a:prstGeom prst="round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261748" y="2005888"/>
            <a:ext cx="4762500" cy="1838325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86000"/>
              </a:lnSpc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目前，Kubernetes已经发布了多个稳定版本，每个版本都包含了丰富的功能和优化。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261748" y="1352723"/>
            <a:ext cx="4638675" cy="83820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86000"/>
              </a:lnSpc>
            </a:pPr>
            <a:r>
              <a:rPr lang="en-US" b="true" sz="2014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最新版本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261748" y="4499375"/>
            <a:ext cx="4762500" cy="1838325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86000"/>
              </a:lnSpc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最新版本中，Kubernetes提供了更加完善的容器编排和管理功能，支持多种存储和网络插件，增强了集群的安全性和可观察性，同时还提供了丰富的API和工具集供用户选择和扩展。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61748" y="3870593"/>
            <a:ext cx="5124450" cy="83820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86000"/>
              </a:lnSpc>
            </a:pPr>
            <a:r>
              <a:rPr lang="en-US" b="true" sz="2014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功能介绍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name="AutoShape 8" id="8"/>
            <p:cNvSpPr/>
            <p:nvPr/>
          </p:nvSpPr>
          <p:spPr>
            <a:xfrm rot="0"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9" id="9"/>
            <p:cNvSpPr/>
            <p:nvPr/>
          </p:nvSpPr>
          <p:spPr>
            <a:xfrm rot="0"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10" id="10"/>
            <p:cNvSpPr/>
            <p:nvPr/>
          </p:nvSpPr>
          <p:spPr>
            <a:xfrm rot="0"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11" id="11"/>
            <p:cNvSpPr/>
            <p:nvPr/>
          </p:nvSpPr>
          <p:spPr>
            <a:xfrm rot="0"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12" id="12"/>
            <p:cNvSpPr/>
            <p:nvPr/>
          </p:nvSpPr>
          <p:spPr>
            <a:xfrm rot="0"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13" id="13"/>
            <p:cNvSpPr/>
            <p:nvPr/>
          </p:nvSpPr>
          <p:spPr>
            <a:xfrm rot="0"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14" id="14"/>
            <p:cNvSpPr/>
            <p:nvPr/>
          </p:nvSpPr>
          <p:spPr>
            <a:xfrm rot="0"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15" id="15"/>
            <p:cNvSpPr/>
            <p:nvPr/>
          </p:nvSpPr>
          <p:spPr>
            <a:xfrm rot="0"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16" id="16"/>
            <p:cNvSpPr/>
            <p:nvPr/>
          </p:nvSpPr>
          <p:spPr>
            <a:xfrm rot="0"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17" id="17"/>
            <p:cNvSpPr/>
            <p:nvPr/>
          </p:nvSpPr>
          <p:spPr>
            <a:xfrm rot="0"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18" id="18"/>
            <p:cNvSpPr/>
            <p:nvPr/>
          </p:nvSpPr>
          <p:spPr>
            <a:xfrm rot="0"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19" id="19"/>
            <p:cNvSpPr/>
            <p:nvPr/>
          </p:nvSpPr>
          <p:spPr>
            <a:xfrm rot="0"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0" id="20"/>
            <p:cNvSpPr/>
            <p:nvPr/>
          </p:nvSpPr>
          <p:spPr>
            <a:xfrm rot="0"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1" id="21"/>
            <p:cNvSpPr/>
            <p:nvPr/>
          </p:nvSpPr>
          <p:spPr>
            <a:xfrm rot="0"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22" id="22"/>
            <p:cNvSpPr/>
            <p:nvPr/>
          </p:nvSpPr>
          <p:spPr>
            <a:xfrm rot="0"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23" id="23"/>
            <p:cNvSpPr/>
            <p:nvPr/>
          </p:nvSpPr>
          <p:spPr>
            <a:xfrm rot="0"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4" id="24"/>
            <p:cNvSpPr/>
            <p:nvPr/>
          </p:nvSpPr>
          <p:spPr>
            <a:xfrm rot="0"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5" id="25"/>
            <p:cNvSpPr/>
            <p:nvPr/>
          </p:nvSpPr>
          <p:spPr>
            <a:xfrm rot="0"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6" id="26"/>
            <p:cNvSpPr/>
            <p:nvPr/>
          </p:nvSpPr>
          <p:spPr>
            <a:xfrm rot="0"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27" id="27"/>
            <p:cNvSpPr/>
            <p:nvPr/>
          </p:nvSpPr>
          <p:spPr>
            <a:xfrm rot="0"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TextBox 28" id="28"/>
            <p:cNvSpPr txBox="true"/>
            <p:nvPr/>
          </p:nvSpPr>
          <p:spPr>
            <a:xfrm rot="0"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anchor="t" rtlCol="false" lIns="123825" rIns="57150" tIns="123825" bIns="123825" anchorCtr="false" vert="horz" wrap="squar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b="true" sz="3000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最新版本功能介绍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66575" y="1250443"/>
            <a:ext cx="10458850" cy="2438400"/>
          </a:xfrm>
          <a:prstGeom prst="roundRect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name="TextBox 3" id="3"/>
          <p:cNvSpPr txBox="true"/>
          <p:nvPr/>
        </p:nvSpPr>
        <p:spPr>
          <a:xfrm rot="0">
            <a:off x="1300074" y="2175786"/>
            <a:ext cx="9582906" cy="134112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随着云原生技术的不断发展和普及，Kubernetes作为云原生领域的核心开源项目，其未来发展趋势非常广阔。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00074" y="1380567"/>
            <a:ext cx="9417017" cy="85325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true" sz="2014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发展趋势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866575" y="3952506"/>
            <a:ext cx="10458850" cy="24384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100000"/>
            </a:schemeClr>
          </a:solidFill>
          <a:ln/>
        </p:spPr>
      </p:sp>
      <p:sp>
        <p:nvSpPr>
          <p:cNvPr name="TextBox 6" id="6"/>
          <p:cNvSpPr txBox="true"/>
          <p:nvPr/>
        </p:nvSpPr>
        <p:spPr>
          <a:xfrm rot="0">
            <a:off x="1287882" y="4870218"/>
            <a:ext cx="9582150" cy="1323975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>
                <a:solidFill>
                  <a:schemeClr val="accent1">
                    <a:lumMod val="50000"/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未来，Kubernetes将继续在容器编排和管理领域保持领先地位，并不断加强与云原生生态系统中其他开源项目的整合与协作。同时，Kubernetes还将进一步简化容器的部署和管理流程，提高系统的可靠性和性能，为用户提供更加优质的云原生应用体验。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87882" y="4099383"/>
            <a:ext cx="9677400" cy="72390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true" sz="2014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预测</a:t>
            </a:r>
          </a:p>
        </p:txBody>
      </p:sp>
      <p:cxnSp>
        <p:nvCxnSpPr>
          <p:cNvPr name="Connector 8" id="8"/>
          <p:cNvCxnSpPr/>
          <p:nvPr/>
        </p:nvCxnSpPr>
        <p:spPr>
          <a:xfrm>
            <a:off x="1473659" y="4829453"/>
            <a:ext cx="9220298" cy="0"/>
          </a:xfrm>
          <a:prstGeom prst="line">
            <a:avLst/>
          </a:prstGeom>
          <a:ln w="9525">
            <a:solidFill>
              <a:schemeClr val="accent1"/>
            </a:solidFill>
            <a:prstDash val="solid"/>
            <a:headEnd type="oval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name="Connector 9" id="9"/>
          <p:cNvCxnSpPr/>
          <p:nvPr/>
        </p:nvCxnSpPr>
        <p:spPr>
          <a:xfrm>
            <a:off x="1481378" y="2175786"/>
            <a:ext cx="9220298" cy="0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  <a:prstDash val="solid"/>
            <a:headEnd type="oval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name="Group 10" id="10"/>
          <p:cNvGrpSpPr/>
          <p:nvPr/>
        </p:nvGrpSpPr>
        <p:grpSpPr>
          <a:xfrm rot="0"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name="AutoShape 11" id="11"/>
            <p:cNvSpPr/>
            <p:nvPr/>
          </p:nvSpPr>
          <p:spPr>
            <a:xfrm rot="0"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12" id="12"/>
            <p:cNvSpPr/>
            <p:nvPr/>
          </p:nvSpPr>
          <p:spPr>
            <a:xfrm rot="0"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13" id="13"/>
            <p:cNvSpPr/>
            <p:nvPr/>
          </p:nvSpPr>
          <p:spPr>
            <a:xfrm rot="0"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14" id="14"/>
            <p:cNvSpPr/>
            <p:nvPr/>
          </p:nvSpPr>
          <p:spPr>
            <a:xfrm rot="0"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15" id="15"/>
            <p:cNvSpPr/>
            <p:nvPr/>
          </p:nvSpPr>
          <p:spPr>
            <a:xfrm rot="0"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16" id="16"/>
            <p:cNvSpPr/>
            <p:nvPr/>
          </p:nvSpPr>
          <p:spPr>
            <a:xfrm rot="0"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17" id="17"/>
            <p:cNvSpPr/>
            <p:nvPr/>
          </p:nvSpPr>
          <p:spPr>
            <a:xfrm rot="0"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18" id="18"/>
            <p:cNvSpPr/>
            <p:nvPr/>
          </p:nvSpPr>
          <p:spPr>
            <a:xfrm rot="0"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19" id="19"/>
            <p:cNvSpPr/>
            <p:nvPr/>
          </p:nvSpPr>
          <p:spPr>
            <a:xfrm rot="0"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20" id="20"/>
            <p:cNvSpPr/>
            <p:nvPr/>
          </p:nvSpPr>
          <p:spPr>
            <a:xfrm rot="0"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21" id="21"/>
            <p:cNvSpPr/>
            <p:nvPr/>
          </p:nvSpPr>
          <p:spPr>
            <a:xfrm rot="0"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2" id="22"/>
            <p:cNvSpPr/>
            <p:nvPr/>
          </p:nvSpPr>
          <p:spPr>
            <a:xfrm rot="0"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3" id="23"/>
            <p:cNvSpPr/>
            <p:nvPr/>
          </p:nvSpPr>
          <p:spPr>
            <a:xfrm rot="0"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4" id="24"/>
            <p:cNvSpPr/>
            <p:nvPr/>
          </p:nvSpPr>
          <p:spPr>
            <a:xfrm rot="0"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25" id="25"/>
            <p:cNvSpPr/>
            <p:nvPr/>
          </p:nvSpPr>
          <p:spPr>
            <a:xfrm rot="0"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26" id="26"/>
            <p:cNvSpPr/>
            <p:nvPr/>
          </p:nvSpPr>
          <p:spPr>
            <a:xfrm rot="0"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7" id="27"/>
            <p:cNvSpPr/>
            <p:nvPr/>
          </p:nvSpPr>
          <p:spPr>
            <a:xfrm rot="0"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8" id="28"/>
            <p:cNvSpPr/>
            <p:nvPr/>
          </p:nvSpPr>
          <p:spPr>
            <a:xfrm rot="0"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9" id="29"/>
            <p:cNvSpPr/>
            <p:nvPr/>
          </p:nvSpPr>
          <p:spPr>
            <a:xfrm rot="0"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30" id="30"/>
            <p:cNvSpPr/>
            <p:nvPr/>
          </p:nvSpPr>
          <p:spPr>
            <a:xfrm rot="0"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TextBox 31" id="31"/>
            <p:cNvSpPr txBox="true"/>
            <p:nvPr/>
          </p:nvSpPr>
          <p:spPr>
            <a:xfrm rot="0"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anchor="t" rtlCol="false" lIns="123825" rIns="57150" tIns="123825" bIns="123825" anchorCtr="false" vert="horz" wrap="squar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b="true" sz="3000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未来发展趋势预测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70021" y="1411090"/>
            <a:ext cx="2051957" cy="1842306"/>
          </a:xfrm>
          <a:prstGeom prst="rect">
            <a:avLst/>
          </a:prstGeom>
          <a:ln/>
        </p:spPr>
        <p:txBody>
          <a:bodyPr anchor="ctr" rtlCol="false" lIns="114300" rIns="114300" tIns="57150" bIns="57150" anchorCtr="true" vert="horz" wrap="square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b="true" sz="8000">
                <a:solidFill>
                  <a:srgbClr val="B3CEFF">
                    <a:alpha val="100000"/>
                  </a:srgbClr>
                </a:solidFill>
                <a:highlight>
                  <a:srgbClr val="000000">
                    <a:alpha val="0"/>
                  </a:srgbClr>
                </a:highlight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53596" y="3253396"/>
            <a:ext cx="10484808" cy="1798058"/>
          </a:xfrm>
          <a:prstGeom prst="rect">
            <a:avLst/>
          </a:prstGeom>
          <a:ln/>
        </p:spPr>
        <p:txBody>
          <a:bodyPr anchor="t" rtlCol="false" lIns="114300" rIns="114300" tIns="57150" bIns="57150" anchorCtr="true" vert="horz"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b="true" sz="45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Kubernetes架构原理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81837" y="1604867"/>
            <a:ext cx="3394996" cy="2116741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  <p:txBody>
          <a:bodyPr anchor="ctr" rtlCol="false" tIns="45720" lIns="91440" bIns="45720" rIns="91440" anchorCtr="false" vert="horz" wrap="square">
            <a:noAutofit/>
          </a:bodyPr>
          <a:lstStyle/>
          <a:p>
            <a:pPr algn="ctr">
              <a:defRPr/>
            </a:pPr>
            <a:r>
              <a:rPr lang="en-US" sz="294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>
            <a:off x="4376738" y="3721608"/>
            <a:ext cx="3394996" cy="2116741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AutoShape 4" id="4"/>
          <p:cNvSpPr/>
          <p:nvPr/>
        </p:nvSpPr>
        <p:spPr>
          <a:xfrm rot="0">
            <a:off x="7771733" y="1604867"/>
            <a:ext cx="3394996" cy="2116741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r="0" t="2638" b="2638"/>
          <a:stretch>
            <a:fillRect/>
          </a:stretch>
        </p:blipFill>
        <p:spPr>
          <a:xfrm rot="0">
            <a:off x="981837" y="3694465"/>
            <a:ext cx="3394942" cy="214386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r="0" t="18160" b="18160"/>
          <a:stretch>
            <a:fillRect/>
          </a:stretch>
        </p:blipFill>
        <p:spPr>
          <a:xfrm rot="0">
            <a:off x="4376812" y="1577730"/>
            <a:ext cx="3394942" cy="2143864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r="0" t="2638" b="2638"/>
          <a:stretch>
            <a:fillRect/>
          </a:stretch>
        </p:blipFill>
        <p:spPr>
          <a:xfrm rot="0">
            <a:off x="7771733" y="3721608"/>
            <a:ext cx="3394942" cy="2143864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name="AutoShape 9" id="9"/>
            <p:cNvSpPr/>
            <p:nvPr/>
          </p:nvSpPr>
          <p:spPr>
            <a:xfrm rot="0"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10" id="10"/>
            <p:cNvSpPr/>
            <p:nvPr/>
          </p:nvSpPr>
          <p:spPr>
            <a:xfrm rot="0"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11" id="11"/>
            <p:cNvSpPr/>
            <p:nvPr/>
          </p:nvSpPr>
          <p:spPr>
            <a:xfrm rot="0"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12" id="12"/>
            <p:cNvSpPr/>
            <p:nvPr/>
          </p:nvSpPr>
          <p:spPr>
            <a:xfrm rot="0"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13" id="13"/>
            <p:cNvSpPr/>
            <p:nvPr/>
          </p:nvSpPr>
          <p:spPr>
            <a:xfrm rot="0"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14" id="14"/>
            <p:cNvSpPr/>
            <p:nvPr/>
          </p:nvSpPr>
          <p:spPr>
            <a:xfrm rot="0"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15" id="15"/>
            <p:cNvSpPr/>
            <p:nvPr/>
          </p:nvSpPr>
          <p:spPr>
            <a:xfrm rot="0"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16" id="16"/>
            <p:cNvSpPr/>
            <p:nvPr/>
          </p:nvSpPr>
          <p:spPr>
            <a:xfrm rot="0"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17" id="17"/>
            <p:cNvSpPr/>
            <p:nvPr/>
          </p:nvSpPr>
          <p:spPr>
            <a:xfrm rot="0"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18" id="18"/>
            <p:cNvSpPr/>
            <p:nvPr/>
          </p:nvSpPr>
          <p:spPr>
            <a:xfrm rot="0"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19" id="19"/>
            <p:cNvSpPr/>
            <p:nvPr/>
          </p:nvSpPr>
          <p:spPr>
            <a:xfrm rot="0"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0" id="20"/>
            <p:cNvSpPr/>
            <p:nvPr/>
          </p:nvSpPr>
          <p:spPr>
            <a:xfrm rot="0"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1" id="21"/>
            <p:cNvSpPr/>
            <p:nvPr/>
          </p:nvSpPr>
          <p:spPr>
            <a:xfrm rot="0"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2" id="22"/>
            <p:cNvSpPr/>
            <p:nvPr/>
          </p:nvSpPr>
          <p:spPr>
            <a:xfrm rot="0"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23" id="23"/>
            <p:cNvSpPr/>
            <p:nvPr/>
          </p:nvSpPr>
          <p:spPr>
            <a:xfrm rot="0"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24" id="24"/>
            <p:cNvSpPr/>
            <p:nvPr/>
          </p:nvSpPr>
          <p:spPr>
            <a:xfrm rot="0"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5" id="25"/>
            <p:cNvSpPr/>
            <p:nvPr/>
          </p:nvSpPr>
          <p:spPr>
            <a:xfrm rot="0"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6" id="26"/>
            <p:cNvSpPr/>
            <p:nvPr/>
          </p:nvSpPr>
          <p:spPr>
            <a:xfrm rot="0"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7" id="27"/>
            <p:cNvSpPr/>
            <p:nvPr/>
          </p:nvSpPr>
          <p:spPr>
            <a:xfrm rot="0"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28" id="28"/>
            <p:cNvSpPr/>
            <p:nvPr/>
          </p:nvSpPr>
          <p:spPr>
            <a:xfrm rot="0"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TextBox 29" id="29"/>
            <p:cNvSpPr txBox="true"/>
            <p:nvPr/>
          </p:nvSpPr>
          <p:spPr>
            <a:xfrm rot="0"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anchor="t" rtlCol="false" lIns="123825" rIns="57150" tIns="123825" bIns="123825" anchorCtr="false" vert="horz" wrap="squar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b="true" sz="3000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总体架构概述</a:t>
              </a: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981837" y="1604867"/>
            <a:ext cx="3394996" cy="490334"/>
          </a:xfrm>
          <a:prstGeom prst="rect">
            <a:avLst/>
          </a:prstGeom>
          <a:ln/>
        </p:spPr>
        <p:txBody>
          <a:bodyPr anchor="t" rtlCol="false" lIns="66008" rIns="66008" tIns="33052" bIns="33052" anchorCtr="false" vert="horz" wrap="square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b="true" sz="1725">
                <a:solidFill>
                  <a:srgbClr val="FFFDFD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分布式系统架构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90562" y="2039620"/>
            <a:ext cx="3286271" cy="1654845"/>
          </a:xfrm>
          <a:prstGeom prst="rect">
            <a:avLst/>
          </a:prstGeom>
          <a:ln/>
        </p:spPr>
        <p:txBody>
          <a:bodyPr anchor="ctr" rtlCol="false" lIns="66008" rIns="66008" tIns="33052" bIns="33052" anchorCtr="true" vert="horz" wrap="square">
            <a:normAutofit/>
          </a:bodyPr>
          <a:lstStyle/>
          <a:p>
            <a:pPr algn="l">
              <a:lnSpc>
                <a:spcPct val="188000"/>
              </a:lnSpc>
            </a:pPr>
            <a:r>
              <a:rPr lang="en-US" sz="1425">
                <a:solidFill>
                  <a:srgbClr val="FFFDFD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Kubernetes采用分布式系统架构设计，通过高可用性、伸缩性和容错性来满足大规模容器化应用的管理需求。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376833" y="3748751"/>
            <a:ext cx="3394996" cy="490334"/>
          </a:xfrm>
          <a:prstGeom prst="rect">
            <a:avLst/>
          </a:prstGeom>
          <a:ln/>
        </p:spPr>
        <p:txBody>
          <a:bodyPr anchor="t" rtlCol="false" lIns="66008" rIns="66008" tIns="33052" bIns="33052" anchorCtr="false" vert="horz" wrap="square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b="true" sz="1725">
                <a:solidFill>
                  <a:srgbClr val="FFFDFD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声明式配置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485558" y="4183504"/>
            <a:ext cx="3286271" cy="1654845"/>
          </a:xfrm>
          <a:prstGeom prst="rect">
            <a:avLst/>
          </a:prstGeom>
          <a:ln/>
        </p:spPr>
        <p:txBody>
          <a:bodyPr anchor="ctr" rtlCol="false" lIns="66008" rIns="66008" tIns="33052" bIns="33052" anchorCtr="true" vert="horz" wrap="square">
            <a:normAutofit/>
          </a:bodyPr>
          <a:lstStyle/>
          <a:p>
            <a:pPr algn="l">
              <a:lnSpc>
                <a:spcPct val="188000"/>
              </a:lnSpc>
            </a:pPr>
            <a:r>
              <a:rPr lang="en-US" sz="1350">
                <a:solidFill>
                  <a:srgbClr val="FFFDFD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Kubernetes通过声明式配置来描述系统的期望状态，并自动调整实际状态以匹配期望状态，简化了应用的部署和管理。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771733" y="1604867"/>
            <a:ext cx="3394996" cy="490334"/>
          </a:xfrm>
          <a:prstGeom prst="rect">
            <a:avLst/>
          </a:prstGeom>
          <a:ln/>
        </p:spPr>
        <p:txBody>
          <a:bodyPr anchor="t" rtlCol="false" lIns="66008" rIns="66008" tIns="33052" bIns="33052" anchorCtr="false" vert="horz" wrap="square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b="true" sz="1725">
                <a:solidFill>
                  <a:srgbClr val="FFFDFD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自动化运维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880459" y="2039620"/>
            <a:ext cx="3286271" cy="1654845"/>
          </a:xfrm>
          <a:prstGeom prst="rect">
            <a:avLst/>
          </a:prstGeom>
          <a:ln/>
        </p:spPr>
        <p:txBody>
          <a:bodyPr anchor="ctr" rtlCol="false" lIns="66008" rIns="66008" tIns="33052" bIns="33052" anchorCtr="true" vert="horz" wrap="square">
            <a:normAutofit/>
          </a:bodyPr>
          <a:lstStyle/>
          <a:p>
            <a:pPr algn="l">
              <a:lnSpc>
                <a:spcPct val="188000"/>
              </a:lnSpc>
            </a:pPr>
            <a:r>
              <a:rPr lang="en-US" sz="1500">
                <a:solidFill>
                  <a:srgbClr val="FFFDFD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Kubernetes提供了自动化的应用部署、扩缩容、更新、回滚等运维操作，降低了人工干预的成本和风险。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3470003" y="1095611"/>
            <a:ext cx="5251994" cy="5251994"/>
          </a:xfrm>
          <a:prstGeom prst="ellipse">
            <a:avLst/>
          </a:prstGeom>
          <a:gradFill>
            <a:gsLst>
              <a:gs pos="0">
                <a:schemeClr val="accent2">
                  <a:alpha val="40000"/>
                  <a:lumMod val="60000"/>
                  <a:lumOff val="40000"/>
                </a:schemeClr>
              </a:gs>
              <a:gs pos="100000">
                <a:schemeClr val="accent2">
                  <a:alpha val="40000"/>
                </a:schemeClr>
              </a:gs>
            </a:gsLst>
            <a:lin ang="0"/>
          </a:gradFill>
          <a:ln/>
        </p:spPr>
      </p:sp>
      <p:sp>
        <p:nvSpPr>
          <p:cNvPr name="AutoShape 3" id="3"/>
          <p:cNvSpPr/>
          <p:nvPr/>
        </p:nvSpPr>
        <p:spPr>
          <a:xfrm rot="0">
            <a:off x="3637982" y="1263590"/>
            <a:ext cx="4916037" cy="4916037"/>
          </a:xfrm>
          <a:prstGeom prst="ellipse">
            <a:avLst/>
          </a:prstGeom>
          <a:solidFill>
            <a:schemeClr val="lt1">
              <a:alpha val="100000"/>
            </a:schemeClr>
          </a:solidFill>
          <a:ln/>
        </p:spPr>
      </p:sp>
      <p:sp>
        <p:nvSpPr>
          <p:cNvPr name="AutoShape 4" id="4"/>
          <p:cNvSpPr/>
          <p:nvPr/>
        </p:nvSpPr>
        <p:spPr>
          <a:xfrm rot="0">
            <a:off x="4282803" y="1908411"/>
            <a:ext cx="3626394" cy="3626394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23083" r="23083"/>
          <a:stretch>
            <a:fillRect/>
          </a:stretch>
        </p:blipFill>
        <p:spPr>
          <a:xfrm rot="0">
            <a:off x="4796012" y="2421620"/>
            <a:ext cx="2599976" cy="2599976"/>
          </a:xfrm>
          <a:prstGeom prst="ellipse">
            <a:avLst/>
          </a:prstGeom>
        </p:spPr>
      </p:pic>
      <p:sp>
        <p:nvSpPr>
          <p:cNvPr name="AutoShape 6" id="6"/>
          <p:cNvSpPr/>
          <p:nvPr/>
        </p:nvSpPr>
        <p:spPr>
          <a:xfrm rot="0">
            <a:off x="7568742" y="1485755"/>
            <a:ext cx="845312" cy="845312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AutoShape 7" id="7"/>
          <p:cNvSpPr/>
          <p:nvPr/>
        </p:nvSpPr>
        <p:spPr>
          <a:xfrm rot="0">
            <a:off x="3150292" y="3006344"/>
            <a:ext cx="845312" cy="845312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AutoShape 8" id="8"/>
          <p:cNvSpPr/>
          <p:nvPr/>
        </p:nvSpPr>
        <p:spPr>
          <a:xfrm rot="0">
            <a:off x="7641893" y="4903343"/>
            <a:ext cx="845312" cy="845312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Freeform 9" id="9"/>
          <p:cNvSpPr/>
          <p:nvPr/>
        </p:nvSpPr>
        <p:spPr>
          <a:xfrm rot="0">
            <a:off x="7725002" y="1690784"/>
            <a:ext cx="532790" cy="435254"/>
          </a:xfrm>
          <a:custGeom>
            <a:avLst/>
            <a:gdLst/>
            <a:ahLst/>
            <a:cxnLst/>
            <a:rect r="r" b="b" t="t" l="l"/>
            <a:pathLst>
              <a:path h="304800" w="304800">
                <a:moveTo>
                  <a:pt x="257299" y="240773"/>
                </a:moveTo>
                <a:lnTo>
                  <a:pt x="257299" y="258156"/>
                </a:lnTo>
                <a:lnTo>
                  <a:pt x="47501" y="258156"/>
                </a:lnTo>
                <a:lnTo>
                  <a:pt x="47501" y="240773"/>
                </a:lnTo>
                <a:cubicBezTo>
                  <a:pt x="47501" y="240773"/>
                  <a:pt x="43015" y="231162"/>
                  <a:pt x="67361" y="208112"/>
                </a:cubicBezTo>
                <a:cubicBezTo>
                  <a:pt x="91688" y="185071"/>
                  <a:pt x="88487" y="125511"/>
                  <a:pt x="88487" y="85173"/>
                </a:cubicBezTo>
                <a:cubicBezTo>
                  <a:pt x="88487" y="44834"/>
                  <a:pt x="145142" y="43977"/>
                  <a:pt x="145142" y="43977"/>
                </a:cubicBezTo>
                <a:lnTo>
                  <a:pt x="147085" y="43977"/>
                </a:lnTo>
                <a:cubicBezTo>
                  <a:pt x="147085" y="43996"/>
                  <a:pt x="147085" y="43701"/>
                  <a:pt x="147085" y="37424"/>
                </a:cubicBezTo>
                <a:cubicBezTo>
                  <a:pt x="147085" y="33395"/>
                  <a:pt x="133560" y="18802"/>
                  <a:pt x="133560" y="18802"/>
                </a:cubicBezTo>
                <a:lnTo>
                  <a:pt x="133360" y="9973"/>
                </a:lnTo>
                <a:lnTo>
                  <a:pt x="171555" y="9973"/>
                </a:lnTo>
                <a:lnTo>
                  <a:pt x="171298" y="19136"/>
                </a:lnTo>
                <a:cubicBezTo>
                  <a:pt x="171298" y="19136"/>
                  <a:pt x="156639" y="33719"/>
                  <a:pt x="156639" y="38014"/>
                </a:cubicBezTo>
                <a:cubicBezTo>
                  <a:pt x="156639" y="42167"/>
                  <a:pt x="156639" y="43558"/>
                  <a:pt x="156639" y="43967"/>
                </a:cubicBezTo>
                <a:lnTo>
                  <a:pt x="159658" y="43967"/>
                </a:lnTo>
                <a:cubicBezTo>
                  <a:pt x="159658" y="43967"/>
                  <a:pt x="216313" y="44825"/>
                  <a:pt x="216313" y="85163"/>
                </a:cubicBezTo>
                <a:cubicBezTo>
                  <a:pt x="216313" y="125501"/>
                  <a:pt x="213112" y="185071"/>
                  <a:pt x="237449" y="208121"/>
                </a:cubicBezTo>
                <a:cubicBezTo>
                  <a:pt x="261785" y="231172"/>
                  <a:pt x="257299" y="240773"/>
                  <a:pt x="257299" y="240773"/>
                </a:cubicBezTo>
                <a:close/>
                <a:moveTo>
                  <a:pt x="176327" y="267367"/>
                </a:moveTo>
                <a:cubicBezTo>
                  <a:pt x="176327" y="280559"/>
                  <a:pt x="165640" y="294827"/>
                  <a:pt x="152457" y="294827"/>
                </a:cubicBezTo>
                <a:cubicBezTo>
                  <a:pt x="139275" y="294827"/>
                  <a:pt x="128588" y="280559"/>
                  <a:pt x="128588" y="267367"/>
                </a:cubicBezTo>
                <a:cubicBezTo>
                  <a:pt x="128588" y="267662"/>
                  <a:pt x="176327" y="267062"/>
                  <a:pt x="176327" y="267367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name="Freeform 10" id="10"/>
          <p:cNvSpPr/>
          <p:nvPr/>
        </p:nvSpPr>
        <p:spPr>
          <a:xfrm rot="0">
            <a:off x="3382144" y="3262579"/>
            <a:ext cx="381610" cy="381610"/>
          </a:xfrm>
          <a:custGeom>
            <a:avLst/>
            <a:gdLst/>
            <a:ahLst/>
            <a:cxnLst/>
            <a:rect r="r" b="b" t="t" l="l"/>
            <a:pathLst>
              <a:path h="304800" w="304800">
                <a:moveTo>
                  <a:pt x="106680" y="259080"/>
                </a:moveTo>
                <a:lnTo>
                  <a:pt x="30480" y="259080"/>
                </a:lnTo>
                <a:cubicBezTo>
                  <a:pt x="13649" y="259080"/>
                  <a:pt x="0" y="245431"/>
                  <a:pt x="0" y="228600"/>
                </a:cubicBezTo>
                <a:lnTo>
                  <a:pt x="0" y="228600"/>
                </a:lnTo>
                <a:lnTo>
                  <a:pt x="0" y="30480"/>
                </a:lnTo>
                <a:cubicBezTo>
                  <a:pt x="0" y="13716"/>
                  <a:pt x="13716" y="0"/>
                  <a:pt x="30480" y="0"/>
                </a:cubicBezTo>
                <a:lnTo>
                  <a:pt x="274320" y="0"/>
                </a:lnTo>
                <a:cubicBezTo>
                  <a:pt x="291151" y="0"/>
                  <a:pt x="304800" y="13649"/>
                  <a:pt x="304800" y="30480"/>
                </a:cubicBezTo>
                <a:lnTo>
                  <a:pt x="304800" y="30480"/>
                </a:lnTo>
                <a:lnTo>
                  <a:pt x="304800" y="228600"/>
                </a:lnTo>
                <a:cubicBezTo>
                  <a:pt x="304800" y="245431"/>
                  <a:pt x="291151" y="259080"/>
                  <a:pt x="274320" y="259080"/>
                </a:cubicBezTo>
                <a:lnTo>
                  <a:pt x="274320" y="259080"/>
                </a:lnTo>
                <a:lnTo>
                  <a:pt x="198120" y="259080"/>
                </a:lnTo>
                <a:lnTo>
                  <a:pt x="259080" y="289560"/>
                </a:lnTo>
                <a:lnTo>
                  <a:pt x="259080" y="304800"/>
                </a:lnTo>
                <a:lnTo>
                  <a:pt x="45720" y="304800"/>
                </a:lnTo>
                <a:lnTo>
                  <a:pt x="45720" y="289560"/>
                </a:lnTo>
                <a:lnTo>
                  <a:pt x="106680" y="259080"/>
                </a:lnTo>
                <a:close/>
                <a:moveTo>
                  <a:pt x="30480" y="30480"/>
                </a:moveTo>
                <a:lnTo>
                  <a:pt x="30480" y="198120"/>
                </a:lnTo>
                <a:lnTo>
                  <a:pt x="274320" y="198120"/>
                </a:lnTo>
                <a:lnTo>
                  <a:pt x="274320" y="30480"/>
                </a:lnTo>
                <a:lnTo>
                  <a:pt x="30480" y="3048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name="Freeform 11" id="11"/>
          <p:cNvSpPr/>
          <p:nvPr/>
        </p:nvSpPr>
        <p:spPr>
          <a:xfrm rot="0">
            <a:off x="7866091" y="5133975"/>
            <a:ext cx="396240" cy="384048"/>
          </a:xfrm>
          <a:custGeom>
            <a:avLst/>
            <a:gdLst/>
            <a:ahLst/>
            <a:cxnLst/>
            <a:rect r="r" b="b" t="t" l="l"/>
            <a:pathLst>
              <a:path h="304800" w="304800">
                <a:moveTo>
                  <a:pt x="0" y="91440"/>
                </a:moveTo>
                <a:lnTo>
                  <a:pt x="152400" y="0"/>
                </a:lnTo>
                <a:lnTo>
                  <a:pt x="304800" y="91440"/>
                </a:lnTo>
                <a:lnTo>
                  <a:pt x="304800" y="121920"/>
                </a:lnTo>
                <a:lnTo>
                  <a:pt x="0" y="121920"/>
                </a:lnTo>
                <a:lnTo>
                  <a:pt x="0" y="91440"/>
                </a:lnTo>
                <a:close/>
                <a:moveTo>
                  <a:pt x="0" y="274320"/>
                </a:moveTo>
                <a:lnTo>
                  <a:pt x="304800" y="27432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274320"/>
                </a:lnTo>
                <a:close/>
                <a:moveTo>
                  <a:pt x="30480" y="243840"/>
                </a:moveTo>
                <a:lnTo>
                  <a:pt x="274320" y="243840"/>
                </a:lnTo>
                <a:lnTo>
                  <a:pt x="274320" y="274320"/>
                </a:lnTo>
                <a:lnTo>
                  <a:pt x="30480" y="274320"/>
                </a:lnTo>
                <a:lnTo>
                  <a:pt x="30480" y="243840"/>
                </a:lnTo>
                <a:close/>
                <a:moveTo>
                  <a:pt x="30480" y="121920"/>
                </a:moveTo>
                <a:lnTo>
                  <a:pt x="91440" y="121920"/>
                </a:lnTo>
                <a:lnTo>
                  <a:pt x="91440" y="243840"/>
                </a:lnTo>
                <a:lnTo>
                  <a:pt x="30480" y="243840"/>
                </a:lnTo>
                <a:lnTo>
                  <a:pt x="30480" y="121920"/>
                </a:lnTo>
                <a:close/>
                <a:moveTo>
                  <a:pt x="121920" y="121920"/>
                </a:moveTo>
                <a:lnTo>
                  <a:pt x="182880" y="121920"/>
                </a:lnTo>
                <a:lnTo>
                  <a:pt x="182880" y="243840"/>
                </a:lnTo>
                <a:lnTo>
                  <a:pt x="121920" y="243840"/>
                </a:lnTo>
                <a:lnTo>
                  <a:pt x="121920" y="121920"/>
                </a:lnTo>
                <a:close/>
                <a:moveTo>
                  <a:pt x="213360" y="121920"/>
                </a:moveTo>
                <a:lnTo>
                  <a:pt x="274320" y="121920"/>
                </a:lnTo>
                <a:lnTo>
                  <a:pt x="274320" y="243840"/>
                </a:lnTo>
                <a:lnTo>
                  <a:pt x="213360" y="243840"/>
                </a:lnTo>
                <a:lnTo>
                  <a:pt x="213360" y="12192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name="TextBox 12" id="12"/>
          <p:cNvSpPr txBox="true"/>
          <p:nvPr/>
        </p:nvSpPr>
        <p:spPr>
          <a:xfrm rot="0">
            <a:off x="539110" y="3172356"/>
            <a:ext cx="2409825" cy="447675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spAutoFit/>
          </a:bodyPr>
          <a:lstStyle/>
          <a:p>
            <a:pPr>
              <a:lnSpc>
                <a:spcPct val="96000"/>
              </a:lnSpc>
            </a:pPr>
            <a:r>
              <a:rPr lang="en-US" b="true" sz="2025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API服务器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46662" y="1612351"/>
            <a:ext cx="2227417" cy="1580007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负责将待调度的Pod按照特定的调度算法和策略绑定到集群中的某个节点上，确保Pod能够正常运行。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46662" y="1063099"/>
            <a:ext cx="2409825" cy="447675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spAutoFit/>
          </a:bodyPr>
          <a:lstStyle/>
          <a:p>
            <a:pPr>
              <a:lnSpc>
                <a:spcPct val="96000"/>
              </a:lnSpc>
            </a:pPr>
            <a:r>
              <a:rPr lang="en-US" b="true" sz="2025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调度器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146662" y="3977216"/>
            <a:ext cx="2409825" cy="447675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spAutoFit/>
          </a:bodyPr>
          <a:lstStyle/>
          <a:p>
            <a:pPr>
              <a:lnSpc>
                <a:spcPct val="96000"/>
              </a:lnSpc>
            </a:pPr>
            <a:r>
              <a:rPr lang="en-US" b="true" sz="2025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控制器管理器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46662" y="4535996"/>
            <a:ext cx="2227417" cy="1580007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包含多个控制器，每个控制器负责一种特定资源的控制逻辑，确保资源状态与期望状态一致。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39110" y="3796745"/>
            <a:ext cx="2227417" cy="1580007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作为Kubernetes集群的入口，提供RESTful API接口，处理客户端的请求并操作etcd存储系统。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name="AutoShape 19" id="19"/>
            <p:cNvSpPr/>
            <p:nvPr/>
          </p:nvSpPr>
          <p:spPr>
            <a:xfrm rot="0"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0" id="20"/>
            <p:cNvSpPr/>
            <p:nvPr/>
          </p:nvSpPr>
          <p:spPr>
            <a:xfrm rot="0"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1" id="21"/>
            <p:cNvSpPr/>
            <p:nvPr/>
          </p:nvSpPr>
          <p:spPr>
            <a:xfrm rot="0"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2" id="22"/>
            <p:cNvSpPr/>
            <p:nvPr/>
          </p:nvSpPr>
          <p:spPr>
            <a:xfrm rot="0"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23" id="23"/>
            <p:cNvSpPr/>
            <p:nvPr/>
          </p:nvSpPr>
          <p:spPr>
            <a:xfrm rot="0"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24" id="24"/>
            <p:cNvSpPr/>
            <p:nvPr/>
          </p:nvSpPr>
          <p:spPr>
            <a:xfrm rot="0"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5" id="25"/>
            <p:cNvSpPr/>
            <p:nvPr/>
          </p:nvSpPr>
          <p:spPr>
            <a:xfrm rot="0"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6" id="26"/>
            <p:cNvSpPr/>
            <p:nvPr/>
          </p:nvSpPr>
          <p:spPr>
            <a:xfrm rot="0"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7" id="27"/>
            <p:cNvSpPr/>
            <p:nvPr/>
          </p:nvSpPr>
          <p:spPr>
            <a:xfrm rot="0"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28" id="28"/>
            <p:cNvSpPr/>
            <p:nvPr/>
          </p:nvSpPr>
          <p:spPr>
            <a:xfrm rot="0"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29" id="29"/>
            <p:cNvSpPr/>
            <p:nvPr/>
          </p:nvSpPr>
          <p:spPr>
            <a:xfrm rot="0"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30" id="30"/>
            <p:cNvSpPr/>
            <p:nvPr/>
          </p:nvSpPr>
          <p:spPr>
            <a:xfrm rot="0"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31" id="31"/>
            <p:cNvSpPr/>
            <p:nvPr/>
          </p:nvSpPr>
          <p:spPr>
            <a:xfrm rot="0"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32" id="32"/>
            <p:cNvSpPr/>
            <p:nvPr/>
          </p:nvSpPr>
          <p:spPr>
            <a:xfrm rot="0"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33" id="33"/>
            <p:cNvSpPr/>
            <p:nvPr/>
          </p:nvSpPr>
          <p:spPr>
            <a:xfrm rot="0"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34" id="34"/>
            <p:cNvSpPr/>
            <p:nvPr/>
          </p:nvSpPr>
          <p:spPr>
            <a:xfrm rot="0"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35" id="35"/>
            <p:cNvSpPr/>
            <p:nvPr/>
          </p:nvSpPr>
          <p:spPr>
            <a:xfrm rot="0"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36" id="36"/>
            <p:cNvSpPr/>
            <p:nvPr/>
          </p:nvSpPr>
          <p:spPr>
            <a:xfrm rot="0"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37" id="37"/>
            <p:cNvSpPr/>
            <p:nvPr/>
          </p:nvSpPr>
          <p:spPr>
            <a:xfrm rot="0"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38" id="38"/>
            <p:cNvSpPr/>
            <p:nvPr/>
          </p:nvSpPr>
          <p:spPr>
            <a:xfrm rot="0"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TextBox 39" id="39"/>
            <p:cNvSpPr txBox="true"/>
            <p:nvPr/>
          </p:nvSpPr>
          <p:spPr>
            <a:xfrm rot="0"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anchor="t" rtlCol="false" lIns="123825" rIns="57150" tIns="123825" bIns="123825" anchorCtr="false" vert="horz" wrap="squar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b="true" sz="3000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控制平面组件详解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>
            <a:alphaModFix amt="100000"/>
          </a:blip>
          <a:srcRect l="417" r="417"/>
          <a:stretch>
            <a:fillRect/>
          </a:stretch>
        </p:blipFill>
        <p:spPr>
          <a:xfrm rot="0">
            <a:off x="7092556" y="1559288"/>
            <a:ext cx="4492828" cy="4492828"/>
          </a:xfrm>
          <a:prstGeom prst="roundRect">
            <a:avLst/>
          </a:prstGeom>
        </p:spPr>
      </p:pic>
      <p:sp>
        <p:nvSpPr>
          <p:cNvPr name="Freeform 3" id="3"/>
          <p:cNvSpPr/>
          <p:nvPr/>
        </p:nvSpPr>
        <p:spPr>
          <a:xfrm rot="0">
            <a:off x="539110" y="1488377"/>
            <a:ext cx="1511760" cy="1373901"/>
          </a:xfrm>
          <a:custGeom>
            <a:avLst/>
            <a:gdLst/>
            <a:ahLst/>
            <a:cxnLst/>
            <a:rect r="r" b="b" t="t" l="l"/>
            <a:pathLst>
              <a:path h="1073360" w="1181062">
                <a:moveTo>
                  <a:pt x="0" y="0"/>
                </a:moveTo>
                <a:lnTo>
                  <a:pt x="1046892" y="0"/>
                </a:lnTo>
                <a:quadBezTo>
                  <a:pt x="1181062" y="0"/>
                  <a:pt x="1181062" y="134170"/>
                </a:quadBezTo>
                <a:lnTo>
                  <a:pt x="1181062" y="1073360"/>
                </a:lnTo>
                <a:lnTo>
                  <a:pt x="134170" y="1073360"/>
                </a:lnTo>
                <a:quadBezTo>
                  <a:pt x="0" y="1073360"/>
                  <a:pt x="0" y="939190"/>
                </a:quadBez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100000"/>
            </a:schemeClr>
          </a:solidFill>
          <a:ln/>
        </p:spPr>
      </p:sp>
      <p:sp>
        <p:nvSpPr>
          <p:cNvPr name="TextBox 4" id="4"/>
          <p:cNvSpPr txBox="true"/>
          <p:nvPr/>
        </p:nvSpPr>
        <p:spPr>
          <a:xfrm rot="0">
            <a:off x="739477" y="1370655"/>
            <a:ext cx="1111026" cy="161544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true" sz="5775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</a:t>
            </a:r>
          </a:p>
        </p:txBody>
      </p:sp>
      <p:sp>
        <p:nvSpPr>
          <p:cNvPr name="Freeform 5" id="5"/>
          <p:cNvSpPr/>
          <p:nvPr/>
        </p:nvSpPr>
        <p:spPr>
          <a:xfrm rot="0">
            <a:off x="539110" y="3205847"/>
            <a:ext cx="1511760" cy="1373901"/>
          </a:xfrm>
          <a:custGeom>
            <a:avLst/>
            <a:gdLst/>
            <a:ahLst/>
            <a:cxnLst/>
            <a:rect r="r" b="b" t="t" l="l"/>
            <a:pathLst>
              <a:path h="1073360" w="1181062">
                <a:moveTo>
                  <a:pt x="0" y="0"/>
                </a:moveTo>
                <a:lnTo>
                  <a:pt x="1046892" y="0"/>
                </a:lnTo>
                <a:quadBezTo>
                  <a:pt x="1181062" y="0"/>
                  <a:pt x="1181062" y="134170"/>
                </a:quadBezTo>
                <a:lnTo>
                  <a:pt x="1181062" y="1073360"/>
                </a:lnTo>
                <a:lnTo>
                  <a:pt x="134170" y="1073360"/>
                </a:lnTo>
                <a:quadBezTo>
                  <a:pt x="0" y="1073360"/>
                  <a:pt x="0" y="939190"/>
                </a:quadBez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100000"/>
            </a:schemeClr>
          </a:solidFill>
          <a:ln/>
        </p:spPr>
      </p:sp>
      <p:sp>
        <p:nvSpPr>
          <p:cNvPr name="TextBox 6" id="6"/>
          <p:cNvSpPr txBox="true"/>
          <p:nvPr/>
        </p:nvSpPr>
        <p:spPr>
          <a:xfrm rot="0">
            <a:off x="739477" y="3088125"/>
            <a:ext cx="1111026" cy="161544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true" sz="5775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</a:t>
            </a:r>
          </a:p>
        </p:txBody>
      </p:sp>
      <p:sp>
        <p:nvSpPr>
          <p:cNvPr name="Freeform 7" id="7"/>
          <p:cNvSpPr/>
          <p:nvPr/>
        </p:nvSpPr>
        <p:spPr>
          <a:xfrm rot="0">
            <a:off x="539110" y="4984278"/>
            <a:ext cx="1511760" cy="1373901"/>
          </a:xfrm>
          <a:custGeom>
            <a:avLst/>
            <a:gdLst/>
            <a:ahLst/>
            <a:cxnLst/>
            <a:rect r="r" b="b" t="t" l="l"/>
            <a:pathLst>
              <a:path h="1073360" w="1181062">
                <a:moveTo>
                  <a:pt x="0" y="0"/>
                </a:moveTo>
                <a:lnTo>
                  <a:pt x="1046892" y="0"/>
                </a:lnTo>
                <a:quadBezTo>
                  <a:pt x="1181062" y="0"/>
                  <a:pt x="1181062" y="134170"/>
                </a:quadBezTo>
                <a:lnTo>
                  <a:pt x="1181062" y="1073360"/>
                </a:lnTo>
                <a:lnTo>
                  <a:pt x="134170" y="1073360"/>
                </a:lnTo>
                <a:quadBezTo>
                  <a:pt x="0" y="1073360"/>
                  <a:pt x="0" y="939190"/>
                </a:quadBez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100000"/>
            </a:schemeClr>
          </a:solidFill>
          <a:ln/>
        </p:spPr>
      </p:sp>
      <p:sp>
        <p:nvSpPr>
          <p:cNvPr name="TextBox 8" id="8"/>
          <p:cNvSpPr txBox="true"/>
          <p:nvPr/>
        </p:nvSpPr>
        <p:spPr>
          <a:xfrm rot="0">
            <a:off x="739477" y="4866556"/>
            <a:ext cx="1111026" cy="161544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true" sz="5775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48535" y="1715158"/>
            <a:ext cx="4235703" cy="134112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负责启动和管理节点上的容器运行时，确保容器按照Pod的期望状态运行。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48535" y="1250513"/>
            <a:ext cx="4219575" cy="62865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true" sz="1606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Kubelet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48535" y="3368732"/>
            <a:ext cx="4235703" cy="134112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实现Kubernetes服务发现与负载均衡，将服务请求转发到正确的Pod上。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48535" y="2928472"/>
            <a:ext cx="4219575" cy="62865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true" sz="1606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Kube-proxy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248535" y="5134585"/>
            <a:ext cx="4235703" cy="134112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负责容器的生命周期管理，包括创建、启动、停止等，目前Kubernetes支持多种容器运行时。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248535" y="4694325"/>
            <a:ext cx="4219575" cy="62865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true" sz="1606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容器运行时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name="AutoShape 16" id="16"/>
            <p:cNvSpPr/>
            <p:nvPr/>
          </p:nvSpPr>
          <p:spPr>
            <a:xfrm rot="0"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17" id="17"/>
            <p:cNvSpPr/>
            <p:nvPr/>
          </p:nvSpPr>
          <p:spPr>
            <a:xfrm rot="0"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18" id="18"/>
            <p:cNvSpPr/>
            <p:nvPr/>
          </p:nvSpPr>
          <p:spPr>
            <a:xfrm rot="0"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19" id="19"/>
            <p:cNvSpPr/>
            <p:nvPr/>
          </p:nvSpPr>
          <p:spPr>
            <a:xfrm rot="0"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20" id="20"/>
            <p:cNvSpPr/>
            <p:nvPr/>
          </p:nvSpPr>
          <p:spPr>
            <a:xfrm rot="0"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21" id="21"/>
            <p:cNvSpPr/>
            <p:nvPr/>
          </p:nvSpPr>
          <p:spPr>
            <a:xfrm rot="0"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2" id="22"/>
            <p:cNvSpPr/>
            <p:nvPr/>
          </p:nvSpPr>
          <p:spPr>
            <a:xfrm rot="0"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3" id="23"/>
            <p:cNvSpPr/>
            <p:nvPr/>
          </p:nvSpPr>
          <p:spPr>
            <a:xfrm rot="0"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4" id="24"/>
            <p:cNvSpPr/>
            <p:nvPr/>
          </p:nvSpPr>
          <p:spPr>
            <a:xfrm rot="0"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25" id="25"/>
            <p:cNvSpPr/>
            <p:nvPr/>
          </p:nvSpPr>
          <p:spPr>
            <a:xfrm rot="0"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26" id="26"/>
            <p:cNvSpPr/>
            <p:nvPr/>
          </p:nvSpPr>
          <p:spPr>
            <a:xfrm rot="0"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7" id="27"/>
            <p:cNvSpPr/>
            <p:nvPr/>
          </p:nvSpPr>
          <p:spPr>
            <a:xfrm rot="0"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8" id="28"/>
            <p:cNvSpPr/>
            <p:nvPr/>
          </p:nvSpPr>
          <p:spPr>
            <a:xfrm rot="0"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9" id="29"/>
            <p:cNvSpPr/>
            <p:nvPr/>
          </p:nvSpPr>
          <p:spPr>
            <a:xfrm rot="0"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30" id="30"/>
            <p:cNvSpPr/>
            <p:nvPr/>
          </p:nvSpPr>
          <p:spPr>
            <a:xfrm rot="0"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31" id="31"/>
            <p:cNvSpPr/>
            <p:nvPr/>
          </p:nvSpPr>
          <p:spPr>
            <a:xfrm rot="0"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32" id="32"/>
            <p:cNvSpPr/>
            <p:nvPr/>
          </p:nvSpPr>
          <p:spPr>
            <a:xfrm rot="0"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33" id="33"/>
            <p:cNvSpPr/>
            <p:nvPr/>
          </p:nvSpPr>
          <p:spPr>
            <a:xfrm rot="0"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34" id="34"/>
            <p:cNvSpPr/>
            <p:nvPr/>
          </p:nvSpPr>
          <p:spPr>
            <a:xfrm rot="0"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35" id="35"/>
            <p:cNvSpPr/>
            <p:nvPr/>
          </p:nvSpPr>
          <p:spPr>
            <a:xfrm rot="0"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TextBox 36" id="36"/>
            <p:cNvSpPr txBox="true"/>
            <p:nvPr/>
          </p:nvSpPr>
          <p:spPr>
            <a:xfrm rot="0"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anchor="t" rtlCol="false" lIns="123825" rIns="57150" tIns="123825" bIns="123825" anchorCtr="false" vert="horz" wrap="squar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b="true" sz="3000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节点组件及运行机制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12500" r="12500"/>
          <a:stretch>
            <a:fillRect/>
          </a:stretch>
        </p:blipFill>
        <p:spPr>
          <a:xfrm rot="0">
            <a:off x="705128" y="1258733"/>
            <a:ext cx="5140491" cy="5140490"/>
          </a:xfrm>
          <a:prstGeom prst="round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422466" y="1924848"/>
            <a:ext cx="5064406" cy="994791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Kubernetes采用扁平化网络模型，通过Pod网络实现Pod之间的直接通信，同时支持Service实现服务的暴露与发现。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422466" y="1539657"/>
            <a:ext cx="4169507" cy="367284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spAutoFit/>
          </a:bodyPr>
          <a:lstStyle/>
          <a:p>
            <a:pPr>
              <a:lnSpc>
                <a:spcPct val="77000"/>
              </a:lnSpc>
            </a:pPr>
            <a:r>
              <a:rPr lang="en-US" b="true" sz="1606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网络模型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22466" y="3539953"/>
            <a:ext cx="5064406" cy="994791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Kubernetes通过存储卷实现数据的持久化存储，支持多种类型的存储卷，包括本地存储、云存储等，并提供动态卷分配功能。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22466" y="3191338"/>
            <a:ext cx="4169507" cy="367284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spAutoFit/>
          </a:bodyPr>
          <a:lstStyle/>
          <a:p>
            <a:pPr>
              <a:lnSpc>
                <a:spcPct val="77000"/>
              </a:lnSpc>
            </a:pPr>
            <a:r>
              <a:rPr lang="en-US" b="true" sz="1606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存储卷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22466" y="5213997"/>
            <a:ext cx="5064406" cy="994791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针对有状态应用，Kubernetes提供了StatefulSet资源对象来管理应用的持久化存储和状态，确保数据的完整性和一致性。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422466" y="4823558"/>
            <a:ext cx="4169507" cy="367284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spAutoFit/>
          </a:bodyPr>
          <a:lstStyle/>
          <a:p>
            <a:pPr>
              <a:lnSpc>
                <a:spcPct val="77000"/>
              </a:lnSpc>
            </a:pPr>
            <a:r>
              <a:rPr lang="en-US" b="true" sz="1606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持久化存储与状态管理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name="AutoShape 10" id="10"/>
            <p:cNvSpPr/>
            <p:nvPr/>
          </p:nvSpPr>
          <p:spPr>
            <a:xfrm rot="0"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11" id="11"/>
            <p:cNvSpPr/>
            <p:nvPr/>
          </p:nvSpPr>
          <p:spPr>
            <a:xfrm rot="0"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12" id="12"/>
            <p:cNvSpPr/>
            <p:nvPr/>
          </p:nvSpPr>
          <p:spPr>
            <a:xfrm rot="0"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13" id="13"/>
            <p:cNvSpPr/>
            <p:nvPr/>
          </p:nvSpPr>
          <p:spPr>
            <a:xfrm rot="0"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14" id="14"/>
            <p:cNvSpPr/>
            <p:nvPr/>
          </p:nvSpPr>
          <p:spPr>
            <a:xfrm rot="0"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15" id="15"/>
            <p:cNvSpPr/>
            <p:nvPr/>
          </p:nvSpPr>
          <p:spPr>
            <a:xfrm rot="0"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16" id="16"/>
            <p:cNvSpPr/>
            <p:nvPr/>
          </p:nvSpPr>
          <p:spPr>
            <a:xfrm rot="0"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17" id="17"/>
            <p:cNvSpPr/>
            <p:nvPr/>
          </p:nvSpPr>
          <p:spPr>
            <a:xfrm rot="0"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18" id="18"/>
            <p:cNvSpPr/>
            <p:nvPr/>
          </p:nvSpPr>
          <p:spPr>
            <a:xfrm rot="0"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19" id="19"/>
            <p:cNvSpPr/>
            <p:nvPr/>
          </p:nvSpPr>
          <p:spPr>
            <a:xfrm rot="0"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20" id="20"/>
            <p:cNvSpPr/>
            <p:nvPr/>
          </p:nvSpPr>
          <p:spPr>
            <a:xfrm rot="0"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1" id="21"/>
            <p:cNvSpPr/>
            <p:nvPr/>
          </p:nvSpPr>
          <p:spPr>
            <a:xfrm rot="0"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2" id="22"/>
            <p:cNvSpPr/>
            <p:nvPr/>
          </p:nvSpPr>
          <p:spPr>
            <a:xfrm rot="0"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3" id="23"/>
            <p:cNvSpPr/>
            <p:nvPr/>
          </p:nvSpPr>
          <p:spPr>
            <a:xfrm rot="0"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24" id="24"/>
            <p:cNvSpPr/>
            <p:nvPr/>
          </p:nvSpPr>
          <p:spPr>
            <a:xfrm rot="0"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25" id="25"/>
            <p:cNvSpPr/>
            <p:nvPr/>
          </p:nvSpPr>
          <p:spPr>
            <a:xfrm rot="0"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6" id="26"/>
            <p:cNvSpPr/>
            <p:nvPr/>
          </p:nvSpPr>
          <p:spPr>
            <a:xfrm rot="0"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7" id="27"/>
            <p:cNvSpPr/>
            <p:nvPr/>
          </p:nvSpPr>
          <p:spPr>
            <a:xfrm rot="0"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8" id="28"/>
            <p:cNvSpPr/>
            <p:nvPr/>
          </p:nvSpPr>
          <p:spPr>
            <a:xfrm rot="0"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29" id="29"/>
            <p:cNvSpPr/>
            <p:nvPr/>
          </p:nvSpPr>
          <p:spPr>
            <a:xfrm rot="0"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TextBox 30" id="30"/>
            <p:cNvSpPr txBox="true"/>
            <p:nvPr/>
          </p:nvSpPr>
          <p:spPr>
            <a:xfrm rot="0"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anchor="t" rtlCol="false" lIns="123825" rIns="57150" tIns="123825" bIns="123825" anchorCtr="false" vert="horz" wrap="squar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b="true" sz="3000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网络与存储架构剖析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70021" y="1411090"/>
            <a:ext cx="2051957" cy="1842306"/>
          </a:xfrm>
          <a:prstGeom prst="rect">
            <a:avLst/>
          </a:prstGeom>
          <a:ln/>
        </p:spPr>
        <p:txBody>
          <a:bodyPr anchor="ctr" rtlCol="false" lIns="114300" rIns="114300" tIns="57150" bIns="57150" anchorCtr="true" vert="horz" wrap="square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b="true" sz="8000">
                <a:solidFill>
                  <a:srgbClr val="B3CEFF">
                    <a:alpha val="100000"/>
                  </a:srgbClr>
                </a:solidFill>
                <a:highlight>
                  <a:srgbClr val="000000">
                    <a:alpha val="0"/>
                  </a:srgbClr>
                </a:highlight>
                <a:latin typeface="Microsoft Yahei"/>
                <a:ea typeface="Microsoft Yahei"/>
                <a:cs typeface="Microsoft Yahei"/>
              </a:rPr>
              <a:t>04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53596" y="3253396"/>
            <a:ext cx="10484808" cy="1798058"/>
          </a:xfrm>
          <a:prstGeom prst="rect">
            <a:avLst/>
          </a:prstGeom>
          <a:ln/>
        </p:spPr>
        <p:txBody>
          <a:bodyPr anchor="t" rtlCol="false" lIns="114300" rIns="114300" tIns="57150" bIns="57150" anchorCtr="true" vert="horz"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b="true" sz="45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资源对象概念与分类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749579" y="1319127"/>
            <a:ext cx="5106411" cy="5106411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70000"/>
          </a:blip>
          <a:srcRect/>
          <a:stretch>
            <a:fillRect/>
          </a:stretch>
        </p:blipFill>
        <p:spPr>
          <a:xfrm rot="0">
            <a:off x="-484350" y="1584357"/>
            <a:ext cx="4575952" cy="4575952"/>
          </a:xfrm>
          <a:prstGeom prst="ellipse">
            <a:avLst/>
          </a:prstGeom>
        </p:spPr>
      </p:pic>
      <p:sp>
        <p:nvSpPr>
          <p:cNvPr name="AutoShape 4" id="4"/>
          <p:cNvSpPr/>
          <p:nvPr/>
        </p:nvSpPr>
        <p:spPr>
          <a:xfrm rot="0">
            <a:off x="4935912" y="5095961"/>
            <a:ext cx="993758" cy="993758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name="TextBox 5" id="5"/>
          <p:cNvSpPr txBox="true"/>
          <p:nvPr/>
        </p:nvSpPr>
        <p:spPr>
          <a:xfrm rot="0">
            <a:off x="4899336" y="5251464"/>
            <a:ext cx="979144" cy="682752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true" sz="2325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074571" y="5019816"/>
            <a:ext cx="5486256" cy="97536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Kubernetes通过资源对象来统一管理和调度集群中的资源，实现自动化运维和弹性伸缩。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4935912" y="1819581"/>
            <a:ext cx="993758" cy="993758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name="TextBox 8" id="8"/>
          <p:cNvSpPr txBox="true"/>
          <p:nvPr/>
        </p:nvSpPr>
        <p:spPr>
          <a:xfrm rot="0">
            <a:off x="4926142" y="1987276"/>
            <a:ext cx="964530" cy="682752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true" sz="2325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074571" y="1819581"/>
            <a:ext cx="5486256" cy="97536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资源对象是Kubernetes中的基本单元，用于表示和管理各种应用及基础设施资源。</a:t>
            </a:r>
          </a:p>
        </p:txBody>
      </p:sp>
      <p:sp>
        <p:nvSpPr>
          <p:cNvPr name="AutoShape 10" id="10"/>
          <p:cNvSpPr/>
          <p:nvPr/>
        </p:nvSpPr>
        <p:spPr>
          <a:xfrm rot="0">
            <a:off x="4935912" y="3457771"/>
            <a:ext cx="993758" cy="993758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TextBox 11" id="11"/>
          <p:cNvSpPr txBox="true"/>
          <p:nvPr/>
        </p:nvSpPr>
        <p:spPr>
          <a:xfrm rot="0">
            <a:off x="4926142" y="3625466"/>
            <a:ext cx="964530" cy="682752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true" sz="2325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096000" y="3521834"/>
            <a:ext cx="5486256" cy="97536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通过定义资源对象，可以描述应用所需的CPU、内存、存储等资源，以及运行方式、访问策略等。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name="AutoShape 14" id="14"/>
            <p:cNvSpPr/>
            <p:nvPr/>
          </p:nvSpPr>
          <p:spPr>
            <a:xfrm rot="0"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15" id="15"/>
            <p:cNvSpPr/>
            <p:nvPr/>
          </p:nvSpPr>
          <p:spPr>
            <a:xfrm rot="0"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16" id="16"/>
            <p:cNvSpPr/>
            <p:nvPr/>
          </p:nvSpPr>
          <p:spPr>
            <a:xfrm rot="0"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17" id="17"/>
            <p:cNvSpPr/>
            <p:nvPr/>
          </p:nvSpPr>
          <p:spPr>
            <a:xfrm rot="0"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18" id="18"/>
            <p:cNvSpPr/>
            <p:nvPr/>
          </p:nvSpPr>
          <p:spPr>
            <a:xfrm rot="0"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19" id="19"/>
            <p:cNvSpPr/>
            <p:nvPr/>
          </p:nvSpPr>
          <p:spPr>
            <a:xfrm rot="0"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0" id="20"/>
            <p:cNvSpPr/>
            <p:nvPr/>
          </p:nvSpPr>
          <p:spPr>
            <a:xfrm rot="0"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1" id="21"/>
            <p:cNvSpPr/>
            <p:nvPr/>
          </p:nvSpPr>
          <p:spPr>
            <a:xfrm rot="0"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2" id="22"/>
            <p:cNvSpPr/>
            <p:nvPr/>
          </p:nvSpPr>
          <p:spPr>
            <a:xfrm rot="0"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23" id="23"/>
            <p:cNvSpPr/>
            <p:nvPr/>
          </p:nvSpPr>
          <p:spPr>
            <a:xfrm rot="0"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24" id="24"/>
            <p:cNvSpPr/>
            <p:nvPr/>
          </p:nvSpPr>
          <p:spPr>
            <a:xfrm rot="0"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5" id="25"/>
            <p:cNvSpPr/>
            <p:nvPr/>
          </p:nvSpPr>
          <p:spPr>
            <a:xfrm rot="0"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6" id="26"/>
            <p:cNvSpPr/>
            <p:nvPr/>
          </p:nvSpPr>
          <p:spPr>
            <a:xfrm rot="0"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7" id="27"/>
            <p:cNvSpPr/>
            <p:nvPr/>
          </p:nvSpPr>
          <p:spPr>
            <a:xfrm rot="0"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28" id="28"/>
            <p:cNvSpPr/>
            <p:nvPr/>
          </p:nvSpPr>
          <p:spPr>
            <a:xfrm rot="0"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29" id="29"/>
            <p:cNvSpPr/>
            <p:nvPr/>
          </p:nvSpPr>
          <p:spPr>
            <a:xfrm rot="0"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30" id="30"/>
            <p:cNvSpPr/>
            <p:nvPr/>
          </p:nvSpPr>
          <p:spPr>
            <a:xfrm rot="0"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31" id="31"/>
            <p:cNvSpPr/>
            <p:nvPr/>
          </p:nvSpPr>
          <p:spPr>
            <a:xfrm rot="0"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32" id="32"/>
            <p:cNvSpPr/>
            <p:nvPr/>
          </p:nvSpPr>
          <p:spPr>
            <a:xfrm rot="0"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33" id="33"/>
            <p:cNvSpPr/>
            <p:nvPr/>
          </p:nvSpPr>
          <p:spPr>
            <a:xfrm rot="0"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TextBox 34" id="34"/>
            <p:cNvSpPr txBox="true"/>
            <p:nvPr/>
          </p:nvSpPr>
          <p:spPr>
            <a:xfrm rot="0"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anchor="t" rtlCol="false" lIns="123825" rIns="57150" tIns="123825" bIns="123825" anchorCtr="false" vert="horz" wrap="squar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b="true" sz="3000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资源对象定义及作用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0">
            <a:off x="0" y="0"/>
            <a:ext cx="12192000" cy="6858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54688" y="320885"/>
            <a:ext cx="1764635" cy="977265"/>
          </a:xfrm>
          <a:prstGeom prst="rect">
            <a:avLst/>
          </a:prstGeom>
          <a:ln/>
        </p:spPr>
        <p:txBody>
          <a:bodyPr anchor="ctr" rtlCol="false" lIns="91440" rIns="91440" tIns="45720" bIns="45720" anchorCtr="true" vert="horz" wrap="square">
            <a:norm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b="true" sz="5400">
                <a:solidFill>
                  <a:srgbClr val="B3CE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目录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79112" y="1355700"/>
            <a:ext cx="3115787" cy="766889"/>
          </a:xfrm>
          <a:prstGeom prst="rect">
            <a:avLst/>
          </a:prstGeom>
          <a:ln/>
        </p:spPr>
        <p:txBody>
          <a:bodyPr anchor="ctr" rtlCol="false" lIns="114300" rIns="114300" tIns="57150" bIns="57150" anchorCtr="true" vert="horz" wrap="square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2700">
                <a:solidFill>
                  <a:srgbClr val="FFFFFF">
                    <a:alpha val="18824"/>
                    <a:alpha val="19000"/>
                  </a:srgbClr>
                </a:solidFill>
                <a:latin typeface="Microsoft Yahei"/>
                <a:ea typeface="Microsoft Yahei"/>
                <a:cs typeface="Microsoft Yahei"/>
              </a:rPr>
              <a:t>CATALOGUE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98448" y="809517"/>
            <a:ext cx="7607864" cy="5206574"/>
          </a:xfrm>
          <a:prstGeom prst="rect">
            <a:avLst/>
          </a:prstGeom>
          <a:ln/>
        </p:spPr>
        <p:txBody>
          <a:bodyPr anchor="ctr" rtlCol="false" lIns="91440" rIns="91440" tIns="45720" bIns="45720" anchorCtr="false" vert="horz" wrap="square">
            <a:noAutofit/>
          </a:bodyPr>
          <a:lstStyle/>
          <a:p>
            <a:pPr lvl="0" indent="-203200" marL="203200" algn="l">
              <a:lnSpc>
                <a:spcPct val="150000"/>
              </a:lnSpc>
              <a:spcBef>
                <a:spcPts val="375"/>
              </a:spcBef>
              <a:buFont typeface="Arial"/>
              <a:buChar char="•"/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Kubernetes与容器基本概念</a:t>
            </a:r>
          </a:p>
          <a:p>
            <a:pPr lvl="0" indent="-203200" marL="203200" algn="l">
              <a:lnSpc>
                <a:spcPct val="150000"/>
              </a:lnSpc>
              <a:spcBef>
                <a:spcPts val="375"/>
              </a:spcBef>
              <a:buFont typeface="Arial"/>
              <a:buChar char="•"/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Kubernetes版本发展</a:t>
            </a:r>
          </a:p>
          <a:p>
            <a:pPr lvl="0" indent="-203200" marL="203200" algn="l">
              <a:lnSpc>
                <a:spcPct val="150000"/>
              </a:lnSpc>
              <a:spcBef>
                <a:spcPts val="375"/>
              </a:spcBef>
              <a:buFont typeface="Arial"/>
              <a:buChar char="•"/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Kubernetes架构原理</a:t>
            </a:r>
          </a:p>
          <a:p>
            <a:pPr lvl="0" indent="-203200" marL="203200" algn="l">
              <a:lnSpc>
                <a:spcPct val="150000"/>
              </a:lnSpc>
              <a:spcBef>
                <a:spcPts val="375"/>
              </a:spcBef>
              <a:buFont typeface="Arial"/>
              <a:buChar char="•"/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资源对象概念与分类</a:t>
            </a:r>
          </a:p>
          <a:p>
            <a:pPr lvl="0" indent="-203200" marL="203200" algn="l">
              <a:lnSpc>
                <a:spcPct val="150000"/>
              </a:lnSpc>
              <a:spcBef>
                <a:spcPts val="375"/>
              </a:spcBef>
              <a:buFont typeface="Arial"/>
              <a:buChar char="•"/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认识Kubernetes及其架构原理</a:t>
            </a:r>
          </a:p>
          <a:p>
            <a:pPr lvl="0" indent="-203200" marL="203200" algn="l">
              <a:lnSpc>
                <a:spcPct val="150000"/>
              </a:lnSpc>
              <a:spcBef>
                <a:spcPts val="375"/>
              </a:spcBef>
              <a:buFont typeface="Arial"/>
              <a:buChar char="•"/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资源对象管理与操作实践</a:t>
            </a:r>
          </a:p>
          <a:p>
            <a:pPr lvl="0" indent="-203200" marL="203200" algn="l">
              <a:lnSpc>
                <a:spcPct val="150000"/>
              </a:lnSpc>
              <a:spcBef>
                <a:spcPts val="375"/>
              </a:spcBef>
              <a:buFont typeface="Arial"/>
              <a:buChar char="•"/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总结回顾与展望未来发展趋势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rot="0">
            <a:off x="5269578" y="3104315"/>
            <a:ext cx="1597488" cy="1597488"/>
          </a:xfrm>
          <a:custGeom>
            <a:avLst/>
            <a:gdLst/>
            <a:ahLst/>
            <a:cxnLst/>
            <a:rect r="r" b="b" t="t" l="l"/>
            <a:pathLst>
              <a:path h="890" w="890">
                <a:moveTo>
                  <a:pt x="0" y="445"/>
                </a:moveTo>
                <a:lnTo>
                  <a:pt x="445" y="0"/>
                </a:lnTo>
                <a:lnTo>
                  <a:pt x="890" y="445"/>
                </a:lnTo>
                <a:lnTo>
                  <a:pt x="445" y="890"/>
                </a:lnTo>
                <a:lnTo>
                  <a:pt x="0" y="44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name="Freeform 3" id="3"/>
          <p:cNvSpPr/>
          <p:nvPr/>
        </p:nvSpPr>
        <p:spPr>
          <a:xfrm rot="0">
            <a:off x="4406217" y="2240953"/>
            <a:ext cx="1597488" cy="1597488"/>
          </a:xfrm>
          <a:custGeom>
            <a:avLst/>
            <a:gdLst/>
            <a:ahLst/>
            <a:cxnLst/>
            <a:rect r="r" b="b" t="t" l="l"/>
            <a:pathLst>
              <a:path h="890" w="890">
                <a:moveTo>
                  <a:pt x="0" y="445"/>
                </a:moveTo>
                <a:lnTo>
                  <a:pt x="445" y="0"/>
                </a:lnTo>
                <a:lnTo>
                  <a:pt x="890" y="445"/>
                </a:lnTo>
                <a:lnTo>
                  <a:pt x="445" y="890"/>
                </a:lnTo>
                <a:lnTo>
                  <a:pt x="0" y="445"/>
                </a:lnTo>
                <a:close/>
              </a:path>
            </a:pathLst>
          </a:custGeom>
          <a:solidFill>
            <a:schemeClr val="accent1">
              <a:lumMod val="75000"/>
              <a:alpha val="100000"/>
            </a:schemeClr>
          </a:solidFill>
          <a:ln/>
        </p:spPr>
      </p:sp>
      <p:sp>
        <p:nvSpPr>
          <p:cNvPr name="Freeform 4" id="4"/>
          <p:cNvSpPr/>
          <p:nvPr/>
        </p:nvSpPr>
        <p:spPr>
          <a:xfrm rot="0">
            <a:off x="6131145" y="3965882"/>
            <a:ext cx="1597488" cy="1597488"/>
          </a:xfrm>
          <a:custGeom>
            <a:avLst/>
            <a:gdLst/>
            <a:ahLst/>
            <a:cxnLst/>
            <a:rect r="r" b="b" t="t" l="l"/>
            <a:pathLst>
              <a:path h="890" w="890">
                <a:moveTo>
                  <a:pt x="0" y="445"/>
                </a:moveTo>
                <a:lnTo>
                  <a:pt x="445" y="0"/>
                </a:lnTo>
                <a:lnTo>
                  <a:pt x="890" y="445"/>
                </a:lnTo>
                <a:lnTo>
                  <a:pt x="445" y="890"/>
                </a:lnTo>
                <a:lnTo>
                  <a:pt x="0" y="445"/>
                </a:lnTo>
                <a:close/>
              </a:path>
            </a:pathLst>
          </a:custGeom>
          <a:solidFill>
            <a:schemeClr val="accent1">
              <a:lumMod val="75000"/>
              <a:alpha val="100000"/>
            </a:schemeClr>
          </a:solidFill>
          <a:ln/>
        </p:spPr>
      </p:sp>
      <p:sp>
        <p:nvSpPr>
          <p:cNvPr name="Freeform 5" id="5"/>
          <p:cNvSpPr/>
          <p:nvPr/>
        </p:nvSpPr>
        <p:spPr>
          <a:xfrm rot="0">
            <a:off x="6131145" y="2240953"/>
            <a:ext cx="1597488" cy="1597488"/>
          </a:xfrm>
          <a:custGeom>
            <a:avLst/>
            <a:gdLst/>
            <a:ahLst/>
            <a:cxnLst/>
            <a:rect r="r" b="b" t="t" l="l"/>
            <a:pathLst>
              <a:path h="890" w="890">
                <a:moveTo>
                  <a:pt x="0" y="445"/>
                </a:moveTo>
                <a:lnTo>
                  <a:pt x="445" y="0"/>
                </a:lnTo>
                <a:lnTo>
                  <a:pt x="890" y="445"/>
                </a:lnTo>
                <a:lnTo>
                  <a:pt x="445" y="890"/>
                </a:lnTo>
                <a:lnTo>
                  <a:pt x="0" y="44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name="Freeform 6" id="6"/>
          <p:cNvSpPr/>
          <p:nvPr/>
        </p:nvSpPr>
        <p:spPr>
          <a:xfrm rot="0">
            <a:off x="4406217" y="3965882"/>
            <a:ext cx="1597488" cy="1597488"/>
          </a:xfrm>
          <a:custGeom>
            <a:avLst/>
            <a:gdLst/>
            <a:ahLst/>
            <a:cxnLst/>
            <a:rect r="r" b="b" t="t" l="l"/>
            <a:pathLst>
              <a:path h="890" w="890">
                <a:moveTo>
                  <a:pt x="0" y="445"/>
                </a:moveTo>
                <a:lnTo>
                  <a:pt x="445" y="0"/>
                </a:lnTo>
                <a:lnTo>
                  <a:pt x="890" y="445"/>
                </a:lnTo>
                <a:lnTo>
                  <a:pt x="445" y="890"/>
                </a:lnTo>
                <a:lnTo>
                  <a:pt x="0" y="44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name="TextBox 7" id="7"/>
          <p:cNvSpPr txBox="true"/>
          <p:nvPr/>
        </p:nvSpPr>
        <p:spPr>
          <a:xfrm rot="0">
            <a:off x="591125" y="2215669"/>
            <a:ext cx="3280773" cy="1622772"/>
          </a:xfrm>
          <a:prstGeom prst="rect">
            <a:avLst/>
          </a:prstGeom>
          <a:noFill/>
          <a:ln/>
        </p:spPr>
        <p:txBody>
          <a:bodyPr anchor="t" rtlCol="false" lIns="91440" rIns="91440" tIns="45720" bIns="45720" anchorCtr="true" vert="horz" wrap="square">
            <a:norm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/>
                <a:ea typeface="微软雅黑"/>
                <a:cs typeface="微软雅黑"/>
              </a:rPr>
              <a:t>Pod是Kubernetes的最小部署单元，包含一组紧密相关的容器，共享相同的网络和存储资源。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07698" y="1707297"/>
            <a:ext cx="3280773" cy="560841"/>
          </a:xfrm>
          <a:prstGeom prst="rect">
            <a:avLst/>
          </a:prstGeom>
          <a:noFill/>
          <a:ln/>
        </p:spPr>
        <p:txBody>
          <a:bodyPr anchor="ctr" rtlCol="false" lIns="91440" rIns="91440" tIns="45720" bIns="45720" anchorCtr="true" vert="horz" wrap="square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b="true" sz="2000">
                <a:solidFill>
                  <a:schemeClr val="accent1">
                    <a:alpha val="100000"/>
                  </a:schemeClr>
                </a:solidFill>
                <a:latin typeface="微软雅黑"/>
                <a:ea typeface="微软雅黑"/>
                <a:cs typeface="微软雅黑"/>
              </a:rPr>
              <a:t>Pod</a:t>
            </a:r>
          </a:p>
        </p:txBody>
      </p:sp>
      <p:sp>
        <p:nvSpPr>
          <p:cNvPr name="Freeform 9" id="9"/>
          <p:cNvSpPr/>
          <p:nvPr/>
        </p:nvSpPr>
        <p:spPr>
          <a:xfrm rot="0">
            <a:off x="4935056" y="4494721"/>
            <a:ext cx="539810" cy="539810"/>
          </a:xfrm>
          <a:custGeom>
            <a:avLst/>
            <a:gdLst/>
            <a:ahLst/>
            <a:cxnLst/>
            <a:rect r="r" b="b" t="t" l="l"/>
            <a:pathLst>
              <a:path h="304800" w="304800">
                <a:moveTo>
                  <a:pt x="0" y="209550"/>
                </a:moveTo>
                <a:lnTo>
                  <a:pt x="152410" y="247650"/>
                </a:lnTo>
                <a:lnTo>
                  <a:pt x="304800" y="209550"/>
                </a:lnTo>
                <a:lnTo>
                  <a:pt x="304800" y="247650"/>
                </a:lnTo>
                <a:lnTo>
                  <a:pt x="152410" y="285750"/>
                </a:lnTo>
                <a:lnTo>
                  <a:pt x="0" y="247650"/>
                </a:lnTo>
                <a:close/>
                <a:moveTo>
                  <a:pt x="0" y="133350"/>
                </a:moveTo>
                <a:lnTo>
                  <a:pt x="152410" y="171450"/>
                </a:lnTo>
                <a:lnTo>
                  <a:pt x="304800" y="133350"/>
                </a:lnTo>
                <a:lnTo>
                  <a:pt x="304800" y="171450"/>
                </a:lnTo>
                <a:lnTo>
                  <a:pt x="152410" y="209550"/>
                </a:lnTo>
                <a:lnTo>
                  <a:pt x="0" y="171450"/>
                </a:lnTo>
                <a:close/>
                <a:moveTo>
                  <a:pt x="0" y="57150"/>
                </a:moveTo>
                <a:lnTo>
                  <a:pt x="152410" y="19050"/>
                </a:lnTo>
                <a:lnTo>
                  <a:pt x="304800" y="57150"/>
                </a:lnTo>
                <a:lnTo>
                  <a:pt x="304800" y="95250"/>
                </a:lnTo>
                <a:lnTo>
                  <a:pt x="152410" y="133350"/>
                </a:lnTo>
                <a:lnTo>
                  <a:pt x="0" y="95250"/>
                </a:lnTo>
                <a:close/>
              </a:path>
            </a:pathLst>
          </a:custGeom>
          <a:solidFill>
            <a:srgbClr val="FDFCFC">
              <a:alpha val="100000"/>
            </a:srgbClr>
          </a:solidFill>
          <a:ln/>
        </p:spPr>
      </p:sp>
      <p:sp>
        <p:nvSpPr>
          <p:cNvPr name="Freeform 10" id="10"/>
          <p:cNvSpPr/>
          <p:nvPr/>
        </p:nvSpPr>
        <p:spPr>
          <a:xfrm rot="0">
            <a:off x="6659855" y="2769663"/>
            <a:ext cx="540068" cy="540068"/>
          </a:xfrm>
          <a:custGeom>
            <a:avLst/>
            <a:gdLst/>
            <a:ahLst/>
            <a:cxnLst/>
            <a:rect r="r" b="b" t="t" l="l"/>
            <a:pathLst>
              <a:path h="304800" w="304800">
                <a:moveTo>
                  <a:pt x="304800" y="171155"/>
                </a:moveTo>
                <a:lnTo>
                  <a:pt x="304800" y="133055"/>
                </a:lnTo>
                <a:lnTo>
                  <a:pt x="259261" y="114081"/>
                </a:lnTo>
                <a:cubicBezTo>
                  <a:pt x="257994" y="110509"/>
                  <a:pt x="256661" y="107051"/>
                  <a:pt x="255022" y="103661"/>
                </a:cubicBezTo>
                <a:lnTo>
                  <a:pt x="273406" y="57893"/>
                </a:lnTo>
                <a:lnTo>
                  <a:pt x="246459" y="30956"/>
                </a:lnTo>
                <a:lnTo>
                  <a:pt x="201101" y="49635"/>
                </a:lnTo>
                <a:cubicBezTo>
                  <a:pt x="197644" y="47958"/>
                  <a:pt x="194110" y="46549"/>
                  <a:pt x="190462" y="45244"/>
                </a:cubicBezTo>
                <a:lnTo>
                  <a:pt x="171155" y="0"/>
                </a:lnTo>
                <a:lnTo>
                  <a:pt x="133055" y="0"/>
                </a:lnTo>
                <a:lnTo>
                  <a:pt x="114224" y="45091"/>
                </a:lnTo>
                <a:cubicBezTo>
                  <a:pt x="110433" y="46434"/>
                  <a:pt x="106785" y="47844"/>
                  <a:pt x="103175" y="49559"/>
                </a:cubicBezTo>
                <a:lnTo>
                  <a:pt x="57893" y="31366"/>
                </a:lnTo>
                <a:lnTo>
                  <a:pt x="30956" y="58303"/>
                </a:lnTo>
                <a:lnTo>
                  <a:pt x="49416" y="103175"/>
                </a:lnTo>
                <a:cubicBezTo>
                  <a:pt x="47625" y="106861"/>
                  <a:pt x="46177" y="110614"/>
                  <a:pt x="44796" y="114491"/>
                </a:cubicBezTo>
                <a:lnTo>
                  <a:pt x="0" y="133645"/>
                </a:lnTo>
                <a:lnTo>
                  <a:pt x="0" y="171745"/>
                </a:lnTo>
                <a:lnTo>
                  <a:pt x="44834" y="190424"/>
                </a:lnTo>
                <a:cubicBezTo>
                  <a:pt x="46215" y="194291"/>
                  <a:pt x="47701" y="198053"/>
                  <a:pt x="49482" y="201740"/>
                </a:cubicBezTo>
                <a:lnTo>
                  <a:pt x="31366" y="246907"/>
                </a:lnTo>
                <a:lnTo>
                  <a:pt x="58303" y="273844"/>
                </a:lnTo>
                <a:lnTo>
                  <a:pt x="103289" y="255318"/>
                </a:lnTo>
                <a:cubicBezTo>
                  <a:pt x="106899" y="257032"/>
                  <a:pt x="110585" y="258404"/>
                  <a:pt x="114376" y="259709"/>
                </a:cubicBezTo>
                <a:lnTo>
                  <a:pt x="133645" y="304800"/>
                </a:lnTo>
                <a:lnTo>
                  <a:pt x="171745" y="304800"/>
                </a:lnTo>
                <a:lnTo>
                  <a:pt x="190605" y="259480"/>
                </a:lnTo>
                <a:cubicBezTo>
                  <a:pt x="194215" y="258137"/>
                  <a:pt x="197787" y="256727"/>
                  <a:pt x="201206" y="255089"/>
                </a:cubicBezTo>
                <a:lnTo>
                  <a:pt x="246898" y="273396"/>
                </a:lnTo>
                <a:lnTo>
                  <a:pt x="273834" y="246459"/>
                </a:lnTo>
                <a:lnTo>
                  <a:pt x="255079" y="200997"/>
                </a:lnTo>
                <a:cubicBezTo>
                  <a:pt x="256680" y="197577"/>
                  <a:pt x="257985" y="194110"/>
                  <a:pt x="259251" y="190576"/>
                </a:cubicBezTo>
                <a:lnTo>
                  <a:pt x="304800" y="171155"/>
                </a:lnTo>
                <a:close/>
                <a:moveTo>
                  <a:pt x="152105" y="209550"/>
                </a:moveTo>
                <a:cubicBezTo>
                  <a:pt x="120558" y="209550"/>
                  <a:pt x="94955" y="183947"/>
                  <a:pt x="94955" y="152400"/>
                </a:cubicBezTo>
                <a:cubicBezTo>
                  <a:pt x="94955" y="120853"/>
                  <a:pt x="120558" y="95250"/>
                  <a:pt x="152105" y="95250"/>
                </a:cubicBezTo>
                <a:cubicBezTo>
                  <a:pt x="183652" y="95250"/>
                  <a:pt x="209255" y="120853"/>
                  <a:pt x="209255" y="152400"/>
                </a:cubicBezTo>
                <a:cubicBezTo>
                  <a:pt x="209255" y="183947"/>
                  <a:pt x="183652" y="209550"/>
                  <a:pt x="152105" y="209550"/>
                </a:cubicBezTo>
                <a:close/>
              </a:path>
            </a:pathLst>
          </a:custGeom>
          <a:solidFill>
            <a:srgbClr val="FDFCFC">
              <a:alpha val="100000"/>
            </a:srgbClr>
          </a:solidFill>
          <a:ln/>
        </p:spPr>
      </p:sp>
      <p:sp>
        <p:nvSpPr>
          <p:cNvPr name="Freeform 11" id="11"/>
          <p:cNvSpPr/>
          <p:nvPr/>
        </p:nvSpPr>
        <p:spPr>
          <a:xfrm rot="0">
            <a:off x="4934927" y="2769663"/>
            <a:ext cx="540068" cy="540068"/>
          </a:xfrm>
          <a:custGeom>
            <a:avLst/>
            <a:gdLst/>
            <a:ahLst/>
            <a:cxnLst/>
            <a:rect r="r" b="b" t="t" l="l"/>
            <a:pathLst>
              <a:path h="304800" w="304800">
                <a:moveTo>
                  <a:pt x="152362" y="147228"/>
                </a:moveTo>
                <a:lnTo>
                  <a:pt x="304800" y="75419"/>
                </a:lnTo>
                <a:lnTo>
                  <a:pt x="304800" y="38100"/>
                </a:lnTo>
                <a:lnTo>
                  <a:pt x="0" y="38100"/>
                </a:lnTo>
                <a:lnTo>
                  <a:pt x="0" y="75305"/>
                </a:lnTo>
                <a:close/>
                <a:moveTo>
                  <a:pt x="152438" y="189347"/>
                </a:moveTo>
                <a:lnTo>
                  <a:pt x="0" y="117348"/>
                </a:lnTo>
                <a:lnTo>
                  <a:pt x="0" y="266700"/>
                </a:lnTo>
                <a:lnTo>
                  <a:pt x="304800" y="266700"/>
                </a:lnTo>
                <a:lnTo>
                  <a:pt x="304800" y="117577"/>
                </a:lnTo>
                <a:close/>
              </a:path>
            </a:pathLst>
          </a:custGeom>
          <a:solidFill>
            <a:srgbClr val="FDFCFC">
              <a:alpha val="100000"/>
            </a:srgbClr>
          </a:solidFill>
          <a:ln/>
        </p:spPr>
      </p:sp>
      <p:sp>
        <p:nvSpPr>
          <p:cNvPr name="Freeform 12" id="12"/>
          <p:cNvSpPr/>
          <p:nvPr/>
        </p:nvSpPr>
        <p:spPr>
          <a:xfrm rot="0">
            <a:off x="6659855" y="4494592"/>
            <a:ext cx="540068" cy="540068"/>
          </a:xfrm>
          <a:custGeom>
            <a:avLst/>
            <a:gdLst/>
            <a:ahLst/>
            <a:cxnLst/>
            <a:rect r="r" b="b" t="t" l="l"/>
            <a:pathLst>
              <a:path h="304800" w="304800">
                <a:moveTo>
                  <a:pt x="106680" y="259080"/>
                </a:moveTo>
                <a:lnTo>
                  <a:pt x="30480" y="259080"/>
                </a:lnTo>
                <a:cubicBezTo>
                  <a:pt x="13649" y="259080"/>
                  <a:pt x="0" y="245431"/>
                  <a:pt x="0" y="228600"/>
                </a:cubicBezTo>
                <a:lnTo>
                  <a:pt x="0" y="228600"/>
                </a:lnTo>
                <a:lnTo>
                  <a:pt x="0" y="30480"/>
                </a:lnTo>
                <a:cubicBezTo>
                  <a:pt x="0" y="13716"/>
                  <a:pt x="13716" y="0"/>
                  <a:pt x="30480" y="0"/>
                </a:cubicBezTo>
                <a:lnTo>
                  <a:pt x="274320" y="0"/>
                </a:lnTo>
                <a:cubicBezTo>
                  <a:pt x="291151" y="0"/>
                  <a:pt x="304800" y="13649"/>
                  <a:pt x="304800" y="30480"/>
                </a:cubicBezTo>
                <a:lnTo>
                  <a:pt x="304800" y="30480"/>
                </a:lnTo>
                <a:lnTo>
                  <a:pt x="304800" y="228600"/>
                </a:lnTo>
                <a:cubicBezTo>
                  <a:pt x="304800" y="245431"/>
                  <a:pt x="291151" y="259080"/>
                  <a:pt x="274320" y="259080"/>
                </a:cubicBezTo>
                <a:lnTo>
                  <a:pt x="274320" y="259080"/>
                </a:lnTo>
                <a:lnTo>
                  <a:pt x="198120" y="259080"/>
                </a:lnTo>
                <a:lnTo>
                  <a:pt x="259080" y="289560"/>
                </a:lnTo>
                <a:lnTo>
                  <a:pt x="259080" y="304800"/>
                </a:lnTo>
                <a:lnTo>
                  <a:pt x="45720" y="304800"/>
                </a:lnTo>
                <a:lnTo>
                  <a:pt x="45720" y="289560"/>
                </a:lnTo>
                <a:lnTo>
                  <a:pt x="106680" y="259080"/>
                </a:lnTo>
                <a:close/>
                <a:moveTo>
                  <a:pt x="30480" y="30480"/>
                </a:moveTo>
                <a:lnTo>
                  <a:pt x="30480" y="198120"/>
                </a:lnTo>
                <a:lnTo>
                  <a:pt x="274320" y="198120"/>
                </a:lnTo>
                <a:lnTo>
                  <a:pt x="274320" y="30480"/>
                </a:lnTo>
                <a:lnTo>
                  <a:pt x="30480" y="30480"/>
                </a:lnTo>
                <a:close/>
              </a:path>
            </a:pathLst>
          </a:custGeom>
          <a:solidFill>
            <a:srgbClr val="FDFCFC">
              <a:alpha val="100000"/>
            </a:srgbClr>
          </a:solidFill>
          <a:ln/>
        </p:spPr>
      </p:sp>
      <p:sp>
        <p:nvSpPr>
          <p:cNvPr name="TextBox 13" id="13"/>
          <p:cNvSpPr txBox="true"/>
          <p:nvPr/>
        </p:nvSpPr>
        <p:spPr>
          <a:xfrm rot="0">
            <a:off x="563125" y="4474254"/>
            <a:ext cx="3280773" cy="1622772"/>
          </a:xfrm>
          <a:prstGeom prst="rect">
            <a:avLst/>
          </a:prstGeom>
          <a:noFill/>
          <a:ln/>
        </p:spPr>
        <p:txBody>
          <a:bodyPr anchor="t" rtlCol="false" lIns="91440" rIns="91440" tIns="45720" bIns="45720" anchorCtr="true" vert="horz" wrap="square">
            <a:norm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/>
                <a:ea typeface="微软雅黑"/>
                <a:cs typeface="微软雅黑"/>
              </a:rPr>
              <a:t>Service是Kubernetes中的服务资源，用于公开Pod的网络访问，实现负载均衡和服务发现。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79698" y="3965882"/>
            <a:ext cx="3280773" cy="560841"/>
          </a:xfrm>
          <a:prstGeom prst="rect">
            <a:avLst/>
          </a:prstGeom>
          <a:noFill/>
          <a:ln/>
        </p:spPr>
        <p:txBody>
          <a:bodyPr anchor="ctr" rtlCol="false" lIns="91440" rIns="91440" tIns="45720" bIns="45720" anchorCtr="true" vert="horz" wrap="square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b="true" sz="2000">
                <a:solidFill>
                  <a:schemeClr val="accent1">
                    <a:alpha val="100000"/>
                  </a:schemeClr>
                </a:solidFill>
                <a:latin typeface="微软雅黑"/>
                <a:ea typeface="微软雅黑"/>
                <a:cs typeface="微软雅黑"/>
              </a:rPr>
              <a:t>Service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269424" y="2215669"/>
            <a:ext cx="3280773" cy="1622772"/>
          </a:xfrm>
          <a:prstGeom prst="rect">
            <a:avLst/>
          </a:prstGeom>
          <a:noFill/>
          <a:ln/>
        </p:spPr>
        <p:txBody>
          <a:bodyPr anchor="t" rtlCol="false" lIns="91440" rIns="91440" tIns="45720" bIns="45720" anchorCtr="true" vert="horz" wrap="square">
            <a:norm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/>
                <a:ea typeface="微软雅黑"/>
                <a:cs typeface="微软雅黑"/>
              </a:rPr>
              <a:t>Deployment是Kubernetes中的部署资源，用于管理和控制Pod的运行，提供滚动更新和回滚功能。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285997" y="1707297"/>
            <a:ext cx="3280773" cy="560841"/>
          </a:xfrm>
          <a:prstGeom prst="rect">
            <a:avLst/>
          </a:prstGeom>
          <a:noFill/>
          <a:ln/>
        </p:spPr>
        <p:txBody>
          <a:bodyPr anchor="ctr" rtlCol="false" lIns="91440" rIns="91440" tIns="45720" bIns="45720" anchorCtr="true" vert="horz" wrap="square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b="true" sz="2000">
                <a:solidFill>
                  <a:schemeClr val="accent1">
                    <a:alpha val="100000"/>
                  </a:schemeClr>
                </a:solidFill>
                <a:latin typeface="微软雅黑"/>
                <a:ea typeface="微软雅黑"/>
                <a:cs typeface="微软雅黑"/>
              </a:rPr>
              <a:t>Deployment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241424" y="4474254"/>
            <a:ext cx="3280773" cy="1622772"/>
          </a:xfrm>
          <a:prstGeom prst="rect">
            <a:avLst/>
          </a:prstGeom>
          <a:noFill/>
          <a:ln/>
        </p:spPr>
        <p:txBody>
          <a:bodyPr anchor="t" rtlCol="false" lIns="91440" rIns="91440" tIns="45720" bIns="45720" anchorCtr="true" vert="horz" wrap="square">
            <a:norm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/>
                <a:ea typeface="微软雅黑"/>
                <a:cs typeface="微软雅黑"/>
              </a:rPr>
              <a:t>StatefulSet用于管理有状态的应用，确保Pod的稳定性和数据的一致性。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257997" y="3965882"/>
            <a:ext cx="3280773" cy="560841"/>
          </a:xfrm>
          <a:prstGeom prst="rect">
            <a:avLst/>
          </a:prstGeom>
          <a:noFill/>
          <a:ln/>
        </p:spPr>
        <p:txBody>
          <a:bodyPr anchor="ctr" rtlCol="false" lIns="91440" rIns="91440" tIns="45720" bIns="45720" anchorCtr="true" vert="horz" wrap="square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b="true" sz="2000">
                <a:solidFill>
                  <a:schemeClr val="accent1">
                    <a:alpha val="100000"/>
                  </a:schemeClr>
                </a:solidFill>
                <a:latin typeface="微软雅黑"/>
                <a:ea typeface="微软雅黑"/>
                <a:cs typeface="微软雅黑"/>
              </a:rPr>
              <a:t>StatefulSet</a:t>
            </a:r>
          </a:p>
        </p:txBody>
      </p:sp>
      <p:sp>
        <p:nvSpPr>
          <p:cNvPr name="Freeform 19" id="19"/>
          <p:cNvSpPr/>
          <p:nvPr/>
        </p:nvSpPr>
        <p:spPr>
          <a:xfrm rot="0">
            <a:off x="5797858" y="3605801"/>
            <a:ext cx="518508" cy="518508"/>
          </a:xfrm>
          <a:custGeom>
            <a:avLst/>
            <a:gdLst/>
            <a:ahLst/>
            <a:cxnLst/>
            <a:rect r="r" b="b" t="t" l="l"/>
            <a:pathLst>
              <a:path h="304800" w="304800">
                <a:moveTo>
                  <a:pt x="57150" y="114300"/>
                </a:moveTo>
                <a:lnTo>
                  <a:pt x="0" y="171450"/>
                </a:lnTo>
                <a:lnTo>
                  <a:pt x="114300" y="285750"/>
                </a:lnTo>
                <a:lnTo>
                  <a:pt x="304800" y="95250"/>
                </a:lnTo>
                <a:lnTo>
                  <a:pt x="247650" y="38100"/>
                </a:lnTo>
                <a:lnTo>
                  <a:pt x="114300" y="17145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grpSp>
        <p:nvGrpSpPr>
          <p:cNvPr name="Group 20" id="20"/>
          <p:cNvGrpSpPr/>
          <p:nvPr/>
        </p:nvGrpSpPr>
        <p:grpSpPr>
          <a:xfrm rot="0"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name="AutoShape 21" id="21"/>
            <p:cNvSpPr/>
            <p:nvPr/>
          </p:nvSpPr>
          <p:spPr>
            <a:xfrm rot="0"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2" id="22"/>
            <p:cNvSpPr/>
            <p:nvPr/>
          </p:nvSpPr>
          <p:spPr>
            <a:xfrm rot="0"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3" id="23"/>
            <p:cNvSpPr/>
            <p:nvPr/>
          </p:nvSpPr>
          <p:spPr>
            <a:xfrm rot="0"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4" id="24"/>
            <p:cNvSpPr/>
            <p:nvPr/>
          </p:nvSpPr>
          <p:spPr>
            <a:xfrm rot="0"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25" id="25"/>
            <p:cNvSpPr/>
            <p:nvPr/>
          </p:nvSpPr>
          <p:spPr>
            <a:xfrm rot="0"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26" id="26"/>
            <p:cNvSpPr/>
            <p:nvPr/>
          </p:nvSpPr>
          <p:spPr>
            <a:xfrm rot="0"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7" id="27"/>
            <p:cNvSpPr/>
            <p:nvPr/>
          </p:nvSpPr>
          <p:spPr>
            <a:xfrm rot="0"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8" id="28"/>
            <p:cNvSpPr/>
            <p:nvPr/>
          </p:nvSpPr>
          <p:spPr>
            <a:xfrm rot="0"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9" id="29"/>
            <p:cNvSpPr/>
            <p:nvPr/>
          </p:nvSpPr>
          <p:spPr>
            <a:xfrm rot="0"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30" id="30"/>
            <p:cNvSpPr/>
            <p:nvPr/>
          </p:nvSpPr>
          <p:spPr>
            <a:xfrm rot="0"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31" id="31"/>
            <p:cNvSpPr/>
            <p:nvPr/>
          </p:nvSpPr>
          <p:spPr>
            <a:xfrm rot="0"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32" id="32"/>
            <p:cNvSpPr/>
            <p:nvPr/>
          </p:nvSpPr>
          <p:spPr>
            <a:xfrm rot="0"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33" id="33"/>
            <p:cNvSpPr/>
            <p:nvPr/>
          </p:nvSpPr>
          <p:spPr>
            <a:xfrm rot="0"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34" id="34"/>
            <p:cNvSpPr/>
            <p:nvPr/>
          </p:nvSpPr>
          <p:spPr>
            <a:xfrm rot="0"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35" id="35"/>
            <p:cNvSpPr/>
            <p:nvPr/>
          </p:nvSpPr>
          <p:spPr>
            <a:xfrm rot="0"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36" id="36"/>
            <p:cNvSpPr/>
            <p:nvPr/>
          </p:nvSpPr>
          <p:spPr>
            <a:xfrm rot="0"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37" id="37"/>
            <p:cNvSpPr/>
            <p:nvPr/>
          </p:nvSpPr>
          <p:spPr>
            <a:xfrm rot="0"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38" id="38"/>
            <p:cNvSpPr/>
            <p:nvPr/>
          </p:nvSpPr>
          <p:spPr>
            <a:xfrm rot="0"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39" id="39"/>
            <p:cNvSpPr/>
            <p:nvPr/>
          </p:nvSpPr>
          <p:spPr>
            <a:xfrm rot="0"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40" id="40"/>
            <p:cNvSpPr/>
            <p:nvPr/>
          </p:nvSpPr>
          <p:spPr>
            <a:xfrm rot="0"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TextBox 41" id="41"/>
            <p:cNvSpPr txBox="true"/>
            <p:nvPr/>
          </p:nvSpPr>
          <p:spPr>
            <a:xfrm rot="0"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anchor="t" rtlCol="false" lIns="123825" rIns="57150" tIns="123825" bIns="123825" anchorCtr="false" vert="horz" wrap="squar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b="true" sz="3000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核心资源对象类型介绍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0">
            <a:off x="539110" y="1500306"/>
            <a:ext cx="4453160" cy="445316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827317" y="1652939"/>
            <a:ext cx="4178137" cy="994791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Kubernetes支持自定义资源对象（Custom Resource，简称CR），用户可以根据自己的需求定义新的资源类型。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5303897" y="1500306"/>
            <a:ext cx="1289643" cy="4453160"/>
          </a:xfrm>
          <a:prstGeom prst="roundRect">
            <a:avLst>
              <a:gd fmla="val 0" name="adj"/>
            </a:avLst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name="TextBox 5" id="5"/>
          <p:cNvSpPr txBox="true"/>
          <p:nvPr/>
        </p:nvSpPr>
        <p:spPr>
          <a:xfrm rot="0">
            <a:off x="6827317" y="3205107"/>
            <a:ext cx="4178137" cy="994791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自定义资源对象通过自定义资源定义（Custom Resource Definition，简称CRD）进行描述，包括资源对象的属性、验证规则等。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827317" y="4795486"/>
            <a:ext cx="4178137" cy="994791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通过自定义资源对象和控制器（Operator）的配合，可以实现对特定应用的自动化管理和运维。</a:t>
            </a:r>
          </a:p>
        </p:txBody>
      </p:sp>
      <p:sp>
        <p:nvSpPr>
          <p:cNvPr name="Freeform 7" id="7"/>
          <p:cNvSpPr/>
          <p:nvPr/>
        </p:nvSpPr>
        <p:spPr>
          <a:xfrm rot="0">
            <a:off x="5682324" y="1976969"/>
            <a:ext cx="532790" cy="435254"/>
          </a:xfrm>
          <a:custGeom>
            <a:avLst/>
            <a:gdLst/>
            <a:ahLst/>
            <a:cxnLst/>
            <a:rect r="r" b="b" t="t" l="l"/>
            <a:pathLst>
              <a:path h="304800" w="304800">
                <a:moveTo>
                  <a:pt x="257299" y="240773"/>
                </a:moveTo>
                <a:lnTo>
                  <a:pt x="257299" y="258156"/>
                </a:lnTo>
                <a:lnTo>
                  <a:pt x="47501" y="258156"/>
                </a:lnTo>
                <a:lnTo>
                  <a:pt x="47501" y="240773"/>
                </a:lnTo>
                <a:cubicBezTo>
                  <a:pt x="47501" y="240773"/>
                  <a:pt x="43015" y="231162"/>
                  <a:pt x="67361" y="208112"/>
                </a:cubicBezTo>
                <a:cubicBezTo>
                  <a:pt x="91688" y="185071"/>
                  <a:pt x="88487" y="125511"/>
                  <a:pt x="88487" y="85173"/>
                </a:cubicBezTo>
                <a:cubicBezTo>
                  <a:pt x="88487" y="44834"/>
                  <a:pt x="145142" y="43977"/>
                  <a:pt x="145142" y="43977"/>
                </a:cubicBezTo>
                <a:lnTo>
                  <a:pt x="147085" y="43977"/>
                </a:lnTo>
                <a:cubicBezTo>
                  <a:pt x="147085" y="43996"/>
                  <a:pt x="147085" y="43701"/>
                  <a:pt x="147085" y="37424"/>
                </a:cubicBezTo>
                <a:cubicBezTo>
                  <a:pt x="147085" y="33395"/>
                  <a:pt x="133560" y="18802"/>
                  <a:pt x="133560" y="18802"/>
                </a:cubicBezTo>
                <a:lnTo>
                  <a:pt x="133360" y="9973"/>
                </a:lnTo>
                <a:lnTo>
                  <a:pt x="171555" y="9973"/>
                </a:lnTo>
                <a:lnTo>
                  <a:pt x="171298" y="19136"/>
                </a:lnTo>
                <a:cubicBezTo>
                  <a:pt x="171298" y="19136"/>
                  <a:pt x="156639" y="33719"/>
                  <a:pt x="156639" y="38014"/>
                </a:cubicBezTo>
                <a:cubicBezTo>
                  <a:pt x="156639" y="42167"/>
                  <a:pt x="156639" y="43558"/>
                  <a:pt x="156639" y="43967"/>
                </a:cubicBezTo>
                <a:lnTo>
                  <a:pt x="159658" y="43967"/>
                </a:lnTo>
                <a:cubicBezTo>
                  <a:pt x="159658" y="43967"/>
                  <a:pt x="216313" y="44825"/>
                  <a:pt x="216313" y="85163"/>
                </a:cubicBezTo>
                <a:cubicBezTo>
                  <a:pt x="216313" y="125501"/>
                  <a:pt x="213112" y="185071"/>
                  <a:pt x="237449" y="208121"/>
                </a:cubicBezTo>
                <a:cubicBezTo>
                  <a:pt x="261785" y="231172"/>
                  <a:pt x="257299" y="240773"/>
                  <a:pt x="257299" y="240773"/>
                </a:cubicBezTo>
                <a:close/>
                <a:moveTo>
                  <a:pt x="176327" y="267367"/>
                </a:moveTo>
                <a:cubicBezTo>
                  <a:pt x="176327" y="280559"/>
                  <a:pt x="165640" y="294827"/>
                  <a:pt x="152457" y="294827"/>
                </a:cubicBezTo>
                <a:cubicBezTo>
                  <a:pt x="139275" y="294827"/>
                  <a:pt x="128588" y="280559"/>
                  <a:pt x="128588" y="267367"/>
                </a:cubicBezTo>
                <a:cubicBezTo>
                  <a:pt x="128588" y="267662"/>
                  <a:pt x="176327" y="267062"/>
                  <a:pt x="176327" y="267367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name="Freeform 8" id="8"/>
          <p:cNvSpPr/>
          <p:nvPr/>
        </p:nvSpPr>
        <p:spPr>
          <a:xfrm rot="0">
            <a:off x="5751818" y="3549091"/>
            <a:ext cx="381610" cy="381610"/>
          </a:xfrm>
          <a:custGeom>
            <a:avLst/>
            <a:gdLst/>
            <a:ahLst/>
            <a:cxnLst/>
            <a:rect r="r" b="b" t="t" l="l"/>
            <a:pathLst>
              <a:path h="304800" w="304800">
                <a:moveTo>
                  <a:pt x="106680" y="259080"/>
                </a:moveTo>
                <a:lnTo>
                  <a:pt x="30480" y="259080"/>
                </a:lnTo>
                <a:cubicBezTo>
                  <a:pt x="13649" y="259080"/>
                  <a:pt x="0" y="245431"/>
                  <a:pt x="0" y="228600"/>
                </a:cubicBezTo>
                <a:lnTo>
                  <a:pt x="0" y="228600"/>
                </a:lnTo>
                <a:lnTo>
                  <a:pt x="0" y="30480"/>
                </a:lnTo>
                <a:cubicBezTo>
                  <a:pt x="0" y="13716"/>
                  <a:pt x="13716" y="0"/>
                  <a:pt x="30480" y="0"/>
                </a:cubicBezTo>
                <a:lnTo>
                  <a:pt x="274320" y="0"/>
                </a:lnTo>
                <a:cubicBezTo>
                  <a:pt x="291151" y="0"/>
                  <a:pt x="304800" y="13649"/>
                  <a:pt x="304800" y="30480"/>
                </a:cubicBezTo>
                <a:lnTo>
                  <a:pt x="304800" y="30480"/>
                </a:lnTo>
                <a:lnTo>
                  <a:pt x="304800" y="228600"/>
                </a:lnTo>
                <a:cubicBezTo>
                  <a:pt x="304800" y="245431"/>
                  <a:pt x="291151" y="259080"/>
                  <a:pt x="274320" y="259080"/>
                </a:cubicBezTo>
                <a:lnTo>
                  <a:pt x="274320" y="259080"/>
                </a:lnTo>
                <a:lnTo>
                  <a:pt x="198120" y="259080"/>
                </a:lnTo>
                <a:lnTo>
                  <a:pt x="259080" y="289560"/>
                </a:lnTo>
                <a:lnTo>
                  <a:pt x="259080" y="304800"/>
                </a:lnTo>
                <a:lnTo>
                  <a:pt x="45720" y="304800"/>
                </a:lnTo>
                <a:lnTo>
                  <a:pt x="45720" y="289560"/>
                </a:lnTo>
                <a:lnTo>
                  <a:pt x="106680" y="259080"/>
                </a:lnTo>
                <a:close/>
                <a:moveTo>
                  <a:pt x="30480" y="30480"/>
                </a:moveTo>
                <a:lnTo>
                  <a:pt x="30480" y="198120"/>
                </a:lnTo>
                <a:lnTo>
                  <a:pt x="274320" y="198120"/>
                </a:lnTo>
                <a:lnTo>
                  <a:pt x="274320" y="30480"/>
                </a:lnTo>
                <a:lnTo>
                  <a:pt x="30480" y="3048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name="Freeform 9" id="9"/>
          <p:cNvSpPr/>
          <p:nvPr/>
        </p:nvSpPr>
        <p:spPr>
          <a:xfrm rot="0">
            <a:off x="5738407" y="5059127"/>
            <a:ext cx="396240" cy="384048"/>
          </a:xfrm>
          <a:custGeom>
            <a:avLst/>
            <a:gdLst/>
            <a:ahLst/>
            <a:cxnLst/>
            <a:rect r="r" b="b" t="t" l="l"/>
            <a:pathLst>
              <a:path h="304800" w="304800">
                <a:moveTo>
                  <a:pt x="0" y="91440"/>
                </a:moveTo>
                <a:lnTo>
                  <a:pt x="152400" y="0"/>
                </a:lnTo>
                <a:lnTo>
                  <a:pt x="304800" y="91440"/>
                </a:lnTo>
                <a:lnTo>
                  <a:pt x="304800" y="121920"/>
                </a:lnTo>
                <a:lnTo>
                  <a:pt x="0" y="121920"/>
                </a:lnTo>
                <a:lnTo>
                  <a:pt x="0" y="91440"/>
                </a:lnTo>
                <a:close/>
                <a:moveTo>
                  <a:pt x="0" y="274320"/>
                </a:moveTo>
                <a:lnTo>
                  <a:pt x="304800" y="27432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274320"/>
                </a:lnTo>
                <a:close/>
                <a:moveTo>
                  <a:pt x="30480" y="243840"/>
                </a:moveTo>
                <a:lnTo>
                  <a:pt x="274320" y="243840"/>
                </a:lnTo>
                <a:lnTo>
                  <a:pt x="274320" y="274320"/>
                </a:lnTo>
                <a:lnTo>
                  <a:pt x="30480" y="274320"/>
                </a:lnTo>
                <a:lnTo>
                  <a:pt x="30480" y="243840"/>
                </a:lnTo>
                <a:close/>
                <a:moveTo>
                  <a:pt x="30480" y="121920"/>
                </a:moveTo>
                <a:lnTo>
                  <a:pt x="91440" y="121920"/>
                </a:lnTo>
                <a:lnTo>
                  <a:pt x="91440" y="243840"/>
                </a:lnTo>
                <a:lnTo>
                  <a:pt x="30480" y="243840"/>
                </a:lnTo>
                <a:lnTo>
                  <a:pt x="30480" y="121920"/>
                </a:lnTo>
                <a:close/>
                <a:moveTo>
                  <a:pt x="121920" y="121920"/>
                </a:moveTo>
                <a:lnTo>
                  <a:pt x="182880" y="121920"/>
                </a:lnTo>
                <a:lnTo>
                  <a:pt x="182880" y="243840"/>
                </a:lnTo>
                <a:lnTo>
                  <a:pt x="121920" y="243840"/>
                </a:lnTo>
                <a:lnTo>
                  <a:pt x="121920" y="121920"/>
                </a:lnTo>
                <a:close/>
                <a:moveTo>
                  <a:pt x="213360" y="121920"/>
                </a:moveTo>
                <a:lnTo>
                  <a:pt x="274320" y="121920"/>
                </a:lnTo>
                <a:lnTo>
                  <a:pt x="274320" y="243840"/>
                </a:lnTo>
                <a:lnTo>
                  <a:pt x="213360" y="243840"/>
                </a:lnTo>
                <a:lnTo>
                  <a:pt x="213360" y="12192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grpSp>
        <p:nvGrpSpPr>
          <p:cNvPr name="Group 10" id="10"/>
          <p:cNvGrpSpPr/>
          <p:nvPr/>
        </p:nvGrpSpPr>
        <p:grpSpPr>
          <a:xfrm rot="0"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name="AutoShape 11" id="11"/>
            <p:cNvSpPr/>
            <p:nvPr/>
          </p:nvSpPr>
          <p:spPr>
            <a:xfrm rot="0"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12" id="12"/>
            <p:cNvSpPr/>
            <p:nvPr/>
          </p:nvSpPr>
          <p:spPr>
            <a:xfrm rot="0"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13" id="13"/>
            <p:cNvSpPr/>
            <p:nvPr/>
          </p:nvSpPr>
          <p:spPr>
            <a:xfrm rot="0"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14" id="14"/>
            <p:cNvSpPr/>
            <p:nvPr/>
          </p:nvSpPr>
          <p:spPr>
            <a:xfrm rot="0"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15" id="15"/>
            <p:cNvSpPr/>
            <p:nvPr/>
          </p:nvSpPr>
          <p:spPr>
            <a:xfrm rot="0"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16" id="16"/>
            <p:cNvSpPr/>
            <p:nvPr/>
          </p:nvSpPr>
          <p:spPr>
            <a:xfrm rot="0"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17" id="17"/>
            <p:cNvSpPr/>
            <p:nvPr/>
          </p:nvSpPr>
          <p:spPr>
            <a:xfrm rot="0"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18" id="18"/>
            <p:cNvSpPr/>
            <p:nvPr/>
          </p:nvSpPr>
          <p:spPr>
            <a:xfrm rot="0"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19" id="19"/>
            <p:cNvSpPr/>
            <p:nvPr/>
          </p:nvSpPr>
          <p:spPr>
            <a:xfrm rot="0"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20" id="20"/>
            <p:cNvSpPr/>
            <p:nvPr/>
          </p:nvSpPr>
          <p:spPr>
            <a:xfrm rot="0"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21" id="21"/>
            <p:cNvSpPr/>
            <p:nvPr/>
          </p:nvSpPr>
          <p:spPr>
            <a:xfrm rot="0"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2" id="22"/>
            <p:cNvSpPr/>
            <p:nvPr/>
          </p:nvSpPr>
          <p:spPr>
            <a:xfrm rot="0"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3" id="23"/>
            <p:cNvSpPr/>
            <p:nvPr/>
          </p:nvSpPr>
          <p:spPr>
            <a:xfrm rot="0"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4" id="24"/>
            <p:cNvSpPr/>
            <p:nvPr/>
          </p:nvSpPr>
          <p:spPr>
            <a:xfrm rot="0"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25" id="25"/>
            <p:cNvSpPr/>
            <p:nvPr/>
          </p:nvSpPr>
          <p:spPr>
            <a:xfrm rot="0"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26" id="26"/>
            <p:cNvSpPr/>
            <p:nvPr/>
          </p:nvSpPr>
          <p:spPr>
            <a:xfrm rot="0"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7" id="27"/>
            <p:cNvSpPr/>
            <p:nvPr/>
          </p:nvSpPr>
          <p:spPr>
            <a:xfrm rot="0"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8" id="28"/>
            <p:cNvSpPr/>
            <p:nvPr/>
          </p:nvSpPr>
          <p:spPr>
            <a:xfrm rot="0"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9" id="29"/>
            <p:cNvSpPr/>
            <p:nvPr/>
          </p:nvSpPr>
          <p:spPr>
            <a:xfrm rot="0"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30" id="30"/>
            <p:cNvSpPr/>
            <p:nvPr/>
          </p:nvSpPr>
          <p:spPr>
            <a:xfrm rot="0"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TextBox 31" id="31"/>
            <p:cNvSpPr txBox="true"/>
            <p:nvPr/>
          </p:nvSpPr>
          <p:spPr>
            <a:xfrm rot="0"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anchor="t" rtlCol="false" lIns="123825" rIns="57150" tIns="123825" bIns="123825" anchorCtr="false" vert="horz" wrap="squar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b="true" sz="3000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自定义资源对象扩展能力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81837" y="1604867"/>
            <a:ext cx="3394996" cy="2116741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  <p:txBody>
          <a:bodyPr anchor="ctr" rtlCol="false" tIns="45720" lIns="91440" bIns="45720" rIns="91440" anchorCtr="false" vert="horz" wrap="square">
            <a:noAutofit/>
          </a:bodyPr>
          <a:lstStyle/>
          <a:p>
            <a:pPr algn="ctr">
              <a:defRPr/>
            </a:pPr>
            <a:r>
              <a:rPr lang="en-US" sz="2940">
                <a:solidFill>
                  <a:srgbClr val="FFFFFF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   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>
            <a:off x="4376738" y="3721608"/>
            <a:ext cx="3394996" cy="2116741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AutoShape 4" id="4"/>
          <p:cNvSpPr/>
          <p:nvPr/>
        </p:nvSpPr>
        <p:spPr>
          <a:xfrm rot="0">
            <a:off x="7771733" y="1604867"/>
            <a:ext cx="3394996" cy="2116741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r="0" t="18426" b="18426"/>
          <a:stretch>
            <a:fillRect/>
          </a:stretch>
        </p:blipFill>
        <p:spPr>
          <a:xfrm rot="0">
            <a:off x="981837" y="3694465"/>
            <a:ext cx="3394942" cy="214386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0">
            <a:off x="4376812" y="1577730"/>
            <a:ext cx="3394942" cy="2143864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r="0" t="18426" b="18426"/>
          <a:stretch>
            <a:fillRect/>
          </a:stretch>
        </p:blipFill>
        <p:spPr>
          <a:xfrm rot="0">
            <a:off x="7771733" y="3721608"/>
            <a:ext cx="3394942" cy="2143864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name="AutoShape 9" id="9"/>
            <p:cNvSpPr/>
            <p:nvPr/>
          </p:nvSpPr>
          <p:spPr>
            <a:xfrm rot="0"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10" id="10"/>
            <p:cNvSpPr/>
            <p:nvPr/>
          </p:nvSpPr>
          <p:spPr>
            <a:xfrm rot="0"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11" id="11"/>
            <p:cNvSpPr/>
            <p:nvPr/>
          </p:nvSpPr>
          <p:spPr>
            <a:xfrm rot="0"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12" id="12"/>
            <p:cNvSpPr/>
            <p:nvPr/>
          </p:nvSpPr>
          <p:spPr>
            <a:xfrm rot="0"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13" id="13"/>
            <p:cNvSpPr/>
            <p:nvPr/>
          </p:nvSpPr>
          <p:spPr>
            <a:xfrm rot="0"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14" id="14"/>
            <p:cNvSpPr/>
            <p:nvPr/>
          </p:nvSpPr>
          <p:spPr>
            <a:xfrm rot="0"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15" id="15"/>
            <p:cNvSpPr/>
            <p:nvPr/>
          </p:nvSpPr>
          <p:spPr>
            <a:xfrm rot="0"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16" id="16"/>
            <p:cNvSpPr/>
            <p:nvPr/>
          </p:nvSpPr>
          <p:spPr>
            <a:xfrm rot="0"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17" id="17"/>
            <p:cNvSpPr/>
            <p:nvPr/>
          </p:nvSpPr>
          <p:spPr>
            <a:xfrm rot="0"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18" id="18"/>
            <p:cNvSpPr/>
            <p:nvPr/>
          </p:nvSpPr>
          <p:spPr>
            <a:xfrm rot="0"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19" id="19"/>
            <p:cNvSpPr/>
            <p:nvPr/>
          </p:nvSpPr>
          <p:spPr>
            <a:xfrm rot="0"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0" id="20"/>
            <p:cNvSpPr/>
            <p:nvPr/>
          </p:nvSpPr>
          <p:spPr>
            <a:xfrm rot="0"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1" id="21"/>
            <p:cNvSpPr/>
            <p:nvPr/>
          </p:nvSpPr>
          <p:spPr>
            <a:xfrm rot="0"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2" id="22"/>
            <p:cNvSpPr/>
            <p:nvPr/>
          </p:nvSpPr>
          <p:spPr>
            <a:xfrm rot="0"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23" id="23"/>
            <p:cNvSpPr/>
            <p:nvPr/>
          </p:nvSpPr>
          <p:spPr>
            <a:xfrm rot="0"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24" id="24"/>
            <p:cNvSpPr/>
            <p:nvPr/>
          </p:nvSpPr>
          <p:spPr>
            <a:xfrm rot="0"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5" id="25"/>
            <p:cNvSpPr/>
            <p:nvPr/>
          </p:nvSpPr>
          <p:spPr>
            <a:xfrm rot="0"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6" id="26"/>
            <p:cNvSpPr/>
            <p:nvPr/>
          </p:nvSpPr>
          <p:spPr>
            <a:xfrm rot="0"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7" id="27"/>
            <p:cNvSpPr/>
            <p:nvPr/>
          </p:nvSpPr>
          <p:spPr>
            <a:xfrm rot="0"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28" id="28"/>
            <p:cNvSpPr/>
            <p:nvPr/>
          </p:nvSpPr>
          <p:spPr>
            <a:xfrm rot="0"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TextBox 29" id="29"/>
            <p:cNvSpPr txBox="true"/>
            <p:nvPr/>
          </p:nvSpPr>
          <p:spPr>
            <a:xfrm rot="0"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anchor="t" rtlCol="false" lIns="123825" rIns="57150" tIns="123825" bIns="123825" anchorCtr="false" vert="horz" wrap="squar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b="true" sz="3000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资源对象间关系及依赖管理</a:t>
              </a: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057922" y="1822244"/>
            <a:ext cx="3286271" cy="1654845"/>
          </a:xfrm>
          <a:prstGeom prst="rect">
            <a:avLst/>
          </a:prstGeom>
          <a:ln/>
        </p:spPr>
        <p:txBody>
          <a:bodyPr anchor="ctr" rtlCol="false" lIns="66008" rIns="66008" tIns="33052" bIns="33052" anchorCtr="true" vert="horz" wrap="square">
            <a:normAutofit/>
          </a:bodyPr>
          <a:lstStyle/>
          <a:p>
            <a:pPr algn="l">
              <a:lnSpc>
                <a:spcPct val="188000"/>
              </a:lnSpc>
            </a:pPr>
            <a:r>
              <a:rPr lang="en-US" sz="1425">
                <a:solidFill>
                  <a:srgbClr val="FFFDFD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Kubernetes中的资源对象之间存在复杂的关系和依赖，如Pod依赖于Node运行，Service依赖于Pod提供服务等。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452917" y="3966127"/>
            <a:ext cx="3286271" cy="1654845"/>
          </a:xfrm>
          <a:prstGeom prst="rect">
            <a:avLst/>
          </a:prstGeom>
          <a:ln/>
        </p:spPr>
        <p:txBody>
          <a:bodyPr anchor="ctr" rtlCol="false" lIns="66008" rIns="66008" tIns="33052" bIns="33052" anchorCtr="true" vert="horz" wrap="square">
            <a:normAutofit/>
          </a:bodyPr>
          <a:lstStyle/>
          <a:p>
            <a:pPr algn="l">
              <a:lnSpc>
                <a:spcPct val="188000"/>
              </a:lnSpc>
            </a:pPr>
            <a:r>
              <a:rPr lang="en-US" sz="1350">
                <a:solidFill>
                  <a:srgbClr val="FFFDFD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通过标签（Label）和标签选择器（Label Selector），可以实现对相关资源对象的筛选和分组，便于管理和调度。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847818" y="1822244"/>
            <a:ext cx="3286271" cy="1654845"/>
          </a:xfrm>
          <a:prstGeom prst="rect">
            <a:avLst/>
          </a:prstGeom>
          <a:ln/>
        </p:spPr>
        <p:txBody>
          <a:bodyPr anchor="ctr" rtlCol="false" lIns="66008" rIns="66008" tIns="33052" bIns="33052" anchorCtr="true" vert="horz" wrap="square">
            <a:normAutofit/>
          </a:bodyPr>
          <a:lstStyle/>
          <a:p>
            <a:pPr algn="l">
              <a:lnSpc>
                <a:spcPct val="188000"/>
              </a:lnSpc>
            </a:pPr>
            <a:r>
              <a:rPr lang="en-US" sz="1275">
                <a:solidFill>
                  <a:srgbClr val="FFFDFD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Kubernetes还提供了丰富的资源对象状态和事件监控机制，用于实时跟踪资源对象的运行状态和变化，及时发现和解决问题。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70021" y="1411090"/>
            <a:ext cx="2051957" cy="1842306"/>
          </a:xfrm>
          <a:prstGeom prst="rect">
            <a:avLst/>
          </a:prstGeom>
          <a:ln/>
        </p:spPr>
        <p:txBody>
          <a:bodyPr anchor="ctr" rtlCol="false" lIns="114300" rIns="114300" tIns="57150" bIns="57150" anchorCtr="true" vert="horz" wrap="square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b="true" sz="8000">
                <a:solidFill>
                  <a:srgbClr val="B3CEFF">
                    <a:alpha val="100000"/>
                  </a:srgbClr>
                </a:solidFill>
                <a:highlight>
                  <a:srgbClr val="000000">
                    <a:alpha val="0"/>
                  </a:srgbClr>
                </a:highlight>
                <a:latin typeface="Microsoft Yahei"/>
                <a:ea typeface="Microsoft Yahei"/>
                <a:cs typeface="Microsoft Yahei"/>
              </a:rPr>
              <a:t>05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53596" y="3253396"/>
            <a:ext cx="10484808" cy="1798058"/>
          </a:xfrm>
          <a:prstGeom prst="rect">
            <a:avLst/>
          </a:prstGeom>
          <a:ln/>
        </p:spPr>
        <p:txBody>
          <a:bodyPr anchor="t" rtlCol="false" lIns="114300" rIns="114300" tIns="57150" bIns="57150" anchorCtr="true" vert="horz"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b="true" sz="45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认识Kubernetes及其架构原理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>
            <a:alphaModFix amt="100000"/>
          </a:blip>
          <a:srcRect l="12500" r="12500"/>
          <a:stretch>
            <a:fillRect/>
          </a:stretch>
        </p:blipFill>
        <p:spPr>
          <a:xfrm rot="0">
            <a:off x="-276408" y="1784333"/>
            <a:ext cx="3774096" cy="3774096"/>
          </a:xfrm>
          <a:prstGeom prst="ellipse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3853566" y="1681685"/>
            <a:ext cx="3657600" cy="1989696"/>
          </a:xfrm>
          <a:prstGeom prst="rect">
            <a:avLst/>
          </a:prstGeom>
          <a:solidFill>
            <a:schemeClr val="accent2">
              <a:alpha val="79000"/>
            </a:schemeClr>
          </a:solidFill>
          <a:ln/>
        </p:spPr>
      </p:sp>
      <p:sp>
        <p:nvSpPr>
          <p:cNvPr name="AutoShape 4" id="4"/>
          <p:cNvSpPr/>
          <p:nvPr/>
        </p:nvSpPr>
        <p:spPr>
          <a:xfrm rot="0">
            <a:off x="3853566" y="1300998"/>
            <a:ext cx="3657600" cy="719328"/>
          </a:xfrm>
          <a:prstGeom prst="roundRect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name="TextBox 5" id="5"/>
          <p:cNvSpPr txBox="true"/>
          <p:nvPr/>
        </p:nvSpPr>
        <p:spPr>
          <a:xfrm rot="0">
            <a:off x="4054790" y="2081621"/>
            <a:ext cx="3255153" cy="1414272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包括控制节点（Master）和工作节点（Worker），根据实际需求选择合适的组件进行搭建。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066852" y="1349766"/>
            <a:ext cx="3375812" cy="633984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true" sz="1606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集群组件选择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7873179" y="1681685"/>
            <a:ext cx="3657600" cy="1989696"/>
          </a:xfrm>
          <a:prstGeom prst="rect">
            <a:avLst/>
          </a:prstGeom>
          <a:solidFill>
            <a:schemeClr val="accent2">
              <a:alpha val="79000"/>
            </a:schemeClr>
          </a:solidFill>
          <a:ln/>
        </p:spPr>
      </p:sp>
      <p:sp>
        <p:nvSpPr>
          <p:cNvPr name="AutoShape 8" id="8"/>
          <p:cNvSpPr/>
          <p:nvPr/>
        </p:nvSpPr>
        <p:spPr>
          <a:xfrm rot="0">
            <a:off x="7873179" y="1300998"/>
            <a:ext cx="3657600" cy="719328"/>
          </a:xfrm>
          <a:prstGeom prst="roundRect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name="TextBox 9" id="9"/>
          <p:cNvSpPr txBox="true"/>
          <p:nvPr/>
        </p:nvSpPr>
        <p:spPr>
          <a:xfrm rot="0">
            <a:off x="8086465" y="1349766"/>
            <a:ext cx="3375812" cy="633984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true" sz="1606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网络配置</a:t>
            </a:r>
          </a:p>
        </p:txBody>
      </p:sp>
      <p:sp>
        <p:nvSpPr>
          <p:cNvPr name="AutoShape 10" id="10"/>
          <p:cNvSpPr/>
          <p:nvPr/>
        </p:nvSpPr>
        <p:spPr>
          <a:xfrm rot="0">
            <a:off x="3853566" y="4213236"/>
            <a:ext cx="3657600" cy="1989696"/>
          </a:xfrm>
          <a:prstGeom prst="rect">
            <a:avLst/>
          </a:prstGeom>
          <a:solidFill>
            <a:schemeClr val="accent2">
              <a:alpha val="80000"/>
            </a:schemeClr>
          </a:solidFill>
          <a:ln/>
        </p:spPr>
      </p:sp>
      <p:sp>
        <p:nvSpPr>
          <p:cNvPr name="AutoShape 11" id="11"/>
          <p:cNvSpPr/>
          <p:nvPr/>
        </p:nvSpPr>
        <p:spPr>
          <a:xfrm rot="0">
            <a:off x="3853566" y="3895299"/>
            <a:ext cx="3657600" cy="719328"/>
          </a:xfrm>
          <a:prstGeom prst="roundRect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name="TextBox 12" id="12"/>
          <p:cNvSpPr txBox="true"/>
          <p:nvPr/>
        </p:nvSpPr>
        <p:spPr>
          <a:xfrm rot="0">
            <a:off x="4066852" y="3944067"/>
            <a:ext cx="3375812" cy="633984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true" sz="1606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存储配置</a:t>
            </a:r>
          </a:p>
        </p:txBody>
      </p:sp>
      <p:sp>
        <p:nvSpPr>
          <p:cNvPr name="AutoShape 13" id="13"/>
          <p:cNvSpPr/>
          <p:nvPr/>
        </p:nvSpPr>
        <p:spPr>
          <a:xfrm rot="0">
            <a:off x="7873179" y="4213236"/>
            <a:ext cx="3657600" cy="1989696"/>
          </a:xfrm>
          <a:prstGeom prst="rect">
            <a:avLst/>
          </a:prstGeom>
          <a:solidFill>
            <a:schemeClr val="accent2">
              <a:alpha val="79000"/>
            </a:schemeClr>
          </a:solidFill>
          <a:ln/>
        </p:spPr>
      </p:sp>
      <p:sp>
        <p:nvSpPr>
          <p:cNvPr name="AutoShape 14" id="14"/>
          <p:cNvSpPr/>
          <p:nvPr/>
        </p:nvSpPr>
        <p:spPr>
          <a:xfrm rot="0">
            <a:off x="7873179" y="3895299"/>
            <a:ext cx="3657600" cy="719328"/>
          </a:xfrm>
          <a:prstGeom prst="roundRect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name="TextBox 15" id="15"/>
          <p:cNvSpPr txBox="true"/>
          <p:nvPr/>
        </p:nvSpPr>
        <p:spPr>
          <a:xfrm rot="0">
            <a:off x="8086465" y="3944067"/>
            <a:ext cx="3375812" cy="633984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true" sz="1606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安全设置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074403" y="2081621"/>
            <a:ext cx="3255153" cy="1414272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配置集群网络，确保各节点之间的通信正常，包括Pod网络、Service网络等。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054790" y="4675587"/>
            <a:ext cx="3255153" cy="1414272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为Kubernetes集群配置持久化存储，如NFS、Ceph等，以确保数据的可靠性和稳定性。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074403" y="4679187"/>
            <a:ext cx="3255153" cy="1414272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加强集群的安全性，包括身份验证、授权、密钥管理等。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name="AutoShape 20" id="20"/>
            <p:cNvSpPr/>
            <p:nvPr/>
          </p:nvSpPr>
          <p:spPr>
            <a:xfrm rot="0"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1" id="21"/>
            <p:cNvSpPr/>
            <p:nvPr/>
          </p:nvSpPr>
          <p:spPr>
            <a:xfrm rot="0"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2" id="22"/>
            <p:cNvSpPr/>
            <p:nvPr/>
          </p:nvSpPr>
          <p:spPr>
            <a:xfrm rot="0"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3" id="23"/>
            <p:cNvSpPr/>
            <p:nvPr/>
          </p:nvSpPr>
          <p:spPr>
            <a:xfrm rot="0"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24" id="24"/>
            <p:cNvSpPr/>
            <p:nvPr/>
          </p:nvSpPr>
          <p:spPr>
            <a:xfrm rot="0"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25" id="25"/>
            <p:cNvSpPr/>
            <p:nvPr/>
          </p:nvSpPr>
          <p:spPr>
            <a:xfrm rot="0"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6" id="26"/>
            <p:cNvSpPr/>
            <p:nvPr/>
          </p:nvSpPr>
          <p:spPr>
            <a:xfrm rot="0"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7" id="27"/>
            <p:cNvSpPr/>
            <p:nvPr/>
          </p:nvSpPr>
          <p:spPr>
            <a:xfrm rot="0"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8" id="28"/>
            <p:cNvSpPr/>
            <p:nvPr/>
          </p:nvSpPr>
          <p:spPr>
            <a:xfrm rot="0"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29" id="29"/>
            <p:cNvSpPr/>
            <p:nvPr/>
          </p:nvSpPr>
          <p:spPr>
            <a:xfrm rot="0"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30" id="30"/>
            <p:cNvSpPr/>
            <p:nvPr/>
          </p:nvSpPr>
          <p:spPr>
            <a:xfrm rot="0"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31" id="31"/>
            <p:cNvSpPr/>
            <p:nvPr/>
          </p:nvSpPr>
          <p:spPr>
            <a:xfrm rot="0"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32" id="32"/>
            <p:cNvSpPr/>
            <p:nvPr/>
          </p:nvSpPr>
          <p:spPr>
            <a:xfrm rot="0"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33" id="33"/>
            <p:cNvSpPr/>
            <p:nvPr/>
          </p:nvSpPr>
          <p:spPr>
            <a:xfrm rot="0"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34" id="34"/>
            <p:cNvSpPr/>
            <p:nvPr/>
          </p:nvSpPr>
          <p:spPr>
            <a:xfrm rot="0"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35" id="35"/>
            <p:cNvSpPr/>
            <p:nvPr/>
          </p:nvSpPr>
          <p:spPr>
            <a:xfrm rot="0"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36" id="36"/>
            <p:cNvSpPr/>
            <p:nvPr/>
          </p:nvSpPr>
          <p:spPr>
            <a:xfrm rot="0"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37" id="37"/>
            <p:cNvSpPr/>
            <p:nvPr/>
          </p:nvSpPr>
          <p:spPr>
            <a:xfrm rot="0"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38" id="38"/>
            <p:cNvSpPr/>
            <p:nvPr/>
          </p:nvSpPr>
          <p:spPr>
            <a:xfrm rot="0"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39" id="39"/>
            <p:cNvSpPr/>
            <p:nvPr/>
          </p:nvSpPr>
          <p:spPr>
            <a:xfrm rot="0"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TextBox 40" id="40"/>
            <p:cNvSpPr txBox="true"/>
            <p:nvPr/>
          </p:nvSpPr>
          <p:spPr>
            <a:xfrm rot="0"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anchor="t" rtlCol="false" lIns="123825" rIns="57150" tIns="123825" bIns="123825" anchorCtr="false" vert="horz" wrap="squar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b="true" sz="3000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Kubernetes集群搭建与配置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43439" y="1390903"/>
            <a:ext cx="3583020" cy="975360"/>
            <a:chOff x="4343439" y="1390903"/>
            <a:chExt cx="3583020" cy="975360"/>
          </a:xfrm>
        </p:grpSpPr>
        <p:sp>
          <p:nvSpPr>
            <p:cNvPr name="AutoShape 3" id="3"/>
            <p:cNvSpPr/>
            <p:nvPr/>
          </p:nvSpPr>
          <p:spPr>
            <a:xfrm rot="0">
              <a:off x="6951099" y="1390903"/>
              <a:ext cx="975360" cy="975360"/>
            </a:xfrm>
            <a:prstGeom prst="ellipse">
              <a:avLst/>
            </a:prstGeom>
            <a:solidFill>
              <a:schemeClr val="accent2">
                <a:alpha val="100000"/>
              </a:schemeClr>
            </a:solidFill>
            <a:ln/>
          </p:spPr>
        </p:sp>
        <p:sp>
          <p:nvSpPr>
            <p:cNvPr name="AutoShape 4" id="4"/>
            <p:cNvSpPr/>
            <p:nvPr/>
          </p:nvSpPr>
          <p:spPr>
            <a:xfrm rot="0">
              <a:off x="4854091" y="1391888"/>
              <a:ext cx="2537366" cy="971419"/>
            </a:xfrm>
            <a:prstGeom prst="rect">
              <a:avLst/>
            </a:prstGeom>
            <a:solidFill>
              <a:schemeClr val="accent2">
                <a:alpha val="100000"/>
              </a:schemeClr>
            </a:solidFill>
            <a:ln/>
          </p:spPr>
        </p:sp>
        <p:sp>
          <p:nvSpPr>
            <p:cNvPr name="AutoShape 5" id="5"/>
            <p:cNvSpPr/>
            <p:nvPr/>
          </p:nvSpPr>
          <p:spPr>
            <a:xfrm rot="0">
              <a:off x="4343439" y="1390903"/>
              <a:ext cx="975360" cy="975360"/>
            </a:xfrm>
            <a:prstGeom prst="ellipse">
              <a:avLst/>
            </a:prstGeom>
            <a:solidFill>
              <a:schemeClr val="accent2">
                <a:alpha val="100000"/>
              </a:schemeClr>
            </a:solidFill>
            <a:ln/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alphaModFix amt="100000"/>
          </a:blip>
          <a:srcRect l="13839" r="13839"/>
          <a:stretch>
            <a:fillRect/>
          </a:stretch>
        </p:blipFill>
        <p:spPr>
          <a:xfrm rot="0">
            <a:off x="8437172" y="1327341"/>
            <a:ext cx="3341640" cy="4581961"/>
          </a:xfrm>
          <a:prstGeom prst="rect">
            <a:avLst/>
          </a:prstGeom>
        </p:spPr>
      </p:pic>
      <p:sp>
        <p:nvSpPr>
          <p:cNvPr name="AutoShape 7" id="7"/>
          <p:cNvSpPr/>
          <p:nvPr/>
        </p:nvSpPr>
        <p:spPr>
          <a:xfrm rot="0">
            <a:off x="1049459" y="1392873"/>
            <a:ext cx="2537366" cy="971419"/>
          </a:xfrm>
          <a:prstGeom prst="rect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name="AutoShape 8" id="8"/>
          <p:cNvSpPr/>
          <p:nvPr/>
        </p:nvSpPr>
        <p:spPr>
          <a:xfrm rot="0">
            <a:off x="539110" y="1390903"/>
            <a:ext cx="975360" cy="975360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name="TextBox 9" id="9"/>
          <p:cNvSpPr txBox="true"/>
          <p:nvPr/>
        </p:nvSpPr>
        <p:spPr>
          <a:xfrm rot="0">
            <a:off x="601242" y="2425290"/>
            <a:ext cx="3433799" cy="1259772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理解Kubernetes中的API资源对象，如Pod、Service、Deployment等，以及它们之间的关系。</a:t>
            </a:r>
          </a:p>
        </p:txBody>
      </p:sp>
      <p:sp>
        <p:nvSpPr>
          <p:cNvPr name="AutoShape 10" id="10"/>
          <p:cNvSpPr/>
          <p:nvPr/>
        </p:nvSpPr>
        <p:spPr>
          <a:xfrm rot="0">
            <a:off x="3146770" y="1390903"/>
            <a:ext cx="975360" cy="975360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name="TextBox 11" id="11"/>
          <p:cNvSpPr txBox="true"/>
          <p:nvPr/>
        </p:nvSpPr>
        <p:spPr>
          <a:xfrm rot="0">
            <a:off x="601242" y="1602358"/>
            <a:ext cx="3433799" cy="552450"/>
          </a:xfrm>
          <a:prstGeom prst="rect">
            <a:avLst/>
          </a:prstGeom>
          <a:ln/>
        </p:spPr>
        <p:txBody>
          <a:bodyPr anchor="ctr" rtlCol="false" lIns="123825" rIns="57150" tIns="123825" bIns="123825" anchorCtr="true" vert="horz" wrap="square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b="true" sz="1606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API资源对象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405571" y="2425290"/>
            <a:ext cx="3433799" cy="1259772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掌握Kubernetes API的版本控制机制，确保不同版本之间的兼容性。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405571" y="1601372"/>
            <a:ext cx="3433799" cy="552450"/>
          </a:xfrm>
          <a:prstGeom prst="rect">
            <a:avLst/>
          </a:prstGeom>
          <a:ln/>
        </p:spPr>
        <p:txBody>
          <a:bodyPr anchor="ctr" rtlCol="false" lIns="123825" rIns="57150" tIns="123825" bIns="123825" anchorCtr="true" vert="horz" wrap="square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b="true" sz="1606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API版本控制</a:t>
            </a:r>
          </a:p>
        </p:txBody>
      </p:sp>
      <p:sp>
        <p:nvSpPr>
          <p:cNvPr name="AutoShape 14" id="14"/>
          <p:cNvSpPr/>
          <p:nvPr/>
        </p:nvSpPr>
        <p:spPr>
          <a:xfrm rot="0">
            <a:off x="1049459" y="3941002"/>
            <a:ext cx="2537366" cy="971419"/>
          </a:xfrm>
          <a:prstGeom prst="rect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name="AutoShape 15" id="15"/>
          <p:cNvSpPr/>
          <p:nvPr/>
        </p:nvSpPr>
        <p:spPr>
          <a:xfrm rot="0">
            <a:off x="539110" y="3939031"/>
            <a:ext cx="975360" cy="975360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name="TextBox 16" id="16"/>
          <p:cNvSpPr txBox="true"/>
          <p:nvPr/>
        </p:nvSpPr>
        <p:spPr>
          <a:xfrm rot="0">
            <a:off x="601242" y="4982395"/>
            <a:ext cx="3433799" cy="1262987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了解Kubernetes提供的客户端库和工具，如kubectl、client-go等，以便与API服务器进行交互。</a:t>
            </a:r>
          </a:p>
        </p:txBody>
      </p:sp>
      <p:sp>
        <p:nvSpPr>
          <p:cNvPr name="AutoShape 17" id="17"/>
          <p:cNvSpPr/>
          <p:nvPr/>
        </p:nvSpPr>
        <p:spPr>
          <a:xfrm rot="0">
            <a:off x="3146770" y="3939031"/>
            <a:ext cx="975360" cy="975360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name="TextBox 18" id="18"/>
          <p:cNvSpPr txBox="true"/>
          <p:nvPr/>
        </p:nvSpPr>
        <p:spPr>
          <a:xfrm rot="0">
            <a:off x="601242" y="4150486"/>
            <a:ext cx="3433799" cy="552450"/>
          </a:xfrm>
          <a:prstGeom prst="rect">
            <a:avLst/>
          </a:prstGeom>
          <a:ln/>
        </p:spPr>
        <p:txBody>
          <a:bodyPr anchor="ctr" rtlCol="false" lIns="123825" rIns="57150" tIns="123825" bIns="123825" anchorCtr="true" vert="horz" wrap="square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b="true" sz="1606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客户端库与工具</a:t>
            </a:r>
          </a:p>
        </p:txBody>
      </p:sp>
      <p:sp>
        <p:nvSpPr>
          <p:cNvPr name="AutoShape 19" id="19"/>
          <p:cNvSpPr/>
          <p:nvPr/>
        </p:nvSpPr>
        <p:spPr>
          <a:xfrm rot="0">
            <a:off x="4853788" y="3941002"/>
            <a:ext cx="2537366" cy="971419"/>
          </a:xfrm>
          <a:prstGeom prst="rect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name="AutoShape 20" id="20"/>
          <p:cNvSpPr/>
          <p:nvPr/>
        </p:nvSpPr>
        <p:spPr>
          <a:xfrm rot="0">
            <a:off x="4343439" y="3939031"/>
            <a:ext cx="975360" cy="975360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name="TextBox 21" id="21"/>
          <p:cNvSpPr txBox="true"/>
          <p:nvPr/>
        </p:nvSpPr>
        <p:spPr>
          <a:xfrm rot="0">
            <a:off x="4405571" y="4982395"/>
            <a:ext cx="3438525" cy="1262987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明确API服务器的认证与鉴权机制，确保只有合法的请求能够访问和操作Kubernetes资源。</a:t>
            </a:r>
          </a:p>
        </p:txBody>
      </p:sp>
      <p:sp>
        <p:nvSpPr>
          <p:cNvPr name="AutoShape 22" id="22"/>
          <p:cNvSpPr/>
          <p:nvPr/>
        </p:nvSpPr>
        <p:spPr>
          <a:xfrm rot="0">
            <a:off x="6951099" y="3939031"/>
            <a:ext cx="975360" cy="975360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name="TextBox 23" id="23"/>
          <p:cNvSpPr txBox="true"/>
          <p:nvPr/>
        </p:nvSpPr>
        <p:spPr>
          <a:xfrm rot="0">
            <a:off x="4386521" y="4150486"/>
            <a:ext cx="3433799" cy="552450"/>
          </a:xfrm>
          <a:prstGeom prst="rect">
            <a:avLst/>
          </a:prstGeom>
          <a:ln/>
        </p:spPr>
        <p:txBody>
          <a:bodyPr anchor="ctr" rtlCol="false" lIns="123825" rIns="57150" tIns="123825" bIns="123825" anchorCtr="true" vert="horz" wrap="square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b="true" sz="1606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认证与鉴权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name="AutoShape 25" id="25"/>
            <p:cNvSpPr/>
            <p:nvPr/>
          </p:nvSpPr>
          <p:spPr>
            <a:xfrm rot="0"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6" id="26"/>
            <p:cNvSpPr/>
            <p:nvPr/>
          </p:nvSpPr>
          <p:spPr>
            <a:xfrm rot="0"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7" id="27"/>
            <p:cNvSpPr/>
            <p:nvPr/>
          </p:nvSpPr>
          <p:spPr>
            <a:xfrm rot="0"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8" id="28"/>
            <p:cNvSpPr/>
            <p:nvPr/>
          </p:nvSpPr>
          <p:spPr>
            <a:xfrm rot="0"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29" id="29"/>
            <p:cNvSpPr/>
            <p:nvPr/>
          </p:nvSpPr>
          <p:spPr>
            <a:xfrm rot="0"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30" id="30"/>
            <p:cNvSpPr/>
            <p:nvPr/>
          </p:nvSpPr>
          <p:spPr>
            <a:xfrm rot="0"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31" id="31"/>
            <p:cNvSpPr/>
            <p:nvPr/>
          </p:nvSpPr>
          <p:spPr>
            <a:xfrm rot="0"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32" id="32"/>
            <p:cNvSpPr/>
            <p:nvPr/>
          </p:nvSpPr>
          <p:spPr>
            <a:xfrm rot="0"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33" id="33"/>
            <p:cNvSpPr/>
            <p:nvPr/>
          </p:nvSpPr>
          <p:spPr>
            <a:xfrm rot="0"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34" id="34"/>
            <p:cNvSpPr/>
            <p:nvPr/>
          </p:nvSpPr>
          <p:spPr>
            <a:xfrm rot="0"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35" id="35"/>
            <p:cNvSpPr/>
            <p:nvPr/>
          </p:nvSpPr>
          <p:spPr>
            <a:xfrm rot="0"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36" id="36"/>
            <p:cNvSpPr/>
            <p:nvPr/>
          </p:nvSpPr>
          <p:spPr>
            <a:xfrm rot="0"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37" id="37"/>
            <p:cNvSpPr/>
            <p:nvPr/>
          </p:nvSpPr>
          <p:spPr>
            <a:xfrm rot="0"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38" id="38"/>
            <p:cNvSpPr/>
            <p:nvPr/>
          </p:nvSpPr>
          <p:spPr>
            <a:xfrm rot="0"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39" id="39"/>
            <p:cNvSpPr/>
            <p:nvPr/>
          </p:nvSpPr>
          <p:spPr>
            <a:xfrm rot="0"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40" id="40"/>
            <p:cNvSpPr/>
            <p:nvPr/>
          </p:nvSpPr>
          <p:spPr>
            <a:xfrm rot="0"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41" id="41"/>
            <p:cNvSpPr/>
            <p:nvPr/>
          </p:nvSpPr>
          <p:spPr>
            <a:xfrm rot="0"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42" id="42"/>
            <p:cNvSpPr/>
            <p:nvPr/>
          </p:nvSpPr>
          <p:spPr>
            <a:xfrm rot="0"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43" id="43"/>
            <p:cNvSpPr/>
            <p:nvPr/>
          </p:nvSpPr>
          <p:spPr>
            <a:xfrm rot="0"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44" id="44"/>
            <p:cNvSpPr/>
            <p:nvPr/>
          </p:nvSpPr>
          <p:spPr>
            <a:xfrm rot="0"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TextBox 45" id="45"/>
            <p:cNvSpPr txBox="true"/>
            <p:nvPr/>
          </p:nvSpPr>
          <p:spPr>
            <a:xfrm rot="0"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anchor="t" rtlCol="false" lIns="123825" rIns="57150" tIns="123825" bIns="123825" anchorCtr="false" vert="horz" wrap="squar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b="true" sz="3000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API服务器接口与交互方式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5341061" y="1169291"/>
            <a:ext cx="2281112" cy="2281112"/>
          </a:xfrm>
          <a:prstGeom prst="ellipse">
            <a:avLst/>
          </a:prstGeom>
          <a:solidFill>
            <a:schemeClr val="accent2">
              <a:lumMod val="75000"/>
              <a:alpha val="100000"/>
            </a:schemeClr>
          </a:solidFill>
          <a:ln/>
        </p:spPr>
      </p:sp>
      <p:sp>
        <p:nvSpPr>
          <p:cNvPr name="Freeform 3" id="3"/>
          <p:cNvSpPr/>
          <p:nvPr/>
        </p:nvSpPr>
        <p:spPr>
          <a:xfrm rot="0">
            <a:off x="6177468" y="1976779"/>
            <a:ext cx="608297" cy="608297"/>
          </a:xfrm>
          <a:custGeom>
            <a:avLst/>
            <a:gdLst/>
            <a:ahLst/>
            <a:cxnLst/>
            <a:rect r="r" b="b" t="t" l="l"/>
            <a:pathLst>
              <a:path h="304800" w="304800">
                <a:moveTo>
                  <a:pt x="167640" y="0"/>
                </a:moveTo>
                <a:lnTo>
                  <a:pt x="182880" y="0"/>
                </a:lnTo>
                <a:lnTo>
                  <a:pt x="182880" y="45720"/>
                </a:lnTo>
                <a:lnTo>
                  <a:pt x="228600" y="152400"/>
                </a:lnTo>
                <a:lnTo>
                  <a:pt x="228600" y="274320"/>
                </a:lnTo>
                <a:cubicBezTo>
                  <a:pt x="228600" y="291151"/>
                  <a:pt x="214951" y="304800"/>
                  <a:pt x="198120" y="304800"/>
                </a:cubicBezTo>
                <a:lnTo>
                  <a:pt x="198120" y="304800"/>
                </a:lnTo>
                <a:lnTo>
                  <a:pt x="76200" y="304800"/>
                </a:lnTo>
                <a:cubicBezTo>
                  <a:pt x="59436" y="304800"/>
                  <a:pt x="40996" y="291998"/>
                  <a:pt x="35052" y="276149"/>
                </a:cubicBezTo>
                <a:lnTo>
                  <a:pt x="0" y="182880"/>
                </a:lnTo>
                <a:lnTo>
                  <a:pt x="0" y="152400"/>
                </a:lnTo>
                <a:cubicBezTo>
                  <a:pt x="0" y="135569"/>
                  <a:pt x="13649" y="121920"/>
                  <a:pt x="30480" y="121920"/>
                </a:cubicBezTo>
                <a:lnTo>
                  <a:pt x="30480" y="121920"/>
                </a:lnTo>
                <a:lnTo>
                  <a:pt x="137160" y="121920"/>
                </a:lnTo>
                <a:lnTo>
                  <a:pt x="137160" y="30480"/>
                </a:lnTo>
                <a:cubicBezTo>
                  <a:pt x="137160" y="13649"/>
                  <a:pt x="150809" y="0"/>
                  <a:pt x="167640" y="0"/>
                </a:cubicBezTo>
                <a:lnTo>
                  <a:pt x="167640" y="0"/>
                </a:lnTo>
                <a:close/>
                <a:moveTo>
                  <a:pt x="259080" y="152400"/>
                </a:moveTo>
                <a:lnTo>
                  <a:pt x="304800" y="152400"/>
                </a:lnTo>
                <a:lnTo>
                  <a:pt x="304800" y="304800"/>
                </a:lnTo>
                <a:lnTo>
                  <a:pt x="259080" y="304800"/>
                </a:lnTo>
                <a:lnTo>
                  <a:pt x="259080" y="1524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name="AutoShape 4" id="4"/>
          <p:cNvSpPr/>
          <p:nvPr/>
        </p:nvSpPr>
        <p:spPr>
          <a:xfrm rot="0">
            <a:off x="4569827" y="2585076"/>
            <a:ext cx="1911789" cy="1911789"/>
          </a:xfrm>
          <a:prstGeom prst="ellipse">
            <a:avLst/>
          </a:prstGeom>
          <a:solidFill>
            <a:schemeClr val="accent2">
              <a:lumMod val="60000"/>
              <a:lumOff val="40000"/>
              <a:alpha val="100000"/>
            </a:schemeClr>
          </a:solidFill>
          <a:ln/>
        </p:spPr>
      </p:sp>
      <p:sp>
        <p:nvSpPr>
          <p:cNvPr name="Freeform 5" id="5"/>
          <p:cNvSpPr/>
          <p:nvPr/>
        </p:nvSpPr>
        <p:spPr>
          <a:xfrm rot="0">
            <a:off x="5156399" y="3235877"/>
            <a:ext cx="738646" cy="610186"/>
          </a:xfrm>
          <a:custGeom>
            <a:avLst/>
            <a:gdLst/>
            <a:ahLst/>
            <a:cxnLst/>
            <a:rect r="r" b="b" t="t" l="l"/>
            <a:pathLst>
              <a:path h="304800" w="304800">
                <a:moveTo>
                  <a:pt x="106680" y="0"/>
                </a:moveTo>
                <a:lnTo>
                  <a:pt x="91440" y="0"/>
                </a:lnTo>
                <a:lnTo>
                  <a:pt x="0" y="45720"/>
                </a:lnTo>
                <a:lnTo>
                  <a:pt x="0" y="137160"/>
                </a:lnTo>
                <a:lnTo>
                  <a:pt x="60960" y="121920"/>
                </a:lnTo>
                <a:lnTo>
                  <a:pt x="60960" y="304800"/>
                </a:lnTo>
                <a:lnTo>
                  <a:pt x="243840" y="304800"/>
                </a:lnTo>
                <a:lnTo>
                  <a:pt x="243840" y="121920"/>
                </a:lnTo>
                <a:lnTo>
                  <a:pt x="304800" y="137160"/>
                </a:lnTo>
                <a:lnTo>
                  <a:pt x="304800" y="45720"/>
                </a:lnTo>
                <a:lnTo>
                  <a:pt x="213360" y="0"/>
                </a:lnTo>
                <a:lnTo>
                  <a:pt x="198120" y="0"/>
                </a:lnTo>
                <a:cubicBezTo>
                  <a:pt x="198120" y="25251"/>
                  <a:pt x="177651" y="45720"/>
                  <a:pt x="152400" y="45720"/>
                </a:cubicBezTo>
                <a:cubicBezTo>
                  <a:pt x="127149" y="45720"/>
                  <a:pt x="106680" y="25251"/>
                  <a:pt x="106680" y="0"/>
                </a:cubicBezTo>
                <a:lnTo>
                  <a:pt x="10668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name="AutoShape 6" id="6"/>
          <p:cNvSpPr/>
          <p:nvPr/>
        </p:nvSpPr>
        <p:spPr>
          <a:xfrm rot="0">
            <a:off x="5905908" y="3792072"/>
            <a:ext cx="1520741" cy="1520741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Freeform 7" id="7"/>
          <p:cNvSpPr/>
          <p:nvPr/>
        </p:nvSpPr>
        <p:spPr>
          <a:xfrm rot="0">
            <a:off x="6301722" y="4207073"/>
            <a:ext cx="729113" cy="690739"/>
          </a:xfrm>
          <a:custGeom>
            <a:avLst/>
            <a:gdLst/>
            <a:ahLst/>
            <a:cxnLst/>
            <a:rect r="r" b="b" t="t" l="l"/>
            <a:pathLst>
              <a:path h="304800" w="304800">
                <a:moveTo>
                  <a:pt x="152800" y="79486"/>
                </a:moveTo>
                <a:cubicBezTo>
                  <a:pt x="152800" y="79486"/>
                  <a:pt x="133750" y="38891"/>
                  <a:pt x="90888" y="38891"/>
                </a:cubicBezTo>
                <a:cubicBezTo>
                  <a:pt x="44053" y="38891"/>
                  <a:pt x="19450" y="78581"/>
                  <a:pt x="19450" y="118262"/>
                </a:cubicBezTo>
                <a:cubicBezTo>
                  <a:pt x="19450" y="184147"/>
                  <a:pt x="152800" y="265900"/>
                  <a:pt x="152800" y="265900"/>
                </a:cubicBezTo>
                <a:cubicBezTo>
                  <a:pt x="152800" y="265900"/>
                  <a:pt x="285350" y="184937"/>
                  <a:pt x="285350" y="118262"/>
                </a:cubicBezTo>
                <a:cubicBezTo>
                  <a:pt x="285350" y="77781"/>
                  <a:pt x="259956" y="38891"/>
                  <a:pt x="214713" y="38891"/>
                </a:cubicBezTo>
                <a:cubicBezTo>
                  <a:pt x="169469" y="38891"/>
                  <a:pt x="152800" y="79486"/>
                  <a:pt x="152800" y="79486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name="AutoShape 8" id="8"/>
          <p:cNvSpPr/>
          <p:nvPr/>
        </p:nvSpPr>
        <p:spPr>
          <a:xfrm rot="0">
            <a:off x="5227005" y="4767462"/>
            <a:ext cx="1336080" cy="1336080"/>
          </a:xfrm>
          <a:prstGeom prst="ellipse">
            <a:avLst/>
          </a:prstGeom>
          <a:solidFill>
            <a:schemeClr val="accent3">
              <a:lumMod val="60000"/>
              <a:lumOff val="40000"/>
              <a:alpha val="100000"/>
            </a:schemeClr>
          </a:solidFill>
          <a:ln/>
        </p:spPr>
      </p:sp>
      <p:sp>
        <p:nvSpPr>
          <p:cNvPr name="Freeform 9" id="9"/>
          <p:cNvSpPr/>
          <p:nvPr/>
        </p:nvSpPr>
        <p:spPr>
          <a:xfrm rot="0">
            <a:off x="5633397" y="5196504"/>
            <a:ext cx="523295" cy="477996"/>
          </a:xfrm>
          <a:custGeom>
            <a:avLst/>
            <a:gdLst/>
            <a:ahLst/>
            <a:cxnLst/>
            <a:rect r="r" b="b" t="t" l="l"/>
            <a:pathLst>
              <a:path h="304800" w="304800">
                <a:moveTo>
                  <a:pt x="285750" y="171450"/>
                </a:moveTo>
                <a:lnTo>
                  <a:pt x="266700" y="171450"/>
                </a:lnTo>
                <a:lnTo>
                  <a:pt x="266700" y="133350"/>
                </a:lnTo>
                <a:cubicBezTo>
                  <a:pt x="266700" y="70247"/>
                  <a:pt x="215503" y="19050"/>
                  <a:pt x="152400" y="19050"/>
                </a:cubicBezTo>
                <a:cubicBezTo>
                  <a:pt x="89297" y="19050"/>
                  <a:pt x="38100" y="70247"/>
                  <a:pt x="38100" y="133350"/>
                </a:cubicBezTo>
                <a:lnTo>
                  <a:pt x="38100" y="171450"/>
                </a:lnTo>
                <a:lnTo>
                  <a:pt x="19050" y="171450"/>
                </a:lnTo>
                <a:cubicBezTo>
                  <a:pt x="8525" y="171450"/>
                  <a:pt x="0" y="179975"/>
                  <a:pt x="0" y="190500"/>
                </a:cubicBezTo>
                <a:lnTo>
                  <a:pt x="0" y="266700"/>
                </a:lnTo>
                <a:cubicBezTo>
                  <a:pt x="0" y="277225"/>
                  <a:pt x="8525" y="285750"/>
                  <a:pt x="19050" y="285750"/>
                </a:cubicBezTo>
                <a:lnTo>
                  <a:pt x="76200" y="285750"/>
                </a:lnTo>
                <a:lnTo>
                  <a:pt x="76200" y="133350"/>
                </a:lnTo>
                <a:cubicBezTo>
                  <a:pt x="76200" y="91307"/>
                  <a:pt x="110357" y="57150"/>
                  <a:pt x="152400" y="57150"/>
                </a:cubicBezTo>
                <a:cubicBezTo>
                  <a:pt x="194443" y="57150"/>
                  <a:pt x="228600" y="91307"/>
                  <a:pt x="228600" y="133350"/>
                </a:cubicBezTo>
                <a:lnTo>
                  <a:pt x="228600" y="285750"/>
                </a:lnTo>
                <a:lnTo>
                  <a:pt x="285750" y="285750"/>
                </a:lnTo>
                <a:cubicBezTo>
                  <a:pt x="296275" y="285750"/>
                  <a:pt x="304800" y="277225"/>
                  <a:pt x="304800" y="266700"/>
                </a:cubicBezTo>
                <a:lnTo>
                  <a:pt x="304800" y="190500"/>
                </a:lnTo>
                <a:cubicBezTo>
                  <a:pt x="304800" y="179975"/>
                  <a:pt x="296275" y="171450"/>
                  <a:pt x="285750" y="17145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name="TextBox 10" id="10"/>
          <p:cNvSpPr txBox="true"/>
          <p:nvPr/>
        </p:nvSpPr>
        <p:spPr>
          <a:xfrm rot="0">
            <a:off x="8035748" y="1306554"/>
            <a:ext cx="4044911" cy="73152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true" sz="1606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调度策略与算法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035748" y="1924551"/>
            <a:ext cx="3302539" cy="134112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掌握Kubernetes调度器采用的调度策略和算法，如基于资源请求的调度、亲和性与反亲和性调度等。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35748" y="3522491"/>
            <a:ext cx="3952667" cy="73152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true" sz="1606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自定义调度器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035748" y="4140488"/>
            <a:ext cx="3302539" cy="134112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了解如何根据实际需求开发自定义的调度器，以满足更为复杂的调度需求。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70539" y="4596774"/>
            <a:ext cx="3693982" cy="73152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b="true" sz="1606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调度优化技巧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61981" y="5214771"/>
            <a:ext cx="3302539" cy="134112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学习针对特定场景和需求进行调度优化的技巧，如提高资源利用率、减少资源碎片等。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92947" y="2524256"/>
            <a:ext cx="3741824" cy="73152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b="true" sz="1606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调度器架构与工作流程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89125" y="3142253"/>
            <a:ext cx="3445646" cy="134112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深入了解Kubernetes调度器的架构和工作流程，包括调度过程中的主要环节和关键算法。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name="AutoShape 19" id="19"/>
            <p:cNvSpPr/>
            <p:nvPr/>
          </p:nvSpPr>
          <p:spPr>
            <a:xfrm rot="0"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0" id="20"/>
            <p:cNvSpPr/>
            <p:nvPr/>
          </p:nvSpPr>
          <p:spPr>
            <a:xfrm rot="0"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1" id="21"/>
            <p:cNvSpPr/>
            <p:nvPr/>
          </p:nvSpPr>
          <p:spPr>
            <a:xfrm rot="0"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2" id="22"/>
            <p:cNvSpPr/>
            <p:nvPr/>
          </p:nvSpPr>
          <p:spPr>
            <a:xfrm rot="0"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23" id="23"/>
            <p:cNvSpPr/>
            <p:nvPr/>
          </p:nvSpPr>
          <p:spPr>
            <a:xfrm rot="0"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24" id="24"/>
            <p:cNvSpPr/>
            <p:nvPr/>
          </p:nvSpPr>
          <p:spPr>
            <a:xfrm rot="0"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5" id="25"/>
            <p:cNvSpPr/>
            <p:nvPr/>
          </p:nvSpPr>
          <p:spPr>
            <a:xfrm rot="0"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6" id="26"/>
            <p:cNvSpPr/>
            <p:nvPr/>
          </p:nvSpPr>
          <p:spPr>
            <a:xfrm rot="0"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7" id="27"/>
            <p:cNvSpPr/>
            <p:nvPr/>
          </p:nvSpPr>
          <p:spPr>
            <a:xfrm rot="0"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28" id="28"/>
            <p:cNvSpPr/>
            <p:nvPr/>
          </p:nvSpPr>
          <p:spPr>
            <a:xfrm rot="0"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29" id="29"/>
            <p:cNvSpPr/>
            <p:nvPr/>
          </p:nvSpPr>
          <p:spPr>
            <a:xfrm rot="0"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30" id="30"/>
            <p:cNvSpPr/>
            <p:nvPr/>
          </p:nvSpPr>
          <p:spPr>
            <a:xfrm rot="0"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31" id="31"/>
            <p:cNvSpPr/>
            <p:nvPr/>
          </p:nvSpPr>
          <p:spPr>
            <a:xfrm rot="0"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32" id="32"/>
            <p:cNvSpPr/>
            <p:nvPr/>
          </p:nvSpPr>
          <p:spPr>
            <a:xfrm rot="0"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33" id="33"/>
            <p:cNvSpPr/>
            <p:nvPr/>
          </p:nvSpPr>
          <p:spPr>
            <a:xfrm rot="0"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34" id="34"/>
            <p:cNvSpPr/>
            <p:nvPr/>
          </p:nvSpPr>
          <p:spPr>
            <a:xfrm rot="0"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35" id="35"/>
            <p:cNvSpPr/>
            <p:nvPr/>
          </p:nvSpPr>
          <p:spPr>
            <a:xfrm rot="0"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36" id="36"/>
            <p:cNvSpPr/>
            <p:nvPr/>
          </p:nvSpPr>
          <p:spPr>
            <a:xfrm rot="0"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37" id="37"/>
            <p:cNvSpPr/>
            <p:nvPr/>
          </p:nvSpPr>
          <p:spPr>
            <a:xfrm rot="0"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38" id="38"/>
            <p:cNvSpPr/>
            <p:nvPr/>
          </p:nvSpPr>
          <p:spPr>
            <a:xfrm rot="0"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TextBox 39" id="39"/>
            <p:cNvSpPr txBox="true"/>
            <p:nvPr/>
          </p:nvSpPr>
          <p:spPr>
            <a:xfrm rot="0"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anchor="t" rtlCol="false" lIns="123825" rIns="57150" tIns="123825" bIns="123825" anchorCtr="false" vert="horz" wrap="squar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b="true" sz="3000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调度器算法及优化策略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6303259" y="1394815"/>
            <a:ext cx="5242560" cy="2194560"/>
          </a:xfrm>
          <a:prstGeom prst="roundRect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name="AutoShape 3" id="3"/>
          <p:cNvSpPr/>
          <p:nvPr/>
        </p:nvSpPr>
        <p:spPr>
          <a:xfrm rot="0">
            <a:off x="6303259" y="3911005"/>
            <a:ext cx="5242560" cy="219456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00000"/>
            </a:schemeClr>
          </a:solidFill>
          <a:ln/>
        </p:spPr>
      </p:sp>
      <p:sp>
        <p:nvSpPr>
          <p:cNvPr name="AutoShape 4" id="4"/>
          <p:cNvSpPr/>
          <p:nvPr/>
        </p:nvSpPr>
        <p:spPr>
          <a:xfrm rot="0">
            <a:off x="715856" y="3911005"/>
            <a:ext cx="5242560" cy="2194560"/>
          </a:xfrm>
          <a:prstGeom prst="roundRect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name="AutoShape 5" id="5"/>
          <p:cNvSpPr/>
          <p:nvPr/>
        </p:nvSpPr>
        <p:spPr>
          <a:xfrm rot="0">
            <a:off x="715856" y="1378942"/>
            <a:ext cx="5242560" cy="219456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00000"/>
            </a:schemeClr>
          </a:solidFill>
          <a:ln/>
        </p:spPr>
      </p:sp>
      <p:sp>
        <p:nvSpPr>
          <p:cNvPr name="TextBox 6" id="6"/>
          <p:cNvSpPr txBox="true"/>
          <p:nvPr/>
        </p:nvSpPr>
        <p:spPr>
          <a:xfrm rot="0">
            <a:off x="6703007" y="4126373"/>
            <a:ext cx="4293172" cy="73152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true" sz="1606">
                <a:solidFill>
                  <a:schemeClr val="accent2">
                    <a:lumMod val="50000"/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控制器扩展与定制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03007" y="4705286"/>
            <a:ext cx="4476867" cy="120396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50">
                <a:solidFill>
                  <a:schemeClr val="accent2">
                    <a:lumMod val="50000"/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探讨如何根据实际需求对控制器进行扩展和定制，以提升Kubernetes集群的运维效率和灵活性。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98702" y="1610183"/>
            <a:ext cx="4293172" cy="73152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true" sz="1606">
                <a:solidFill>
                  <a:schemeClr val="accent2">
                    <a:lumMod val="50000"/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控制器架构与组件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98702" y="2189096"/>
            <a:ext cx="4476867" cy="120396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50">
                <a:solidFill>
                  <a:schemeClr val="accent2">
                    <a:lumMod val="50000"/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深入了解Kubernetes控制器的架构和主要组件，以及它们之间的协同工作关系。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86105" y="1610183"/>
            <a:ext cx="4293172" cy="73152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true" sz="1606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控制器核心逻辑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86105" y="2189096"/>
            <a:ext cx="4476867" cy="120396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5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剖析控制器的核心逻辑，包括状态监测、差异对比、调谐操作等关键环节。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98702" y="4126373"/>
            <a:ext cx="4293172" cy="73152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true" sz="1606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常见控制器介绍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98702" y="4705286"/>
            <a:ext cx="4476867" cy="120396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5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详细介绍Kubernetes中常见的控制器，如ReplicationController、DeploymentController等，以及它们的工作原理和用途。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name="AutoShape 15" id="15"/>
            <p:cNvSpPr/>
            <p:nvPr/>
          </p:nvSpPr>
          <p:spPr>
            <a:xfrm rot="0"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16" id="16"/>
            <p:cNvSpPr/>
            <p:nvPr/>
          </p:nvSpPr>
          <p:spPr>
            <a:xfrm rot="0"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17" id="17"/>
            <p:cNvSpPr/>
            <p:nvPr/>
          </p:nvSpPr>
          <p:spPr>
            <a:xfrm rot="0"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18" id="18"/>
            <p:cNvSpPr/>
            <p:nvPr/>
          </p:nvSpPr>
          <p:spPr>
            <a:xfrm rot="0"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19" id="19"/>
            <p:cNvSpPr/>
            <p:nvPr/>
          </p:nvSpPr>
          <p:spPr>
            <a:xfrm rot="0"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20" id="20"/>
            <p:cNvSpPr/>
            <p:nvPr/>
          </p:nvSpPr>
          <p:spPr>
            <a:xfrm rot="0"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1" id="21"/>
            <p:cNvSpPr/>
            <p:nvPr/>
          </p:nvSpPr>
          <p:spPr>
            <a:xfrm rot="0"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2" id="22"/>
            <p:cNvSpPr/>
            <p:nvPr/>
          </p:nvSpPr>
          <p:spPr>
            <a:xfrm rot="0"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3" id="23"/>
            <p:cNvSpPr/>
            <p:nvPr/>
          </p:nvSpPr>
          <p:spPr>
            <a:xfrm rot="0"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24" id="24"/>
            <p:cNvSpPr/>
            <p:nvPr/>
          </p:nvSpPr>
          <p:spPr>
            <a:xfrm rot="0"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25" id="25"/>
            <p:cNvSpPr/>
            <p:nvPr/>
          </p:nvSpPr>
          <p:spPr>
            <a:xfrm rot="0"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6" id="26"/>
            <p:cNvSpPr/>
            <p:nvPr/>
          </p:nvSpPr>
          <p:spPr>
            <a:xfrm rot="0"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7" id="27"/>
            <p:cNvSpPr/>
            <p:nvPr/>
          </p:nvSpPr>
          <p:spPr>
            <a:xfrm rot="0"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8" id="28"/>
            <p:cNvSpPr/>
            <p:nvPr/>
          </p:nvSpPr>
          <p:spPr>
            <a:xfrm rot="0"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29" id="29"/>
            <p:cNvSpPr/>
            <p:nvPr/>
          </p:nvSpPr>
          <p:spPr>
            <a:xfrm rot="0"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30" id="30"/>
            <p:cNvSpPr/>
            <p:nvPr/>
          </p:nvSpPr>
          <p:spPr>
            <a:xfrm rot="0"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31" id="31"/>
            <p:cNvSpPr/>
            <p:nvPr/>
          </p:nvSpPr>
          <p:spPr>
            <a:xfrm rot="0"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32" id="32"/>
            <p:cNvSpPr/>
            <p:nvPr/>
          </p:nvSpPr>
          <p:spPr>
            <a:xfrm rot="0"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33" id="33"/>
            <p:cNvSpPr/>
            <p:nvPr/>
          </p:nvSpPr>
          <p:spPr>
            <a:xfrm rot="0"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34" id="34"/>
            <p:cNvSpPr/>
            <p:nvPr/>
          </p:nvSpPr>
          <p:spPr>
            <a:xfrm rot="0"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TextBox 35" id="35"/>
            <p:cNvSpPr txBox="true"/>
            <p:nvPr/>
          </p:nvSpPr>
          <p:spPr>
            <a:xfrm rot="0"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anchor="t" rtlCol="false" lIns="123825" rIns="57150" tIns="123825" bIns="123825" anchorCtr="false" vert="horz" wrap="squar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b="true" sz="3000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控制器协同工作原理剖析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70021" y="1411090"/>
            <a:ext cx="2051957" cy="1842306"/>
          </a:xfrm>
          <a:prstGeom prst="rect">
            <a:avLst/>
          </a:prstGeom>
          <a:ln/>
        </p:spPr>
        <p:txBody>
          <a:bodyPr anchor="ctr" rtlCol="false" lIns="114300" rIns="114300" tIns="57150" bIns="57150" anchorCtr="true" vert="horz" wrap="square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b="true" sz="8000">
                <a:solidFill>
                  <a:srgbClr val="B3CEFF">
                    <a:alpha val="100000"/>
                  </a:srgbClr>
                </a:solidFill>
                <a:highlight>
                  <a:srgbClr val="000000">
                    <a:alpha val="0"/>
                  </a:srgbClr>
                </a:highlight>
                <a:latin typeface="Microsoft Yahei"/>
                <a:ea typeface="Microsoft Yahei"/>
                <a:cs typeface="Microsoft Yahei"/>
              </a:rPr>
              <a:t>06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53596" y="3253396"/>
            <a:ext cx="10484808" cy="1798058"/>
          </a:xfrm>
          <a:prstGeom prst="rect">
            <a:avLst/>
          </a:prstGeom>
          <a:ln/>
        </p:spPr>
        <p:txBody>
          <a:bodyPr anchor="t" rtlCol="false" lIns="114300" rIns="114300" tIns="57150" bIns="57150" anchorCtr="true" vert="horz"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b="true" sz="45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资源对象管理与操作实践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03852" y="4838783"/>
            <a:ext cx="10266726" cy="1333500"/>
            <a:chOff x="1103852" y="4838783"/>
            <a:chExt cx="10266726" cy="1333500"/>
          </a:xfrm>
        </p:grpSpPr>
        <p:sp>
          <p:nvSpPr>
            <p:cNvPr name="AutoShape 3" id="3"/>
            <p:cNvSpPr/>
            <p:nvPr/>
          </p:nvSpPr>
          <p:spPr>
            <a:xfrm rot="0">
              <a:off x="2377205" y="4838783"/>
              <a:ext cx="8305833" cy="13335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100000"/>
              </a:schemeClr>
            </a:solidFill>
            <a:ln/>
          </p:spPr>
        </p:sp>
        <p:sp>
          <p:nvSpPr>
            <p:cNvPr name="Freeform 4" id="4"/>
            <p:cNvSpPr/>
            <p:nvPr/>
          </p:nvSpPr>
          <p:spPr>
            <a:xfrm rot="10800000">
              <a:off x="1103852" y="4838783"/>
              <a:ext cx="2210848" cy="1333500"/>
            </a:xfrm>
            <a:custGeom>
              <a:avLst/>
              <a:gdLst/>
              <a:ahLst/>
              <a:cxnLst/>
              <a:rect r="r" b="b" t="t" l="l"/>
              <a:pathLst>
                <a:path h="3594" w="7875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Freeform 5" id="5"/>
            <p:cNvSpPr/>
            <p:nvPr/>
          </p:nvSpPr>
          <p:spPr>
            <a:xfrm rot="10800000">
              <a:off x="9159730" y="4838783"/>
              <a:ext cx="2210848" cy="1333500"/>
            </a:xfrm>
            <a:custGeom>
              <a:avLst/>
              <a:gdLst/>
              <a:ahLst/>
              <a:cxnLst/>
              <a:rect r="r" b="b" t="t" l="l"/>
              <a:pathLst>
                <a:path h="3594" w="7875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chemeClr val="accent1">
                <a:lumMod val="20000"/>
                <a:lumOff val="80000"/>
                <a:alpha val="100000"/>
              </a:schemeClr>
            </a:solidFill>
            <a:ln/>
          </p:spPr>
        </p:sp>
      </p:grpSp>
      <p:grpSp>
        <p:nvGrpSpPr>
          <p:cNvPr name="Group 6" id="6"/>
          <p:cNvGrpSpPr/>
          <p:nvPr/>
        </p:nvGrpSpPr>
        <p:grpSpPr>
          <a:xfrm rot="0">
            <a:off x="1031730" y="3081147"/>
            <a:ext cx="10266726" cy="1333500"/>
            <a:chOff x="1031730" y="3081147"/>
            <a:chExt cx="10266726" cy="1333500"/>
          </a:xfrm>
        </p:grpSpPr>
        <p:sp>
          <p:nvSpPr>
            <p:cNvPr name="AutoShape 7" id="7"/>
            <p:cNvSpPr/>
            <p:nvPr/>
          </p:nvSpPr>
          <p:spPr>
            <a:xfrm rot="0">
              <a:off x="2305083" y="3081147"/>
              <a:ext cx="8305833" cy="13335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100000"/>
              </a:schemeClr>
            </a:solidFill>
            <a:ln/>
          </p:spPr>
        </p:sp>
        <p:sp>
          <p:nvSpPr>
            <p:cNvPr name="Freeform 8" id="8"/>
            <p:cNvSpPr/>
            <p:nvPr/>
          </p:nvSpPr>
          <p:spPr>
            <a:xfrm rot="10800000">
              <a:off x="1031730" y="3081147"/>
              <a:ext cx="2210848" cy="1333500"/>
            </a:xfrm>
            <a:custGeom>
              <a:avLst/>
              <a:gdLst/>
              <a:ahLst/>
              <a:cxnLst/>
              <a:rect r="r" b="b" t="t" l="l"/>
              <a:pathLst>
                <a:path h="3594" w="7875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chemeClr val="accent1">
                <a:lumMod val="20000"/>
                <a:lumOff val="80000"/>
                <a:alpha val="100000"/>
              </a:schemeClr>
            </a:solidFill>
            <a:ln/>
          </p:spPr>
        </p:sp>
        <p:sp>
          <p:nvSpPr>
            <p:cNvPr name="Freeform 9" id="9"/>
            <p:cNvSpPr/>
            <p:nvPr/>
          </p:nvSpPr>
          <p:spPr>
            <a:xfrm rot="10800000">
              <a:off x="9087608" y="3081147"/>
              <a:ext cx="2210848" cy="1333500"/>
            </a:xfrm>
            <a:custGeom>
              <a:avLst/>
              <a:gdLst/>
              <a:ahLst/>
              <a:cxnLst/>
              <a:rect r="r" b="b" t="t" l="l"/>
              <a:pathLst>
                <a:path h="3594" w="7875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/>
          </p:spPr>
        </p:sp>
      </p:grpSp>
      <p:grpSp>
        <p:nvGrpSpPr>
          <p:cNvPr name="Group 10" id="10"/>
          <p:cNvGrpSpPr/>
          <p:nvPr/>
        </p:nvGrpSpPr>
        <p:grpSpPr>
          <a:xfrm rot="0">
            <a:off x="1103852" y="1348302"/>
            <a:ext cx="10266726" cy="1333500"/>
            <a:chOff x="1103852" y="1348302"/>
            <a:chExt cx="10266726" cy="1333500"/>
          </a:xfrm>
        </p:grpSpPr>
        <p:sp>
          <p:nvSpPr>
            <p:cNvPr name="AutoShape 11" id="11"/>
            <p:cNvSpPr/>
            <p:nvPr/>
          </p:nvSpPr>
          <p:spPr>
            <a:xfrm rot="0">
              <a:off x="2377205" y="1348302"/>
              <a:ext cx="8305833" cy="13335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100000"/>
              </a:schemeClr>
            </a:solidFill>
            <a:ln/>
          </p:spPr>
        </p:sp>
        <p:sp>
          <p:nvSpPr>
            <p:cNvPr name="Freeform 12" id="12"/>
            <p:cNvSpPr/>
            <p:nvPr/>
          </p:nvSpPr>
          <p:spPr>
            <a:xfrm rot="10800000">
              <a:off x="1103852" y="1348302"/>
              <a:ext cx="2210848" cy="1333500"/>
            </a:xfrm>
            <a:custGeom>
              <a:avLst/>
              <a:gdLst/>
              <a:ahLst/>
              <a:cxnLst/>
              <a:rect r="r" b="b" t="t" l="l"/>
              <a:pathLst>
                <a:path h="3594" w="7875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Freeform 13" id="13"/>
            <p:cNvSpPr/>
            <p:nvPr/>
          </p:nvSpPr>
          <p:spPr>
            <a:xfrm rot="10800000">
              <a:off x="9159730" y="1348302"/>
              <a:ext cx="2210848" cy="1333500"/>
            </a:xfrm>
            <a:custGeom>
              <a:avLst/>
              <a:gdLst/>
              <a:ahLst/>
              <a:cxnLst/>
              <a:rect r="r" b="b" t="t" l="l"/>
              <a:pathLst>
                <a:path h="3594" w="7875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chemeClr val="accent1">
                <a:lumMod val="20000"/>
                <a:lumOff val="80000"/>
                <a:alpha val="100000"/>
              </a:schemeClr>
            </a:solidFill>
            <a:ln/>
          </p:spPr>
        </p:sp>
      </p:grpSp>
      <p:grpSp>
        <p:nvGrpSpPr>
          <p:cNvPr name="Group 14" id="14"/>
          <p:cNvGrpSpPr/>
          <p:nvPr/>
        </p:nvGrpSpPr>
        <p:grpSpPr>
          <a:xfrm rot="0">
            <a:off x="9997333" y="3400044"/>
            <a:ext cx="685705" cy="695706"/>
            <a:chOff x="9997333" y="3400044"/>
            <a:chExt cx="685705" cy="695706"/>
          </a:xfrm>
        </p:grpSpPr>
        <p:sp>
          <p:nvSpPr>
            <p:cNvPr name="Freeform 15" id="15"/>
            <p:cNvSpPr/>
            <p:nvPr/>
          </p:nvSpPr>
          <p:spPr>
            <a:xfrm rot="0">
              <a:off x="10034290" y="3847243"/>
              <a:ext cx="87725" cy="163068"/>
            </a:xfrm>
            <a:custGeom>
              <a:avLst/>
              <a:gdLst/>
              <a:ahLst/>
              <a:cxnLst/>
              <a:rect r="r" b="b" t="t" l="l"/>
              <a:pathLst>
                <a:path h="218" w="118">
                  <a:moveTo>
                    <a:pt x="0" y="183"/>
                  </a:moveTo>
                  <a:cubicBezTo>
                    <a:pt x="0" y="200"/>
                    <a:pt x="8" y="217"/>
                    <a:pt x="25" y="217"/>
                  </a:cubicBezTo>
                  <a:cubicBezTo>
                    <a:pt x="84" y="217"/>
                    <a:pt x="84" y="217"/>
                    <a:pt x="84" y="217"/>
                  </a:cubicBezTo>
                  <a:cubicBezTo>
                    <a:pt x="100" y="217"/>
                    <a:pt x="117" y="200"/>
                    <a:pt x="117" y="183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" y="91"/>
                    <a:pt x="17" y="91"/>
                    <a:pt x="17" y="91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0" y="183"/>
                  </a:lnTo>
                  <a:close/>
                  <a:moveTo>
                    <a:pt x="0" y="183"/>
                  </a:moveTo>
                  <a:lnTo>
                    <a:pt x="0" y="1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/>
          </p:spPr>
        </p:sp>
        <p:sp>
          <p:nvSpPr>
            <p:cNvPr name="Freeform 16" id="16"/>
            <p:cNvSpPr/>
            <p:nvPr/>
          </p:nvSpPr>
          <p:spPr>
            <a:xfrm rot="0">
              <a:off x="10177260" y="3757422"/>
              <a:ext cx="87725" cy="252984"/>
            </a:xfrm>
            <a:custGeom>
              <a:avLst/>
              <a:gdLst/>
              <a:ahLst/>
              <a:cxnLst/>
              <a:rect r="r" b="b" t="t" l="l"/>
              <a:pathLst>
                <a:path h="336" w="118">
                  <a:moveTo>
                    <a:pt x="0" y="301"/>
                  </a:moveTo>
                  <a:cubicBezTo>
                    <a:pt x="0" y="318"/>
                    <a:pt x="17" y="335"/>
                    <a:pt x="34" y="335"/>
                  </a:cubicBezTo>
                  <a:cubicBezTo>
                    <a:pt x="84" y="335"/>
                    <a:pt x="84" y="335"/>
                    <a:pt x="84" y="335"/>
                  </a:cubicBezTo>
                  <a:cubicBezTo>
                    <a:pt x="101" y="335"/>
                    <a:pt x="117" y="318"/>
                    <a:pt x="117" y="301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lnTo>
                    <a:pt x="0" y="301"/>
                  </a:lnTo>
                  <a:close/>
                  <a:moveTo>
                    <a:pt x="0" y="301"/>
                  </a:moveTo>
                  <a:lnTo>
                    <a:pt x="0" y="3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/>
          </p:spPr>
        </p:sp>
        <p:sp>
          <p:nvSpPr>
            <p:cNvPr name="Freeform 17" id="17"/>
            <p:cNvSpPr/>
            <p:nvPr/>
          </p:nvSpPr>
          <p:spPr>
            <a:xfrm rot="0">
              <a:off x="10320231" y="3757422"/>
              <a:ext cx="87725" cy="252984"/>
            </a:xfrm>
            <a:custGeom>
              <a:avLst/>
              <a:gdLst/>
              <a:ahLst/>
              <a:cxnLst/>
              <a:rect r="r" b="b" t="t" l="l"/>
              <a:pathLst>
                <a:path h="336" w="118">
                  <a:moveTo>
                    <a:pt x="92" y="335"/>
                  </a:moveTo>
                  <a:cubicBezTo>
                    <a:pt x="108" y="335"/>
                    <a:pt x="117" y="318"/>
                    <a:pt x="117" y="301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18"/>
                    <a:pt x="16" y="335"/>
                    <a:pt x="33" y="335"/>
                  </a:cubicBezTo>
                  <a:lnTo>
                    <a:pt x="92" y="335"/>
                  </a:lnTo>
                  <a:close/>
                  <a:moveTo>
                    <a:pt x="92" y="335"/>
                  </a:moveTo>
                  <a:lnTo>
                    <a:pt x="92" y="3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/>
          </p:spPr>
        </p:sp>
        <p:sp>
          <p:nvSpPr>
            <p:cNvPr name="Freeform 18" id="18"/>
            <p:cNvSpPr/>
            <p:nvPr/>
          </p:nvSpPr>
          <p:spPr>
            <a:xfrm rot="0">
              <a:off x="10459962" y="3670840"/>
              <a:ext cx="94202" cy="342805"/>
            </a:xfrm>
            <a:custGeom>
              <a:avLst/>
              <a:gdLst/>
              <a:ahLst/>
              <a:cxnLst/>
              <a:rect r="r" b="b" t="t" l="l"/>
              <a:pathLst>
                <a:path h="452" w="126">
                  <a:moveTo>
                    <a:pt x="0" y="41"/>
                  </a:moveTo>
                  <a:cubicBezTo>
                    <a:pt x="0" y="417"/>
                    <a:pt x="0" y="417"/>
                    <a:pt x="0" y="417"/>
                  </a:cubicBezTo>
                  <a:cubicBezTo>
                    <a:pt x="0" y="434"/>
                    <a:pt x="17" y="451"/>
                    <a:pt x="33" y="451"/>
                  </a:cubicBezTo>
                  <a:cubicBezTo>
                    <a:pt x="92" y="451"/>
                    <a:pt x="92" y="451"/>
                    <a:pt x="92" y="451"/>
                  </a:cubicBezTo>
                  <a:cubicBezTo>
                    <a:pt x="109" y="451"/>
                    <a:pt x="125" y="434"/>
                    <a:pt x="125" y="417"/>
                  </a:cubicBezTo>
                  <a:cubicBezTo>
                    <a:pt x="125" y="66"/>
                    <a:pt x="125" y="66"/>
                    <a:pt x="125" y="66"/>
                  </a:cubicBezTo>
                  <a:cubicBezTo>
                    <a:pt x="50" y="0"/>
                    <a:pt x="50" y="0"/>
                    <a:pt x="50" y="0"/>
                  </a:cubicBezTo>
                  <a:lnTo>
                    <a:pt x="0" y="41"/>
                  </a:lnTo>
                  <a:close/>
                  <a:moveTo>
                    <a:pt x="0" y="41"/>
                  </a:moveTo>
                  <a:lnTo>
                    <a:pt x="0" y="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/>
          </p:spPr>
        </p:sp>
        <p:sp>
          <p:nvSpPr>
            <p:cNvPr name="Freeform 19" id="19"/>
            <p:cNvSpPr/>
            <p:nvPr/>
          </p:nvSpPr>
          <p:spPr>
            <a:xfrm rot="0">
              <a:off x="10011525" y="3517678"/>
              <a:ext cx="536162" cy="342805"/>
            </a:xfrm>
            <a:custGeom>
              <a:avLst/>
              <a:gdLst/>
              <a:ahLst/>
              <a:cxnLst/>
              <a:rect r="r" b="b" t="t" l="l"/>
              <a:pathLst>
                <a:path h="452" w="728">
                  <a:moveTo>
                    <a:pt x="234" y="284"/>
                  </a:moveTo>
                  <a:cubicBezTo>
                    <a:pt x="250" y="267"/>
                    <a:pt x="276" y="267"/>
                    <a:pt x="292" y="284"/>
                  </a:cubicBezTo>
                  <a:cubicBezTo>
                    <a:pt x="359" y="351"/>
                    <a:pt x="359" y="351"/>
                    <a:pt x="359" y="351"/>
                  </a:cubicBezTo>
                  <a:cubicBezTo>
                    <a:pt x="376" y="368"/>
                    <a:pt x="384" y="368"/>
                    <a:pt x="401" y="368"/>
                  </a:cubicBezTo>
                  <a:cubicBezTo>
                    <a:pt x="418" y="368"/>
                    <a:pt x="426" y="368"/>
                    <a:pt x="434" y="351"/>
                  </a:cubicBezTo>
                  <a:cubicBezTo>
                    <a:pt x="660" y="134"/>
                    <a:pt x="660" y="134"/>
                    <a:pt x="660" y="134"/>
                  </a:cubicBezTo>
                  <a:cubicBezTo>
                    <a:pt x="694" y="167"/>
                    <a:pt x="694" y="167"/>
                    <a:pt x="694" y="167"/>
                  </a:cubicBezTo>
                  <a:cubicBezTo>
                    <a:pt x="702" y="175"/>
                    <a:pt x="710" y="175"/>
                    <a:pt x="710" y="175"/>
                  </a:cubicBezTo>
                  <a:cubicBezTo>
                    <a:pt x="719" y="175"/>
                    <a:pt x="727" y="167"/>
                    <a:pt x="727" y="159"/>
                  </a:cubicBezTo>
                  <a:cubicBezTo>
                    <a:pt x="727" y="33"/>
                    <a:pt x="727" y="33"/>
                    <a:pt x="727" y="33"/>
                  </a:cubicBezTo>
                  <a:cubicBezTo>
                    <a:pt x="727" y="25"/>
                    <a:pt x="727" y="16"/>
                    <a:pt x="719" y="8"/>
                  </a:cubicBezTo>
                  <a:cubicBezTo>
                    <a:pt x="710" y="0"/>
                    <a:pt x="702" y="0"/>
                    <a:pt x="694" y="0"/>
                  </a:cubicBezTo>
                  <a:cubicBezTo>
                    <a:pt x="568" y="0"/>
                    <a:pt x="568" y="0"/>
                    <a:pt x="568" y="0"/>
                  </a:cubicBezTo>
                  <a:cubicBezTo>
                    <a:pt x="560" y="0"/>
                    <a:pt x="551" y="0"/>
                    <a:pt x="551" y="8"/>
                  </a:cubicBezTo>
                  <a:cubicBezTo>
                    <a:pt x="543" y="16"/>
                    <a:pt x="551" y="25"/>
                    <a:pt x="551" y="33"/>
                  </a:cubicBezTo>
                  <a:cubicBezTo>
                    <a:pt x="585" y="58"/>
                    <a:pt x="585" y="58"/>
                    <a:pt x="585" y="58"/>
                  </a:cubicBezTo>
                  <a:cubicBezTo>
                    <a:pt x="426" y="217"/>
                    <a:pt x="426" y="217"/>
                    <a:pt x="426" y="217"/>
                  </a:cubicBezTo>
                  <a:cubicBezTo>
                    <a:pt x="426" y="225"/>
                    <a:pt x="409" y="225"/>
                    <a:pt x="401" y="225"/>
                  </a:cubicBezTo>
                  <a:cubicBezTo>
                    <a:pt x="393" y="225"/>
                    <a:pt x="376" y="225"/>
                    <a:pt x="368" y="217"/>
                  </a:cubicBezTo>
                  <a:cubicBezTo>
                    <a:pt x="292" y="142"/>
                    <a:pt x="292" y="142"/>
                    <a:pt x="292" y="142"/>
                  </a:cubicBezTo>
                  <a:cubicBezTo>
                    <a:pt x="276" y="125"/>
                    <a:pt x="250" y="125"/>
                    <a:pt x="234" y="142"/>
                  </a:cubicBezTo>
                  <a:cubicBezTo>
                    <a:pt x="8" y="359"/>
                    <a:pt x="8" y="359"/>
                    <a:pt x="8" y="359"/>
                  </a:cubicBezTo>
                  <a:cubicBezTo>
                    <a:pt x="0" y="368"/>
                    <a:pt x="0" y="384"/>
                    <a:pt x="0" y="393"/>
                  </a:cubicBezTo>
                  <a:cubicBezTo>
                    <a:pt x="0" y="410"/>
                    <a:pt x="0" y="418"/>
                    <a:pt x="8" y="426"/>
                  </a:cubicBezTo>
                  <a:cubicBezTo>
                    <a:pt x="25" y="435"/>
                    <a:pt x="25" y="435"/>
                    <a:pt x="25" y="435"/>
                  </a:cubicBezTo>
                  <a:cubicBezTo>
                    <a:pt x="41" y="451"/>
                    <a:pt x="67" y="451"/>
                    <a:pt x="83" y="435"/>
                  </a:cubicBezTo>
                  <a:lnTo>
                    <a:pt x="234" y="284"/>
                  </a:lnTo>
                  <a:close/>
                  <a:moveTo>
                    <a:pt x="234" y="284"/>
                  </a:moveTo>
                  <a:lnTo>
                    <a:pt x="234" y="2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/>
          </p:spPr>
        </p:sp>
        <p:sp>
          <p:nvSpPr>
            <p:cNvPr name="Freeform 20" id="20"/>
            <p:cNvSpPr/>
            <p:nvPr/>
          </p:nvSpPr>
          <p:spPr>
            <a:xfrm rot="0">
              <a:off x="9997333" y="3400044"/>
              <a:ext cx="685705" cy="695706"/>
            </a:xfrm>
            <a:custGeom>
              <a:avLst/>
              <a:gdLst/>
              <a:ahLst/>
              <a:cxnLst/>
              <a:rect r="r" b="b" t="t" l="l"/>
              <a:pathLst>
                <a:path h="921" w="929">
                  <a:moveTo>
                    <a:pt x="887" y="0"/>
                  </a:moveTo>
                  <a:cubicBezTo>
                    <a:pt x="862" y="0"/>
                    <a:pt x="836" y="26"/>
                    <a:pt x="836" y="50"/>
                  </a:cubicBezTo>
                  <a:cubicBezTo>
                    <a:pt x="836" y="837"/>
                    <a:pt x="836" y="837"/>
                    <a:pt x="836" y="837"/>
                  </a:cubicBezTo>
                  <a:cubicBezTo>
                    <a:pt x="51" y="837"/>
                    <a:pt x="51" y="837"/>
                    <a:pt x="51" y="837"/>
                  </a:cubicBezTo>
                  <a:cubicBezTo>
                    <a:pt x="26" y="837"/>
                    <a:pt x="0" y="853"/>
                    <a:pt x="0" y="878"/>
                  </a:cubicBezTo>
                  <a:cubicBezTo>
                    <a:pt x="0" y="903"/>
                    <a:pt x="26" y="920"/>
                    <a:pt x="51" y="920"/>
                  </a:cubicBezTo>
                  <a:cubicBezTo>
                    <a:pt x="887" y="920"/>
                    <a:pt x="887" y="920"/>
                    <a:pt x="887" y="920"/>
                  </a:cubicBezTo>
                  <a:cubicBezTo>
                    <a:pt x="912" y="920"/>
                    <a:pt x="928" y="903"/>
                    <a:pt x="928" y="878"/>
                  </a:cubicBezTo>
                  <a:cubicBezTo>
                    <a:pt x="928" y="50"/>
                    <a:pt x="928" y="50"/>
                    <a:pt x="928" y="50"/>
                  </a:cubicBezTo>
                  <a:cubicBezTo>
                    <a:pt x="928" y="26"/>
                    <a:pt x="903" y="0"/>
                    <a:pt x="887" y="0"/>
                  </a:cubicBezTo>
                  <a:close/>
                  <a:moveTo>
                    <a:pt x="887" y="0"/>
                  </a:moveTo>
                  <a:lnTo>
                    <a:pt x="88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/>
          </p:spPr>
        </p:sp>
      </p:grpSp>
      <p:sp>
        <p:nvSpPr>
          <p:cNvPr name="Freeform 21" id="21"/>
          <p:cNvSpPr/>
          <p:nvPr/>
        </p:nvSpPr>
        <p:spPr>
          <a:xfrm rot="0">
            <a:off x="1935480" y="1646434"/>
            <a:ext cx="719895" cy="555403"/>
          </a:xfrm>
          <a:custGeom>
            <a:avLst/>
            <a:gdLst/>
            <a:ahLst/>
            <a:cxnLst/>
            <a:rect r="r" b="b" t="t" l="l"/>
            <a:pathLst>
              <a:path h="60" w="67">
                <a:moveTo>
                  <a:pt x="53" y="2"/>
                </a:moveTo>
                <a:cubicBezTo>
                  <a:pt x="53" y="1"/>
                  <a:pt x="52" y="0"/>
                  <a:pt x="51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4" y="1"/>
                  <a:pt x="44" y="2"/>
                </a:cubicBezTo>
                <a:cubicBezTo>
                  <a:pt x="44" y="5"/>
                  <a:pt x="44" y="5"/>
                  <a:pt x="44" y="5"/>
                </a:cubicBezTo>
                <a:cubicBezTo>
                  <a:pt x="53" y="14"/>
                  <a:pt x="53" y="14"/>
                  <a:pt x="53" y="14"/>
                </a:cubicBezTo>
                <a:lnTo>
                  <a:pt x="53" y="2"/>
                </a:lnTo>
                <a:close/>
                <a:moveTo>
                  <a:pt x="66" y="31"/>
                </a:moveTo>
                <a:cubicBezTo>
                  <a:pt x="36" y="2"/>
                  <a:pt x="36" y="2"/>
                  <a:pt x="36" y="2"/>
                </a:cubicBezTo>
                <a:cubicBezTo>
                  <a:pt x="35" y="0"/>
                  <a:pt x="33" y="0"/>
                  <a:pt x="31" y="2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33"/>
                  <a:pt x="0" y="35"/>
                  <a:pt x="2" y="36"/>
                </a:cubicBezTo>
                <a:cubicBezTo>
                  <a:pt x="2" y="37"/>
                  <a:pt x="3" y="37"/>
                  <a:pt x="4" y="37"/>
                </a:cubicBezTo>
                <a:cubicBezTo>
                  <a:pt x="5" y="37"/>
                  <a:pt x="6" y="37"/>
                  <a:pt x="7" y="36"/>
                </a:cubicBezTo>
                <a:cubicBezTo>
                  <a:pt x="34" y="9"/>
                  <a:pt x="34" y="9"/>
                  <a:pt x="34" y="9"/>
                </a:cubicBezTo>
                <a:cubicBezTo>
                  <a:pt x="61" y="36"/>
                  <a:pt x="61" y="36"/>
                  <a:pt x="61" y="36"/>
                </a:cubicBezTo>
                <a:cubicBezTo>
                  <a:pt x="62" y="38"/>
                  <a:pt x="65" y="38"/>
                  <a:pt x="66" y="36"/>
                </a:cubicBezTo>
                <a:cubicBezTo>
                  <a:pt x="67" y="35"/>
                  <a:pt x="67" y="33"/>
                  <a:pt x="66" y="31"/>
                </a:cubicBezTo>
                <a:close/>
                <a:moveTo>
                  <a:pt x="9" y="37"/>
                </a:moveTo>
                <a:cubicBezTo>
                  <a:pt x="9" y="57"/>
                  <a:pt x="9" y="57"/>
                  <a:pt x="9" y="57"/>
                </a:cubicBezTo>
                <a:cubicBezTo>
                  <a:pt x="9" y="59"/>
                  <a:pt x="11" y="60"/>
                  <a:pt x="13" y="60"/>
                </a:cubicBezTo>
                <a:cubicBezTo>
                  <a:pt x="28" y="60"/>
                  <a:pt x="28" y="60"/>
                  <a:pt x="28" y="60"/>
                </a:cubicBezTo>
                <a:cubicBezTo>
                  <a:pt x="28" y="42"/>
                  <a:pt x="28" y="42"/>
                  <a:pt x="28" y="42"/>
                </a:cubicBezTo>
                <a:cubicBezTo>
                  <a:pt x="28" y="42"/>
                  <a:pt x="29" y="41"/>
                  <a:pt x="29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9" y="41"/>
                  <a:pt x="39" y="42"/>
                  <a:pt x="39" y="42"/>
                </a:cubicBezTo>
                <a:cubicBezTo>
                  <a:pt x="39" y="60"/>
                  <a:pt x="39" y="60"/>
                  <a:pt x="39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7" y="60"/>
                  <a:pt x="58" y="59"/>
                  <a:pt x="58" y="57"/>
                </a:cubicBezTo>
                <a:cubicBezTo>
                  <a:pt x="58" y="38"/>
                  <a:pt x="58" y="38"/>
                  <a:pt x="58" y="38"/>
                </a:cubicBezTo>
                <a:cubicBezTo>
                  <a:pt x="34" y="13"/>
                  <a:pt x="34" y="13"/>
                  <a:pt x="34" y="13"/>
                </a:cubicBezTo>
                <a:lnTo>
                  <a:pt x="9" y="3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sp>
        <p:nvSpPr>
          <p:cNvPr name="Freeform 22" id="22"/>
          <p:cNvSpPr/>
          <p:nvPr/>
        </p:nvSpPr>
        <p:spPr>
          <a:xfrm rot="0">
            <a:off x="1975414" y="5261363"/>
            <a:ext cx="613870" cy="613870"/>
          </a:xfrm>
          <a:custGeom>
            <a:avLst/>
            <a:gdLst/>
            <a:ahLst/>
            <a:cxnLst/>
            <a:rect r="r" b="b" t="t" l="l"/>
            <a:pathLst>
              <a:path h="304800" w="304800">
                <a:moveTo>
                  <a:pt x="0" y="91440"/>
                </a:moveTo>
                <a:lnTo>
                  <a:pt x="152400" y="0"/>
                </a:lnTo>
                <a:lnTo>
                  <a:pt x="304800" y="91440"/>
                </a:lnTo>
                <a:lnTo>
                  <a:pt x="304800" y="121920"/>
                </a:lnTo>
                <a:lnTo>
                  <a:pt x="0" y="121920"/>
                </a:lnTo>
                <a:lnTo>
                  <a:pt x="0" y="91440"/>
                </a:lnTo>
                <a:close/>
                <a:moveTo>
                  <a:pt x="0" y="274320"/>
                </a:moveTo>
                <a:lnTo>
                  <a:pt x="304800" y="27432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274320"/>
                </a:lnTo>
                <a:close/>
                <a:moveTo>
                  <a:pt x="30480" y="243840"/>
                </a:moveTo>
                <a:lnTo>
                  <a:pt x="274320" y="243840"/>
                </a:lnTo>
                <a:lnTo>
                  <a:pt x="274320" y="274320"/>
                </a:lnTo>
                <a:lnTo>
                  <a:pt x="30480" y="274320"/>
                </a:lnTo>
                <a:lnTo>
                  <a:pt x="30480" y="243840"/>
                </a:lnTo>
                <a:close/>
                <a:moveTo>
                  <a:pt x="30480" y="121920"/>
                </a:moveTo>
                <a:lnTo>
                  <a:pt x="91440" y="121920"/>
                </a:lnTo>
                <a:lnTo>
                  <a:pt x="91440" y="243840"/>
                </a:lnTo>
                <a:lnTo>
                  <a:pt x="30480" y="243840"/>
                </a:lnTo>
                <a:lnTo>
                  <a:pt x="30480" y="121920"/>
                </a:lnTo>
                <a:close/>
                <a:moveTo>
                  <a:pt x="121920" y="121920"/>
                </a:moveTo>
                <a:lnTo>
                  <a:pt x="182880" y="121920"/>
                </a:lnTo>
                <a:lnTo>
                  <a:pt x="182880" y="243840"/>
                </a:lnTo>
                <a:lnTo>
                  <a:pt x="121920" y="243840"/>
                </a:lnTo>
                <a:lnTo>
                  <a:pt x="121920" y="121920"/>
                </a:lnTo>
                <a:close/>
                <a:moveTo>
                  <a:pt x="213360" y="121920"/>
                </a:moveTo>
                <a:lnTo>
                  <a:pt x="274320" y="121920"/>
                </a:lnTo>
                <a:lnTo>
                  <a:pt x="274320" y="243840"/>
                </a:lnTo>
                <a:lnTo>
                  <a:pt x="213360" y="243840"/>
                </a:lnTo>
                <a:lnTo>
                  <a:pt x="213360" y="12192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  <p:grpSp>
        <p:nvGrpSpPr>
          <p:cNvPr name="Group 23" id="23"/>
          <p:cNvGrpSpPr/>
          <p:nvPr/>
        </p:nvGrpSpPr>
        <p:grpSpPr>
          <a:xfrm rot="0"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name="AutoShape 24" id="24"/>
            <p:cNvSpPr/>
            <p:nvPr/>
          </p:nvSpPr>
          <p:spPr>
            <a:xfrm rot="0"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5" id="25"/>
            <p:cNvSpPr/>
            <p:nvPr/>
          </p:nvSpPr>
          <p:spPr>
            <a:xfrm rot="0"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6" id="26"/>
            <p:cNvSpPr/>
            <p:nvPr/>
          </p:nvSpPr>
          <p:spPr>
            <a:xfrm rot="0"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7" id="27"/>
            <p:cNvSpPr/>
            <p:nvPr/>
          </p:nvSpPr>
          <p:spPr>
            <a:xfrm rot="0"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28" id="28"/>
            <p:cNvSpPr/>
            <p:nvPr/>
          </p:nvSpPr>
          <p:spPr>
            <a:xfrm rot="0"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29" id="29"/>
            <p:cNvSpPr/>
            <p:nvPr/>
          </p:nvSpPr>
          <p:spPr>
            <a:xfrm rot="0"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30" id="30"/>
            <p:cNvSpPr/>
            <p:nvPr/>
          </p:nvSpPr>
          <p:spPr>
            <a:xfrm rot="0"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31" id="31"/>
            <p:cNvSpPr/>
            <p:nvPr/>
          </p:nvSpPr>
          <p:spPr>
            <a:xfrm rot="0"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32" id="32"/>
            <p:cNvSpPr/>
            <p:nvPr/>
          </p:nvSpPr>
          <p:spPr>
            <a:xfrm rot="0"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33" id="33"/>
            <p:cNvSpPr/>
            <p:nvPr/>
          </p:nvSpPr>
          <p:spPr>
            <a:xfrm rot="0"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34" id="34"/>
            <p:cNvSpPr/>
            <p:nvPr/>
          </p:nvSpPr>
          <p:spPr>
            <a:xfrm rot="0"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35" id="35"/>
            <p:cNvSpPr/>
            <p:nvPr/>
          </p:nvSpPr>
          <p:spPr>
            <a:xfrm rot="0"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36" id="36"/>
            <p:cNvSpPr/>
            <p:nvPr/>
          </p:nvSpPr>
          <p:spPr>
            <a:xfrm rot="0"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37" id="37"/>
            <p:cNvSpPr/>
            <p:nvPr/>
          </p:nvSpPr>
          <p:spPr>
            <a:xfrm rot="0"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38" id="38"/>
            <p:cNvSpPr/>
            <p:nvPr/>
          </p:nvSpPr>
          <p:spPr>
            <a:xfrm rot="0"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39" id="39"/>
            <p:cNvSpPr/>
            <p:nvPr/>
          </p:nvSpPr>
          <p:spPr>
            <a:xfrm rot="0"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40" id="40"/>
            <p:cNvSpPr/>
            <p:nvPr/>
          </p:nvSpPr>
          <p:spPr>
            <a:xfrm rot="0"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41" id="41"/>
            <p:cNvSpPr/>
            <p:nvPr/>
          </p:nvSpPr>
          <p:spPr>
            <a:xfrm rot="0"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42" id="42"/>
            <p:cNvSpPr/>
            <p:nvPr/>
          </p:nvSpPr>
          <p:spPr>
            <a:xfrm rot="0"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43" id="43"/>
            <p:cNvSpPr/>
            <p:nvPr/>
          </p:nvSpPr>
          <p:spPr>
            <a:xfrm rot="0"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TextBox 44" id="44"/>
            <p:cNvSpPr txBox="true"/>
            <p:nvPr/>
          </p:nvSpPr>
          <p:spPr>
            <a:xfrm rot="0"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anchor="t" rtlCol="false" lIns="123825" rIns="57150" tIns="123825" bIns="123825" anchorCtr="false" vert="horz" wrap="squar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b="true" sz="3000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命令行工具使用技巧分享</a:t>
              </a:r>
            </a:p>
          </p:txBody>
        </p:sp>
      </p:grpSp>
      <p:sp>
        <p:nvSpPr>
          <p:cNvPr name="TextBox 45" id="45"/>
          <p:cNvSpPr txBox="true"/>
          <p:nvPr/>
        </p:nvSpPr>
        <p:spPr>
          <a:xfrm rot="0">
            <a:off x="3314700" y="5303594"/>
            <a:ext cx="7382690" cy="863070"/>
          </a:xfrm>
          <a:prstGeom prst="rect">
            <a:avLst/>
          </a:prstGeom>
          <a:ln/>
        </p:spPr>
        <p:txBody>
          <a:bodyPr anchor="ctr" rtlCol="false" lIns="66008" rIns="66008" tIns="33052" bIns="33052" anchorCtr="false" vert="horz" wrap="square">
            <a:normAutofit/>
          </a:bodyPr>
          <a:lstStyle/>
          <a:p>
            <a:pPr algn="l">
              <a:lnSpc>
                <a:spcPct val="186000"/>
              </a:lnSpc>
            </a:pPr>
            <a:r>
              <a:rPr lang="en-US" sz="1275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掌握如何查看Pod的日志、进入容器进行调试，以及利用kubectl explain命令了解资源对象的详细定义和属性。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3314700" y="4838783"/>
            <a:ext cx="7382690" cy="490334"/>
          </a:xfrm>
          <a:prstGeom prst="rect">
            <a:avLst/>
          </a:prstGeom>
          <a:ln/>
        </p:spPr>
        <p:txBody>
          <a:bodyPr anchor="b" rtlCol="false" lIns="66008" rIns="66008" tIns="33052" bIns="33052" anchorCtr="false" vert="horz" wrap="square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b="true" sz="1725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调试与日志查看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3456760" y="1771107"/>
            <a:ext cx="7382690" cy="863070"/>
          </a:xfrm>
          <a:prstGeom prst="rect">
            <a:avLst/>
          </a:prstGeom>
          <a:ln/>
        </p:spPr>
        <p:txBody>
          <a:bodyPr anchor="ctr" rtlCol="false" lIns="66008" rIns="66008" tIns="33052" bIns="33052" anchorCtr="false" vert="horz" wrap="square">
            <a:normAutofit/>
          </a:bodyPr>
          <a:lstStyle/>
          <a:p>
            <a:pPr algn="l">
              <a:lnSpc>
                <a:spcPct val="186000"/>
              </a:lnSpc>
            </a:pPr>
            <a:r>
              <a:rPr lang="en-US" sz="1275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掌握kubectl命令行工具的基本语法、参数和常用命令，能够熟练地进行资源对象的查询、创建、更新和删除等操作。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3456760" y="1395927"/>
            <a:ext cx="7293402" cy="490334"/>
          </a:xfrm>
          <a:prstGeom prst="rect">
            <a:avLst/>
          </a:prstGeom>
          <a:ln/>
        </p:spPr>
        <p:txBody>
          <a:bodyPr anchor="ctr" rtlCol="false" lIns="66008" rIns="66008" tIns="33052" bIns="33052" anchorCtr="false" vert="horz" wrap="square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b="true" sz="1725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kubectl基本用法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704918" y="3545958"/>
            <a:ext cx="7382690" cy="863070"/>
          </a:xfrm>
          <a:prstGeom prst="rect">
            <a:avLst/>
          </a:prstGeom>
          <a:ln/>
        </p:spPr>
        <p:txBody>
          <a:bodyPr anchor="ctr" rtlCol="false" lIns="66008" rIns="66008" tIns="33052" bIns="33052" anchorCtr="false" vert="horz" wrap="square">
            <a:normAutofit/>
          </a:bodyPr>
          <a:lstStyle/>
          <a:p>
            <a:pPr algn="l">
              <a:lnSpc>
                <a:spcPct val="186000"/>
              </a:lnSpc>
            </a:pPr>
            <a:r>
              <a:rPr lang="en-US" sz="1275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学习利用kubectl的输出格式（如json、yaml等）进行信息筛选和提取，以及使用kubectl的自动补全功能提高命令行操作效率。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704918" y="3081147"/>
            <a:ext cx="7382690" cy="490334"/>
          </a:xfrm>
          <a:prstGeom prst="rect">
            <a:avLst/>
          </a:prstGeom>
          <a:ln/>
        </p:spPr>
        <p:txBody>
          <a:bodyPr anchor="b" rtlCol="false" lIns="66008" rIns="66008" tIns="33052" bIns="33052" anchorCtr="false" vert="horz" wrap="square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b="true" sz="1725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高效使用kubectl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70021" y="1411090"/>
            <a:ext cx="2051957" cy="1842306"/>
          </a:xfrm>
          <a:prstGeom prst="rect">
            <a:avLst/>
          </a:prstGeom>
          <a:ln/>
        </p:spPr>
        <p:txBody>
          <a:bodyPr anchor="ctr" rtlCol="false" lIns="114300" rIns="114300" tIns="57150" bIns="57150" anchorCtr="true" vert="horz" wrap="square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b="true" sz="8000">
                <a:solidFill>
                  <a:srgbClr val="B3CEFF">
                    <a:alpha val="100000"/>
                  </a:srgbClr>
                </a:solidFill>
                <a:highlight>
                  <a:srgbClr val="000000">
                    <a:alpha val="0"/>
                  </a:srgbClr>
                </a:highlight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53596" y="3253396"/>
            <a:ext cx="10484808" cy="1798058"/>
          </a:xfrm>
          <a:prstGeom prst="rect">
            <a:avLst/>
          </a:prstGeom>
          <a:ln/>
        </p:spPr>
        <p:txBody>
          <a:bodyPr anchor="t" rtlCol="false" lIns="114300" rIns="114300" tIns="57150" bIns="57150" anchorCtr="true" vert="horz"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b="true" sz="45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Kubernetes与容器基本概念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3485416" y="3075841"/>
            <a:ext cx="1954703" cy="1969616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name="AutoShape 3" id="3"/>
          <p:cNvSpPr/>
          <p:nvPr/>
        </p:nvSpPr>
        <p:spPr>
          <a:xfrm rot="0">
            <a:off x="5660673" y="3426081"/>
            <a:ext cx="2699191" cy="2719784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name="AutoShape 4" id="4"/>
          <p:cNvSpPr/>
          <p:nvPr/>
        </p:nvSpPr>
        <p:spPr>
          <a:xfrm rot="0">
            <a:off x="5288494" y="1513149"/>
            <a:ext cx="1721774" cy="1721774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name="TextBox 5" id="5"/>
          <p:cNvSpPr txBox="true"/>
          <p:nvPr/>
        </p:nvSpPr>
        <p:spPr>
          <a:xfrm rot="0">
            <a:off x="280421" y="2711491"/>
            <a:ext cx="3039989" cy="1257300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深入了解YAML文件的语法规范，包括缩进、注释、数据类型等，确保编写的配置文件符合Kubernetes的要求。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23083" r="23083"/>
          <a:stretch>
            <a:fillRect/>
          </a:stretch>
        </p:blipFill>
        <p:spPr>
          <a:xfrm rot="0">
            <a:off x="5399254" y="1623909"/>
            <a:ext cx="1500254" cy="1500254"/>
          </a:xfrm>
          <a:prstGeom prst="ellipse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613814" y="2226284"/>
            <a:ext cx="2703493" cy="398526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spAutoFit/>
          </a:bodyPr>
          <a:lstStyle/>
          <a:p>
            <a:pPr algn="r">
              <a:lnSpc>
                <a:spcPct val="77000"/>
              </a:lnSpc>
            </a:pPr>
            <a:r>
              <a:rPr lang="en-US" b="true" sz="2325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YAML文件格式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300757" y="1971492"/>
            <a:ext cx="3121877" cy="1287399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学习编写常用的资源配置模板，如Deployment、Service、Ingress等，以便在实际应用中快速生成和部署资源对象。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300757" y="1513149"/>
            <a:ext cx="2703493" cy="398526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spAutoFit/>
          </a:bodyPr>
          <a:lstStyle/>
          <a:p>
            <a:pPr>
              <a:lnSpc>
                <a:spcPct val="77000"/>
              </a:lnSpc>
            </a:pPr>
            <a:r>
              <a:rPr lang="en-US" b="true" sz="2325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资源配置模板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rcRect l="16667" r="16667" t="0" b="0"/>
          <a:stretch>
            <a:fillRect/>
          </a:stretch>
        </p:blipFill>
        <p:spPr>
          <a:xfrm rot="0">
            <a:off x="5820154" y="3595858"/>
            <a:ext cx="2380229" cy="2380229"/>
          </a:xfrm>
          <a:prstGeom prst="ellipse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0">
            <a:off x="3637042" y="3234923"/>
            <a:ext cx="1651452" cy="1651452"/>
          </a:xfrm>
          <a:prstGeom prst="ellipse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8621512" y="4777233"/>
            <a:ext cx="3219450" cy="1257300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掌握如何对配置文件进行拆分和模块化，提高配置文件的可维护性和复用性。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621512" y="4318890"/>
            <a:ext cx="2703493" cy="398526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spAutoFit/>
          </a:bodyPr>
          <a:lstStyle/>
          <a:p>
            <a:pPr>
              <a:lnSpc>
                <a:spcPct val="77000"/>
              </a:lnSpc>
            </a:pPr>
            <a:r>
              <a:rPr lang="en-US" b="true" sz="2325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配置文件优化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name="AutoShape 15" id="15"/>
            <p:cNvSpPr/>
            <p:nvPr/>
          </p:nvSpPr>
          <p:spPr>
            <a:xfrm rot="0"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16" id="16"/>
            <p:cNvSpPr/>
            <p:nvPr/>
          </p:nvSpPr>
          <p:spPr>
            <a:xfrm rot="0"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17" id="17"/>
            <p:cNvSpPr/>
            <p:nvPr/>
          </p:nvSpPr>
          <p:spPr>
            <a:xfrm rot="0"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18" id="18"/>
            <p:cNvSpPr/>
            <p:nvPr/>
          </p:nvSpPr>
          <p:spPr>
            <a:xfrm rot="0"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19" id="19"/>
            <p:cNvSpPr/>
            <p:nvPr/>
          </p:nvSpPr>
          <p:spPr>
            <a:xfrm rot="0"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20" id="20"/>
            <p:cNvSpPr/>
            <p:nvPr/>
          </p:nvSpPr>
          <p:spPr>
            <a:xfrm rot="0"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1" id="21"/>
            <p:cNvSpPr/>
            <p:nvPr/>
          </p:nvSpPr>
          <p:spPr>
            <a:xfrm rot="0"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2" id="22"/>
            <p:cNvSpPr/>
            <p:nvPr/>
          </p:nvSpPr>
          <p:spPr>
            <a:xfrm rot="0"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3" id="23"/>
            <p:cNvSpPr/>
            <p:nvPr/>
          </p:nvSpPr>
          <p:spPr>
            <a:xfrm rot="0"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24" id="24"/>
            <p:cNvSpPr/>
            <p:nvPr/>
          </p:nvSpPr>
          <p:spPr>
            <a:xfrm rot="0"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25" id="25"/>
            <p:cNvSpPr/>
            <p:nvPr/>
          </p:nvSpPr>
          <p:spPr>
            <a:xfrm rot="0"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6" id="26"/>
            <p:cNvSpPr/>
            <p:nvPr/>
          </p:nvSpPr>
          <p:spPr>
            <a:xfrm rot="0"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7" id="27"/>
            <p:cNvSpPr/>
            <p:nvPr/>
          </p:nvSpPr>
          <p:spPr>
            <a:xfrm rot="0"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8" id="28"/>
            <p:cNvSpPr/>
            <p:nvPr/>
          </p:nvSpPr>
          <p:spPr>
            <a:xfrm rot="0"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29" id="29"/>
            <p:cNvSpPr/>
            <p:nvPr/>
          </p:nvSpPr>
          <p:spPr>
            <a:xfrm rot="0"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30" id="30"/>
            <p:cNvSpPr/>
            <p:nvPr/>
          </p:nvSpPr>
          <p:spPr>
            <a:xfrm rot="0"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31" id="31"/>
            <p:cNvSpPr/>
            <p:nvPr/>
          </p:nvSpPr>
          <p:spPr>
            <a:xfrm rot="0"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32" id="32"/>
            <p:cNvSpPr/>
            <p:nvPr/>
          </p:nvSpPr>
          <p:spPr>
            <a:xfrm rot="0"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33" id="33"/>
            <p:cNvSpPr/>
            <p:nvPr/>
          </p:nvSpPr>
          <p:spPr>
            <a:xfrm rot="0"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34" id="34"/>
            <p:cNvSpPr/>
            <p:nvPr/>
          </p:nvSpPr>
          <p:spPr>
            <a:xfrm rot="0"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TextBox 35" id="35"/>
            <p:cNvSpPr txBox="true"/>
            <p:nvPr/>
          </p:nvSpPr>
          <p:spPr>
            <a:xfrm rot="0"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anchor="t" rtlCol="false" lIns="123825" rIns="57150" tIns="123825" bIns="123825" anchorCtr="false" vert="horz" wrap="squar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b="true" sz="3000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配置文件编写规范指导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592974" y="2746815"/>
            <a:ext cx="3456116" cy="3055762"/>
          </a:xfrm>
          <a:prstGeom prst="roundRect">
            <a:avLst>
              <a:gd fmla="val 12500" name="adj"/>
            </a:avLst>
          </a:prstGeom>
          <a:solidFill>
            <a:schemeClr val="lt1">
              <a:alpha val="100000"/>
            </a:schemeClr>
          </a:solidFill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name="AutoShape 3" id="3"/>
          <p:cNvSpPr/>
          <p:nvPr/>
        </p:nvSpPr>
        <p:spPr>
          <a:xfrm rot="0">
            <a:off x="4367942" y="2746815"/>
            <a:ext cx="3456116" cy="3055762"/>
          </a:xfrm>
          <a:prstGeom prst="roundRect">
            <a:avLst>
              <a:gd fmla="val 12500" name="adj"/>
            </a:avLst>
          </a:prstGeom>
          <a:solidFill>
            <a:schemeClr val="lt1">
              <a:alpha val="100000"/>
            </a:schemeClr>
          </a:solidFill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name="AutoShape 4" id="4"/>
          <p:cNvSpPr/>
          <p:nvPr/>
        </p:nvSpPr>
        <p:spPr>
          <a:xfrm rot="0">
            <a:off x="8133696" y="2746815"/>
            <a:ext cx="3456116" cy="3055762"/>
          </a:xfrm>
          <a:prstGeom prst="roundRect">
            <a:avLst>
              <a:gd fmla="val 12500" name="adj"/>
            </a:avLst>
          </a:prstGeom>
          <a:solidFill>
            <a:schemeClr val="lt1">
              <a:alpha val="100000"/>
            </a:schemeClr>
          </a:solidFill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name="AutoShape 5" id="5"/>
          <p:cNvSpPr/>
          <p:nvPr/>
        </p:nvSpPr>
        <p:spPr>
          <a:xfrm rot="-2700000" flipH="true" flipV="true">
            <a:off x="5274866" y="1333321"/>
            <a:ext cx="1642268" cy="1642268"/>
          </a:xfrm>
          <a:prstGeom prst="teardrop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TextBox 6" id="6"/>
          <p:cNvSpPr txBox="true"/>
          <p:nvPr/>
        </p:nvSpPr>
        <p:spPr>
          <a:xfrm rot="0">
            <a:off x="4583677" y="3404616"/>
            <a:ext cx="3024645" cy="321754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spAutoFit/>
          </a:bodyPr>
          <a:lstStyle/>
          <a:p>
            <a:pPr algn="ctr">
              <a:lnSpc>
                <a:spcPct val="64000"/>
              </a:lnSpc>
            </a:pPr>
            <a:r>
              <a:rPr lang="en-US" b="true" sz="2025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扩缩容策略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613687" y="3923118"/>
            <a:ext cx="2964626" cy="1580007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了解Kubernetes的自动扩缩容机制，包括Horizontal Pod Autoscaler（HPA）等，能够根据应用的负载情况动态调整Pod数量。</a:t>
            </a:r>
          </a:p>
        </p:txBody>
      </p:sp>
      <p:sp>
        <p:nvSpPr>
          <p:cNvPr name="AutoShape 8" id="8"/>
          <p:cNvSpPr/>
          <p:nvPr/>
        </p:nvSpPr>
        <p:spPr>
          <a:xfrm rot="0">
            <a:off x="5818204" y="5524781"/>
            <a:ext cx="555593" cy="81705"/>
          </a:xfrm>
          <a:prstGeom prst="roundRect">
            <a:avLst>
              <a:gd fmla="val 12500" name="adj"/>
            </a:avLst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name="AutoShape 9" id="9"/>
          <p:cNvSpPr/>
          <p:nvPr/>
        </p:nvSpPr>
        <p:spPr>
          <a:xfrm rot="-2700000" flipH="true" flipV="true">
            <a:off x="1499898" y="1333321"/>
            <a:ext cx="1642268" cy="1642268"/>
          </a:xfrm>
          <a:prstGeom prst="teardrop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TextBox 10" id="10"/>
          <p:cNvSpPr txBox="true"/>
          <p:nvPr/>
        </p:nvSpPr>
        <p:spPr>
          <a:xfrm rot="0">
            <a:off x="808710" y="3404616"/>
            <a:ext cx="3024645" cy="321754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spAutoFit/>
          </a:bodyPr>
          <a:lstStyle/>
          <a:p>
            <a:pPr algn="ctr">
              <a:lnSpc>
                <a:spcPct val="64000"/>
              </a:lnSpc>
            </a:pPr>
            <a:r>
              <a:rPr lang="en-US" b="true" sz="2025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部署策略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38719" y="3923118"/>
            <a:ext cx="2964626" cy="1580007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学习不同的部署策略，如蓝绿部署、滚动更新等，并根据实际需求选择合适的策略进行应用部署。</a:t>
            </a:r>
          </a:p>
        </p:txBody>
      </p:sp>
      <p:sp>
        <p:nvSpPr>
          <p:cNvPr name="AutoShape 12" id="12"/>
          <p:cNvSpPr/>
          <p:nvPr/>
        </p:nvSpPr>
        <p:spPr>
          <a:xfrm rot="0">
            <a:off x="2043236" y="5524781"/>
            <a:ext cx="555593" cy="81705"/>
          </a:xfrm>
          <a:prstGeom prst="roundRect">
            <a:avLst>
              <a:gd fmla="val 12500" name="adj"/>
            </a:avLst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name="AutoShape 13" id="13"/>
          <p:cNvSpPr/>
          <p:nvPr/>
        </p:nvSpPr>
        <p:spPr>
          <a:xfrm rot="-2700000" flipH="true" flipV="true">
            <a:off x="9040620" y="1333321"/>
            <a:ext cx="1642268" cy="1642268"/>
          </a:xfrm>
          <a:prstGeom prst="teardrop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TextBox 14" id="14"/>
          <p:cNvSpPr txBox="true"/>
          <p:nvPr/>
        </p:nvSpPr>
        <p:spPr>
          <a:xfrm rot="0">
            <a:off x="8349432" y="3404616"/>
            <a:ext cx="3024645" cy="321754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spAutoFit/>
          </a:bodyPr>
          <a:lstStyle/>
          <a:p>
            <a:pPr algn="ctr">
              <a:lnSpc>
                <a:spcPct val="64000"/>
              </a:lnSpc>
            </a:pPr>
            <a:r>
              <a:rPr lang="en-US" b="true" sz="2025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更新与回滚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379441" y="3923118"/>
            <a:ext cx="2964626" cy="1580007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掌握Kubernetes的应用更新和回滚操作，包括使用kubectl set image命令进行镜像更新，以及利用Kubernetes的版本控制机制进行应用回滚等。</a:t>
            </a:r>
          </a:p>
        </p:txBody>
      </p:sp>
      <p:sp>
        <p:nvSpPr>
          <p:cNvPr name="AutoShape 16" id="16"/>
          <p:cNvSpPr/>
          <p:nvPr/>
        </p:nvSpPr>
        <p:spPr>
          <a:xfrm rot="0">
            <a:off x="9583957" y="5524781"/>
            <a:ext cx="555593" cy="81705"/>
          </a:xfrm>
          <a:prstGeom prst="roundRect">
            <a:avLst>
              <a:gd fmla="val 12500" name="adj"/>
            </a:avLst>
          </a:prstGeom>
          <a:solidFill>
            <a:schemeClr val="accent2">
              <a:alpha val="100000"/>
            </a:schemeClr>
          </a:solidFill>
          <a:ln/>
        </p:spPr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3">
            <a:alphaModFix amt="100000"/>
          </a:blip>
          <a:srcRect l="14667" r="14667"/>
          <a:stretch>
            <a:fillRect/>
          </a:stretch>
        </p:blipFill>
        <p:spPr>
          <a:xfrm rot="0">
            <a:off x="1583319" y="1416742"/>
            <a:ext cx="1475427" cy="1475427"/>
          </a:xfrm>
          <a:prstGeom prst="ellipse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4">
            <a:alphaModFix amt="100000"/>
          </a:blip>
          <a:srcRect/>
          <a:stretch>
            <a:fillRect/>
          </a:stretch>
        </p:blipFill>
        <p:spPr>
          <a:xfrm rot="0">
            <a:off x="5358286" y="1416742"/>
            <a:ext cx="1475427" cy="1475427"/>
          </a:xfrm>
          <a:prstGeom prst="ellipse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5">
            <a:alphaModFix amt="100000"/>
          </a:blip>
          <a:srcRect/>
          <a:stretch>
            <a:fillRect/>
          </a:stretch>
        </p:blipFill>
        <p:spPr>
          <a:xfrm rot="0">
            <a:off x="9121095" y="1416742"/>
            <a:ext cx="1475427" cy="1475427"/>
          </a:xfrm>
          <a:prstGeom prst="ellipse">
            <a:avLst/>
          </a:prstGeom>
        </p:spPr>
      </p:pic>
      <p:grpSp>
        <p:nvGrpSpPr>
          <p:cNvPr name="Group 20" id="20"/>
          <p:cNvGrpSpPr/>
          <p:nvPr/>
        </p:nvGrpSpPr>
        <p:grpSpPr>
          <a:xfrm rot="0"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name="AutoShape 21" id="21"/>
            <p:cNvSpPr/>
            <p:nvPr/>
          </p:nvSpPr>
          <p:spPr>
            <a:xfrm rot="0"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2" id="22"/>
            <p:cNvSpPr/>
            <p:nvPr/>
          </p:nvSpPr>
          <p:spPr>
            <a:xfrm rot="0"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3" id="23"/>
            <p:cNvSpPr/>
            <p:nvPr/>
          </p:nvSpPr>
          <p:spPr>
            <a:xfrm rot="0"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4" id="24"/>
            <p:cNvSpPr/>
            <p:nvPr/>
          </p:nvSpPr>
          <p:spPr>
            <a:xfrm rot="0"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25" id="25"/>
            <p:cNvSpPr/>
            <p:nvPr/>
          </p:nvSpPr>
          <p:spPr>
            <a:xfrm rot="0"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26" id="26"/>
            <p:cNvSpPr/>
            <p:nvPr/>
          </p:nvSpPr>
          <p:spPr>
            <a:xfrm rot="0"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7" id="27"/>
            <p:cNvSpPr/>
            <p:nvPr/>
          </p:nvSpPr>
          <p:spPr>
            <a:xfrm rot="0"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8" id="28"/>
            <p:cNvSpPr/>
            <p:nvPr/>
          </p:nvSpPr>
          <p:spPr>
            <a:xfrm rot="0"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9" id="29"/>
            <p:cNvSpPr/>
            <p:nvPr/>
          </p:nvSpPr>
          <p:spPr>
            <a:xfrm rot="0"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30" id="30"/>
            <p:cNvSpPr/>
            <p:nvPr/>
          </p:nvSpPr>
          <p:spPr>
            <a:xfrm rot="0"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31" id="31"/>
            <p:cNvSpPr/>
            <p:nvPr/>
          </p:nvSpPr>
          <p:spPr>
            <a:xfrm rot="0"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32" id="32"/>
            <p:cNvSpPr/>
            <p:nvPr/>
          </p:nvSpPr>
          <p:spPr>
            <a:xfrm rot="0"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33" id="33"/>
            <p:cNvSpPr/>
            <p:nvPr/>
          </p:nvSpPr>
          <p:spPr>
            <a:xfrm rot="0"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34" id="34"/>
            <p:cNvSpPr/>
            <p:nvPr/>
          </p:nvSpPr>
          <p:spPr>
            <a:xfrm rot="0"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35" id="35"/>
            <p:cNvSpPr/>
            <p:nvPr/>
          </p:nvSpPr>
          <p:spPr>
            <a:xfrm rot="0"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36" id="36"/>
            <p:cNvSpPr/>
            <p:nvPr/>
          </p:nvSpPr>
          <p:spPr>
            <a:xfrm rot="0"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37" id="37"/>
            <p:cNvSpPr/>
            <p:nvPr/>
          </p:nvSpPr>
          <p:spPr>
            <a:xfrm rot="0"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38" id="38"/>
            <p:cNvSpPr/>
            <p:nvPr/>
          </p:nvSpPr>
          <p:spPr>
            <a:xfrm rot="0"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39" id="39"/>
            <p:cNvSpPr/>
            <p:nvPr/>
          </p:nvSpPr>
          <p:spPr>
            <a:xfrm rot="0"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40" id="40"/>
            <p:cNvSpPr/>
            <p:nvPr/>
          </p:nvSpPr>
          <p:spPr>
            <a:xfrm rot="0"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TextBox 41" id="41"/>
            <p:cNvSpPr txBox="true"/>
            <p:nvPr/>
          </p:nvSpPr>
          <p:spPr>
            <a:xfrm rot="0"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anchor="t" rtlCol="false" lIns="123825" rIns="57150" tIns="123825" bIns="123825" anchorCtr="false" vert="horz" wrap="squar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b="true" sz="3000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部署、扩缩容、更新和回滚策略制定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63829" y="1414808"/>
            <a:ext cx="6734175" cy="885825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74000"/>
              </a:lnSpc>
            </a:pPr>
            <a:r>
              <a:rPr lang="en-US" b="true" sz="2325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故障排查思路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63829" y="2093647"/>
            <a:ext cx="6734175" cy="1323975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了解Kubernetes集群的常见故障类型及排查思路，学习如何定位问题并进行相应的处理。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89593" y="3949139"/>
            <a:ext cx="6524625" cy="885825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74000"/>
              </a:lnSpc>
            </a:pPr>
            <a:r>
              <a:rPr lang="en-US" b="true" sz="2325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性能优化建议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89593" y="4645945"/>
            <a:ext cx="6810375" cy="1323975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根据实际应用场景，提供针对性的性能优化建议，如调整Pod的资源配置、优化服务发现机制、提升存储性能等，以确保Kubernetes集群的稳定性和高效性。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884406" y="5955116"/>
            <a:ext cx="701468" cy="122998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AutoShape 7" id="7"/>
          <p:cNvSpPr/>
          <p:nvPr/>
        </p:nvSpPr>
        <p:spPr>
          <a:xfrm rot="0">
            <a:off x="831494" y="5955116"/>
            <a:ext cx="122998" cy="122998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AutoShape 8" id="8"/>
          <p:cNvSpPr/>
          <p:nvPr/>
        </p:nvSpPr>
        <p:spPr>
          <a:xfrm rot="0">
            <a:off x="1514246" y="5955116"/>
            <a:ext cx="122998" cy="122998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cxnSp>
        <p:nvCxnSpPr>
          <p:cNvPr name="Connector 9" id="9"/>
          <p:cNvCxnSpPr/>
          <p:nvPr/>
        </p:nvCxnSpPr>
        <p:spPr>
          <a:xfrm>
            <a:off x="1585874" y="6029346"/>
            <a:ext cx="6181975" cy="0"/>
          </a:xfrm>
          <a:prstGeom prst="line">
            <a:avLst/>
          </a:prstGeom>
          <a:ln w="14288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alphaModFix amt="100000"/>
          </a:blip>
          <a:srcRect l="23219" r="23219"/>
          <a:stretch>
            <a:fillRect/>
          </a:stretch>
        </p:blipFill>
        <p:spPr>
          <a:xfrm rot="0">
            <a:off x="7803289" y="1299241"/>
            <a:ext cx="3679824" cy="4906431"/>
          </a:xfrm>
          <a:prstGeom prst="rect">
            <a:avLst/>
          </a:prstGeom>
        </p:spPr>
      </p:pic>
      <p:sp>
        <p:nvSpPr>
          <p:cNvPr name="AutoShape 11" id="11"/>
          <p:cNvSpPr/>
          <p:nvPr/>
        </p:nvSpPr>
        <p:spPr>
          <a:xfrm rot="0">
            <a:off x="852680" y="3629459"/>
            <a:ext cx="701468" cy="122998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AutoShape 12" id="12"/>
          <p:cNvSpPr/>
          <p:nvPr/>
        </p:nvSpPr>
        <p:spPr>
          <a:xfrm rot="0">
            <a:off x="799768" y="3629459"/>
            <a:ext cx="122998" cy="122998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AutoShape 13" id="13"/>
          <p:cNvSpPr/>
          <p:nvPr/>
        </p:nvSpPr>
        <p:spPr>
          <a:xfrm rot="0">
            <a:off x="1482520" y="3629459"/>
            <a:ext cx="122998" cy="122998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cxnSp>
        <p:nvCxnSpPr>
          <p:cNvPr name="Connector 14" id="14"/>
          <p:cNvCxnSpPr/>
          <p:nvPr/>
        </p:nvCxnSpPr>
        <p:spPr>
          <a:xfrm>
            <a:off x="1554148" y="3703689"/>
            <a:ext cx="6181975" cy="0"/>
          </a:xfrm>
          <a:prstGeom prst="line">
            <a:avLst/>
          </a:prstGeom>
          <a:ln w="14288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name="Group 15" id="15"/>
          <p:cNvGrpSpPr/>
          <p:nvPr/>
        </p:nvGrpSpPr>
        <p:grpSpPr>
          <a:xfrm rot="0"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name="AutoShape 16" id="16"/>
            <p:cNvSpPr/>
            <p:nvPr/>
          </p:nvSpPr>
          <p:spPr>
            <a:xfrm rot="0"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17" id="17"/>
            <p:cNvSpPr/>
            <p:nvPr/>
          </p:nvSpPr>
          <p:spPr>
            <a:xfrm rot="0"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18" id="18"/>
            <p:cNvSpPr/>
            <p:nvPr/>
          </p:nvSpPr>
          <p:spPr>
            <a:xfrm rot="0"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19" id="19"/>
            <p:cNvSpPr/>
            <p:nvPr/>
          </p:nvSpPr>
          <p:spPr>
            <a:xfrm rot="0"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20" id="20"/>
            <p:cNvSpPr/>
            <p:nvPr/>
          </p:nvSpPr>
          <p:spPr>
            <a:xfrm rot="0"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21" id="21"/>
            <p:cNvSpPr/>
            <p:nvPr/>
          </p:nvSpPr>
          <p:spPr>
            <a:xfrm rot="0"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2" id="22"/>
            <p:cNvSpPr/>
            <p:nvPr/>
          </p:nvSpPr>
          <p:spPr>
            <a:xfrm rot="0"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3" id="23"/>
            <p:cNvSpPr/>
            <p:nvPr/>
          </p:nvSpPr>
          <p:spPr>
            <a:xfrm rot="0"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4" id="24"/>
            <p:cNvSpPr/>
            <p:nvPr/>
          </p:nvSpPr>
          <p:spPr>
            <a:xfrm rot="0"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25" id="25"/>
            <p:cNvSpPr/>
            <p:nvPr/>
          </p:nvSpPr>
          <p:spPr>
            <a:xfrm rot="0"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26" id="26"/>
            <p:cNvSpPr/>
            <p:nvPr/>
          </p:nvSpPr>
          <p:spPr>
            <a:xfrm rot="0"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7" id="27"/>
            <p:cNvSpPr/>
            <p:nvPr/>
          </p:nvSpPr>
          <p:spPr>
            <a:xfrm rot="0"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8" id="28"/>
            <p:cNvSpPr/>
            <p:nvPr/>
          </p:nvSpPr>
          <p:spPr>
            <a:xfrm rot="0"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9" id="29"/>
            <p:cNvSpPr/>
            <p:nvPr/>
          </p:nvSpPr>
          <p:spPr>
            <a:xfrm rot="0"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30" id="30"/>
            <p:cNvSpPr/>
            <p:nvPr/>
          </p:nvSpPr>
          <p:spPr>
            <a:xfrm rot="0"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31" id="31"/>
            <p:cNvSpPr/>
            <p:nvPr/>
          </p:nvSpPr>
          <p:spPr>
            <a:xfrm rot="0"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32" id="32"/>
            <p:cNvSpPr/>
            <p:nvPr/>
          </p:nvSpPr>
          <p:spPr>
            <a:xfrm rot="0"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33" id="33"/>
            <p:cNvSpPr/>
            <p:nvPr/>
          </p:nvSpPr>
          <p:spPr>
            <a:xfrm rot="0"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34" id="34"/>
            <p:cNvSpPr/>
            <p:nvPr/>
          </p:nvSpPr>
          <p:spPr>
            <a:xfrm rot="0"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35" id="35"/>
            <p:cNvSpPr/>
            <p:nvPr/>
          </p:nvSpPr>
          <p:spPr>
            <a:xfrm rot="0"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TextBox 36" id="36"/>
            <p:cNvSpPr txBox="true"/>
            <p:nvPr/>
          </p:nvSpPr>
          <p:spPr>
            <a:xfrm rot="0"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anchor="t" rtlCol="false" lIns="123825" rIns="57150" tIns="123825" bIns="123825" anchorCtr="false" vert="horz" wrap="squar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b="true" sz="3000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故障排查与性能优化建议提供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70021" y="1411090"/>
            <a:ext cx="2051957" cy="1842306"/>
          </a:xfrm>
          <a:prstGeom prst="rect">
            <a:avLst/>
          </a:prstGeom>
          <a:ln/>
        </p:spPr>
        <p:txBody>
          <a:bodyPr anchor="ctr" rtlCol="false" lIns="114300" rIns="114300" tIns="57150" bIns="57150" anchorCtr="true" vert="horz" wrap="square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b="true" sz="8000">
                <a:solidFill>
                  <a:srgbClr val="B3CEFF">
                    <a:alpha val="100000"/>
                  </a:srgbClr>
                </a:solidFill>
                <a:highlight>
                  <a:srgbClr val="000000">
                    <a:alpha val="0"/>
                  </a:srgbClr>
                </a:highlight>
                <a:latin typeface="Microsoft Yahei"/>
                <a:ea typeface="Microsoft Yahei"/>
                <a:cs typeface="Microsoft Yahei"/>
              </a:rPr>
              <a:t>07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53596" y="3253396"/>
            <a:ext cx="10484808" cy="1798058"/>
          </a:xfrm>
          <a:prstGeom prst="rect">
            <a:avLst/>
          </a:prstGeom>
          <a:ln/>
        </p:spPr>
        <p:txBody>
          <a:bodyPr anchor="t" rtlCol="false" lIns="114300" rIns="114300" tIns="57150" bIns="57150" anchorCtr="true" vert="horz"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b="true" sz="45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总结回顾与展望未来发展趋势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423220" y="2042599"/>
            <a:ext cx="1424940" cy="2597029"/>
            <a:chOff x="4423220" y="2042599"/>
            <a:chExt cx="1424940" cy="2597029"/>
          </a:xfrm>
        </p:grpSpPr>
        <p:sp>
          <p:nvSpPr>
            <p:cNvPr name="AutoShape 3" id="3"/>
            <p:cNvSpPr/>
            <p:nvPr/>
          </p:nvSpPr>
          <p:spPr>
            <a:xfrm rot="0" flipV="true">
              <a:off x="4423220" y="3291745"/>
              <a:ext cx="1424940" cy="1347883"/>
            </a:xfrm>
            <a:prstGeom prst="wedgeEllipseCallout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cxnSp>
          <p:nvCxnSpPr>
            <p:cNvPr name="Connector 4" id="4"/>
            <p:cNvCxnSpPr/>
            <p:nvPr/>
          </p:nvCxnSpPr>
          <p:spPr>
            <a:xfrm flipV="true">
              <a:off x="5135710" y="2042599"/>
              <a:ext cx="0" cy="909403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ash"/>
              <a:headEnd type="oval"/>
              <a:tailEnd type="oval"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name="Group 5" id="5"/>
          <p:cNvGrpSpPr/>
          <p:nvPr/>
        </p:nvGrpSpPr>
        <p:grpSpPr>
          <a:xfrm rot="0">
            <a:off x="5400104" y="2119122"/>
            <a:ext cx="2180811" cy="1347883"/>
            <a:chOff x="5400104" y="2119122"/>
            <a:chExt cx="2180811" cy="1347883"/>
          </a:xfrm>
        </p:grpSpPr>
        <p:sp>
          <p:nvSpPr>
            <p:cNvPr name="AutoShape 6" id="6"/>
            <p:cNvSpPr/>
            <p:nvPr/>
          </p:nvSpPr>
          <p:spPr>
            <a:xfrm rot="16200000" flipH="true">
              <a:off x="5400104" y="2119122"/>
              <a:ext cx="1424940" cy="1347883"/>
            </a:xfrm>
            <a:prstGeom prst="wedgeEllipseCallout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cxnSp>
          <p:nvCxnSpPr>
            <p:cNvPr name="Connector 7" id="7"/>
            <p:cNvCxnSpPr/>
            <p:nvPr/>
          </p:nvCxnSpPr>
          <p:spPr>
            <a:xfrm>
              <a:off x="7580915" y="2338351"/>
              <a:ext cx="0" cy="90940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  <a:headEnd type="oval"/>
              <a:tailEnd type="oval"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name="Group 8" id="8"/>
          <p:cNvGrpSpPr/>
          <p:nvPr/>
        </p:nvGrpSpPr>
        <p:grpSpPr>
          <a:xfrm rot="0">
            <a:off x="6584918" y="3132772"/>
            <a:ext cx="1424940" cy="2597029"/>
            <a:chOff x="6584918" y="3132772"/>
            <a:chExt cx="1424940" cy="2597029"/>
          </a:xfrm>
        </p:grpSpPr>
        <p:sp>
          <p:nvSpPr>
            <p:cNvPr name="AutoShape 9" id="9"/>
            <p:cNvSpPr/>
            <p:nvPr/>
          </p:nvSpPr>
          <p:spPr>
            <a:xfrm rot="0">
              <a:off x="6584918" y="3132772"/>
              <a:ext cx="1424940" cy="1347883"/>
            </a:xfrm>
            <a:prstGeom prst="wedgeEllipseCallout">
              <a:avLst/>
            </a:prstGeom>
            <a:solidFill>
              <a:schemeClr val="accent1">
                <a:lumMod val="75000"/>
                <a:alpha val="100000"/>
              </a:schemeClr>
            </a:solidFill>
            <a:ln/>
          </p:spPr>
          <p:txBody>
            <a:bodyPr anchor="ctr" rtlCol="false" tIns="45720" lIns="91440" bIns="45720" rIns="91440" anchorCtr="false" vert="horz" wrap="square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375"/>
                </a:spcBef>
                <a:defRPr/>
              </a:pPr>
              <a:endParaRPr lang="en-US" sz="1100"/>
            </a:p>
          </p:txBody>
        </p:sp>
        <p:cxnSp>
          <p:nvCxnSpPr>
            <p:cNvPr name="Connector 10" id="10"/>
            <p:cNvCxnSpPr/>
            <p:nvPr/>
          </p:nvCxnSpPr>
          <p:spPr>
            <a:xfrm>
              <a:off x="7297332" y="4820398"/>
              <a:ext cx="0" cy="90940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ash"/>
              <a:headEnd type="oval"/>
              <a:tailEnd type="oval"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name="Group 11" id="11"/>
          <p:cNvGrpSpPr/>
          <p:nvPr/>
        </p:nvGrpSpPr>
        <p:grpSpPr>
          <a:xfrm rot="0">
            <a:off x="4832755" y="4301490"/>
            <a:ext cx="2180883" cy="1347883"/>
            <a:chOff x="4832755" y="4301490"/>
            <a:chExt cx="2180883" cy="1347883"/>
          </a:xfrm>
        </p:grpSpPr>
        <p:sp>
          <p:nvSpPr>
            <p:cNvPr name="AutoShape 12" id="12"/>
            <p:cNvSpPr/>
            <p:nvPr/>
          </p:nvSpPr>
          <p:spPr>
            <a:xfrm rot="5400000">
              <a:off x="5588698" y="4301490"/>
              <a:ext cx="1424940" cy="1347883"/>
            </a:xfrm>
            <a:prstGeom prst="wedgeEllipseCallout">
              <a:avLst/>
            </a:prstGeom>
            <a:solidFill>
              <a:schemeClr val="accent1">
                <a:lumMod val="75000"/>
                <a:alpha val="100000"/>
              </a:schemeClr>
            </a:solidFill>
            <a:ln/>
          </p:spPr>
          <p:txBody>
            <a:bodyPr anchor="ctr" rtlCol="false" tIns="45720" lIns="91440" bIns="45720" rIns="91440" anchorCtr="false" vert="horz" wrap="square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375"/>
                </a:spcBef>
                <a:defRPr/>
              </a:pPr>
              <a:endParaRPr lang="en-US" sz="1100"/>
            </a:p>
          </p:txBody>
        </p:sp>
        <p:cxnSp>
          <p:nvCxnSpPr>
            <p:cNvPr name="Connector 13" id="13"/>
            <p:cNvCxnSpPr/>
            <p:nvPr/>
          </p:nvCxnSpPr>
          <p:spPr>
            <a:xfrm>
              <a:off x="4832755" y="4520671"/>
              <a:ext cx="0" cy="909403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ash"/>
              <a:headEnd type="oval"/>
              <a:tailEnd type="oval"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name="TextBox 14" id="14"/>
          <p:cNvSpPr txBox="true"/>
          <p:nvPr/>
        </p:nvSpPr>
        <p:spPr>
          <a:xfrm rot="0">
            <a:off x="4791837" y="3853673"/>
            <a:ext cx="687705" cy="462915"/>
          </a:xfrm>
          <a:prstGeom prst="rect">
            <a:avLst/>
          </a:prstGeom>
          <a:noFill/>
          <a:ln/>
        </p:spPr>
        <p:txBody>
          <a:bodyPr anchor="ctr" rtlCol="false" lIns="91440" rIns="91440" tIns="45720" bIns="45720" anchorCtr="true" vert="horz"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99">
                <a:solidFill>
                  <a:srgbClr val="FFFDFD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617039" y="2561654"/>
            <a:ext cx="697230" cy="462915"/>
          </a:xfrm>
          <a:prstGeom prst="rect">
            <a:avLst/>
          </a:prstGeom>
          <a:noFill/>
          <a:ln/>
        </p:spPr>
        <p:txBody>
          <a:bodyPr anchor="ctr" rtlCol="false" lIns="91440" rIns="91440" tIns="45720" bIns="45720" anchorCtr="true" vert="horz"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99">
                <a:solidFill>
                  <a:srgbClr val="FFFDFD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975062" y="3429000"/>
            <a:ext cx="697230" cy="462915"/>
          </a:xfrm>
          <a:prstGeom prst="rect">
            <a:avLst/>
          </a:prstGeom>
          <a:noFill/>
          <a:ln/>
        </p:spPr>
        <p:txBody>
          <a:bodyPr anchor="ctr" rtlCol="false" lIns="91440" rIns="91440" tIns="45720" bIns="45720" anchorCtr="true" vert="horz"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99">
                <a:solidFill>
                  <a:srgbClr val="FFFDFD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063907" y="4746605"/>
            <a:ext cx="697230" cy="462915"/>
          </a:xfrm>
          <a:prstGeom prst="rect">
            <a:avLst/>
          </a:prstGeom>
          <a:noFill/>
          <a:ln/>
        </p:spPr>
        <p:txBody>
          <a:bodyPr anchor="ctr" rtlCol="false" lIns="91440" rIns="91440" tIns="45720" bIns="45720" anchorCtr="true" vert="horz"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99">
                <a:solidFill>
                  <a:srgbClr val="FFFDFD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86494" y="1589230"/>
            <a:ext cx="4142405" cy="1493750"/>
          </a:xfrm>
          <a:prstGeom prst="rect">
            <a:avLst/>
          </a:prstGeom>
          <a:ln/>
        </p:spPr>
        <p:txBody>
          <a:bodyPr anchor="b" rtlCol="false" lIns="66008" rIns="66008" tIns="33052" bIns="33052" anchorCtr="false" vert="horz" wrap="square">
            <a:normAutofit/>
          </a:bodyPr>
          <a:lstStyle/>
          <a:p>
            <a:pPr algn="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Kubernetes核心组件与架构：深入剖析Kubernetes的核心组件，包括API Server、Controller Manager、Scheduler等，以及它们如何协同工作，构建高可用的容器管理平台。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158194" y="1333766"/>
            <a:ext cx="4142405" cy="1493750"/>
          </a:xfrm>
          <a:prstGeom prst="rect">
            <a:avLst/>
          </a:prstGeom>
          <a:ln/>
        </p:spPr>
        <p:txBody>
          <a:bodyPr anchor="b" rtlCol="false" lIns="66008" rIns="66008" tIns="33052" bIns="33052" anchorCtr="false" vert="horz" wrap="square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Pod与容器运行时：详细解读Pod作为Kubernetes的最小部署单元，其内部结构、生命周期管理以及容器运行时的支持情况。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400408" y="4462644"/>
            <a:ext cx="4142405" cy="1493750"/>
          </a:xfrm>
          <a:prstGeom prst="rect">
            <a:avLst/>
          </a:prstGeom>
          <a:ln/>
        </p:spPr>
        <p:txBody>
          <a:bodyPr anchor="ctr" rtlCol="false" lIns="66008" rIns="66008" tIns="33052" bIns="33052" anchorCtr="false" vert="horz" wrap="square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服务发现与负载均衡：探讨Kubernetes中的服务发现机制，包括Service资源的创建、类型以及如何通过Ingress实现外部访问的负载均衡。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96180" y="4940979"/>
            <a:ext cx="4142405" cy="1493750"/>
          </a:xfrm>
          <a:prstGeom prst="rect">
            <a:avLst/>
          </a:prstGeom>
          <a:ln/>
        </p:spPr>
        <p:txBody>
          <a:bodyPr anchor="t" rtlCol="false" lIns="66008" rIns="66008" tIns="33052" bIns="33052" anchorCtr="false" vert="horz" wrap="square">
            <a:normAutofit/>
          </a:bodyPr>
          <a:lstStyle/>
          <a:p>
            <a:pPr algn="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持久化存储与数据管理：分析Kubernetes中的持久化存储方案，如PV、PVC以及StorageClass等，并讨论有状态应用的数据管理挑战与解决方案。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name="AutoShape 23" id="23"/>
            <p:cNvSpPr/>
            <p:nvPr/>
          </p:nvSpPr>
          <p:spPr>
            <a:xfrm rot="0"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4" id="24"/>
            <p:cNvSpPr/>
            <p:nvPr/>
          </p:nvSpPr>
          <p:spPr>
            <a:xfrm rot="0"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5" id="25"/>
            <p:cNvSpPr/>
            <p:nvPr/>
          </p:nvSpPr>
          <p:spPr>
            <a:xfrm rot="0"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6" id="26"/>
            <p:cNvSpPr/>
            <p:nvPr/>
          </p:nvSpPr>
          <p:spPr>
            <a:xfrm rot="0"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27" id="27"/>
            <p:cNvSpPr/>
            <p:nvPr/>
          </p:nvSpPr>
          <p:spPr>
            <a:xfrm rot="0"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28" id="28"/>
            <p:cNvSpPr/>
            <p:nvPr/>
          </p:nvSpPr>
          <p:spPr>
            <a:xfrm rot="0"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9" id="29"/>
            <p:cNvSpPr/>
            <p:nvPr/>
          </p:nvSpPr>
          <p:spPr>
            <a:xfrm rot="0"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30" id="30"/>
            <p:cNvSpPr/>
            <p:nvPr/>
          </p:nvSpPr>
          <p:spPr>
            <a:xfrm rot="0"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31" id="31"/>
            <p:cNvSpPr/>
            <p:nvPr/>
          </p:nvSpPr>
          <p:spPr>
            <a:xfrm rot="0"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32" id="32"/>
            <p:cNvSpPr/>
            <p:nvPr/>
          </p:nvSpPr>
          <p:spPr>
            <a:xfrm rot="0"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33" id="33"/>
            <p:cNvSpPr/>
            <p:nvPr/>
          </p:nvSpPr>
          <p:spPr>
            <a:xfrm rot="0"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34" id="34"/>
            <p:cNvSpPr/>
            <p:nvPr/>
          </p:nvSpPr>
          <p:spPr>
            <a:xfrm rot="0"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35" id="35"/>
            <p:cNvSpPr/>
            <p:nvPr/>
          </p:nvSpPr>
          <p:spPr>
            <a:xfrm rot="0"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36" id="36"/>
            <p:cNvSpPr/>
            <p:nvPr/>
          </p:nvSpPr>
          <p:spPr>
            <a:xfrm rot="0"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37" id="37"/>
            <p:cNvSpPr/>
            <p:nvPr/>
          </p:nvSpPr>
          <p:spPr>
            <a:xfrm rot="0"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38" id="38"/>
            <p:cNvSpPr/>
            <p:nvPr/>
          </p:nvSpPr>
          <p:spPr>
            <a:xfrm rot="0"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39" id="39"/>
            <p:cNvSpPr/>
            <p:nvPr/>
          </p:nvSpPr>
          <p:spPr>
            <a:xfrm rot="0"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40" id="40"/>
            <p:cNvSpPr/>
            <p:nvPr/>
          </p:nvSpPr>
          <p:spPr>
            <a:xfrm rot="0"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41" id="41"/>
            <p:cNvSpPr/>
            <p:nvPr/>
          </p:nvSpPr>
          <p:spPr>
            <a:xfrm rot="0"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42" id="42"/>
            <p:cNvSpPr/>
            <p:nvPr/>
          </p:nvSpPr>
          <p:spPr>
            <a:xfrm rot="0"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TextBox 43" id="43"/>
            <p:cNvSpPr txBox="true"/>
            <p:nvPr/>
          </p:nvSpPr>
          <p:spPr>
            <a:xfrm rot="0"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anchor="t" rtlCol="false" lIns="123825" rIns="57150" tIns="123825" bIns="123825" anchorCtr="false" vert="horz" wrap="squar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b="true" sz="3000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关键知识点总结回顾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name="Connector 2" id="2"/>
          <p:cNvCxnSpPr/>
          <p:nvPr/>
        </p:nvCxnSpPr>
        <p:spPr>
          <a:xfrm>
            <a:off x="1209188" y="1082466"/>
            <a:ext cx="0" cy="5775534"/>
          </a:xfrm>
          <a:prstGeom prst="line">
            <a:avLst/>
          </a:prstGeom>
          <a:ln w="19050">
            <a:solidFill>
              <a:schemeClr val="accent1"/>
            </a:solidFill>
            <a:prstDash val="solid"/>
            <a:headEnd type="oval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name="AutoShape 3" id="3"/>
          <p:cNvSpPr/>
          <p:nvPr/>
        </p:nvSpPr>
        <p:spPr>
          <a:xfrm rot="0">
            <a:off x="873196" y="1332346"/>
            <a:ext cx="669478" cy="669478"/>
          </a:xfrm>
          <a:prstGeom prst="ellipse">
            <a:avLst/>
          </a:prstGeom>
          <a:solidFill>
            <a:schemeClr val="accent2">
              <a:alpha val="42000"/>
            </a:schemeClr>
          </a:solidFill>
          <a:ln/>
        </p:spPr>
      </p:sp>
      <p:sp>
        <p:nvSpPr>
          <p:cNvPr name="AutoShape 4" id="4"/>
          <p:cNvSpPr/>
          <p:nvPr/>
        </p:nvSpPr>
        <p:spPr>
          <a:xfrm rot="0">
            <a:off x="988282" y="1447432"/>
            <a:ext cx="439305" cy="43930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AutoShape 5" id="5"/>
          <p:cNvSpPr/>
          <p:nvPr/>
        </p:nvSpPr>
        <p:spPr>
          <a:xfrm rot="0">
            <a:off x="2152036" y="1308906"/>
            <a:ext cx="9189734" cy="644550"/>
          </a:xfrm>
          <a:prstGeom prst="roundRect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name="AutoShape 6" id="6"/>
          <p:cNvSpPr/>
          <p:nvPr/>
        </p:nvSpPr>
        <p:spPr>
          <a:xfrm rot="-5400000">
            <a:off x="1919801" y="1473900"/>
            <a:ext cx="276816" cy="314563"/>
          </a:xfrm>
          <a:prstGeom prst="triangl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name="AutoShape 7" id="7"/>
          <p:cNvSpPr/>
          <p:nvPr/>
        </p:nvSpPr>
        <p:spPr>
          <a:xfrm rot="0">
            <a:off x="2152036" y="3067327"/>
            <a:ext cx="9189734" cy="644550"/>
          </a:xfrm>
          <a:prstGeom prst="roundRect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name="AutoShape 8" id="8"/>
          <p:cNvSpPr/>
          <p:nvPr/>
        </p:nvSpPr>
        <p:spPr>
          <a:xfrm rot="-5400000">
            <a:off x="1919801" y="3232320"/>
            <a:ext cx="276816" cy="314563"/>
          </a:xfrm>
          <a:prstGeom prst="triangl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name="AutoShape 9" id="9"/>
          <p:cNvSpPr/>
          <p:nvPr/>
        </p:nvSpPr>
        <p:spPr>
          <a:xfrm rot="0">
            <a:off x="2152036" y="4825747"/>
            <a:ext cx="9189734" cy="644550"/>
          </a:xfrm>
          <a:prstGeom prst="roundRect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name="AutoShape 10" id="10"/>
          <p:cNvSpPr/>
          <p:nvPr/>
        </p:nvSpPr>
        <p:spPr>
          <a:xfrm rot="-5400000">
            <a:off x="1919801" y="4990741"/>
            <a:ext cx="276816" cy="314563"/>
          </a:xfrm>
          <a:prstGeom prst="triangl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name="TextBox 11" id="11"/>
          <p:cNvSpPr txBox="true"/>
          <p:nvPr/>
        </p:nvSpPr>
        <p:spPr>
          <a:xfrm rot="0">
            <a:off x="2272111" y="1332346"/>
            <a:ext cx="8763000" cy="554392"/>
          </a:xfrm>
          <a:prstGeom prst="rect">
            <a:avLst/>
          </a:prstGeom>
          <a:ln/>
        </p:spPr>
        <p:txBody>
          <a:bodyPr anchor="ctr" rtlCol="false" lIns="0" rIns="0" tIns="0" bIns="0" anchorCtr="false" vert="horz"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true" sz="18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部署策略与滚动更新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60628" y="2068171"/>
            <a:ext cx="8972550" cy="763780"/>
          </a:xfrm>
          <a:prstGeom prst="rect">
            <a:avLst/>
          </a:prstGeom>
          <a:ln/>
        </p:spPr>
        <p:txBody>
          <a:bodyPr anchor="t" rtlCol="false" lIns="0" rIns="0" tIns="0" bIns="0" anchorCtr="false" vert="horz" wrap="square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结合实际案例，讲解Kubernetes中的部署策略，包括滚动更新、蓝绿部署等，并讨论如何优雅地处理版本更新与回滚。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292537" y="3112406"/>
            <a:ext cx="8763000" cy="554392"/>
          </a:xfrm>
          <a:prstGeom prst="rect">
            <a:avLst/>
          </a:prstGeom>
          <a:ln/>
        </p:spPr>
        <p:txBody>
          <a:bodyPr anchor="ctr" rtlCol="false" lIns="0" rIns="0" tIns="0" bIns="0" anchorCtr="false" vert="horz"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true" sz="18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高可用集群搭建与运维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260628" y="3840062"/>
            <a:ext cx="8972550" cy="763538"/>
          </a:xfrm>
          <a:prstGeom prst="rect">
            <a:avLst/>
          </a:prstGeom>
          <a:ln/>
        </p:spPr>
        <p:txBody>
          <a:bodyPr anchor="t" rtlCol="false" lIns="0" rIns="0" tIns="0" bIns="0" anchorCtr="false" vert="horz" wrap="square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分享高可用Kubernetes集群的搭建经验，涉及多节点部署、容灾备份以及性能监控等关键环节。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329113" y="4825747"/>
            <a:ext cx="8766979" cy="644550"/>
          </a:xfrm>
          <a:prstGeom prst="rect">
            <a:avLst/>
          </a:prstGeom>
          <a:ln/>
        </p:spPr>
        <p:txBody>
          <a:bodyPr anchor="ctr" rtlCol="false" lIns="0" rIns="0" tIns="0" bIns="0" anchorCtr="false" vert="horz"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true" sz="18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微服务架构在Kubernetes中的实践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260628" y="5562499"/>
            <a:ext cx="8972550" cy="764985"/>
          </a:xfrm>
          <a:prstGeom prst="rect">
            <a:avLst/>
          </a:prstGeom>
          <a:ln/>
        </p:spPr>
        <p:txBody>
          <a:bodyPr anchor="t" rtlCol="false" lIns="0" rIns="0" tIns="0" bIns="0" anchorCtr="false" vert="horz" wrap="square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探讨如何将微服务架构应用于Kubernetes环境，实现服务的灵活扩展、容错与治理。</a:t>
            </a:r>
          </a:p>
        </p:txBody>
      </p:sp>
      <p:sp>
        <p:nvSpPr>
          <p:cNvPr name="AutoShape 17" id="17"/>
          <p:cNvSpPr/>
          <p:nvPr/>
        </p:nvSpPr>
        <p:spPr>
          <a:xfrm rot="0">
            <a:off x="873196" y="3067327"/>
            <a:ext cx="669478" cy="669478"/>
          </a:xfrm>
          <a:prstGeom prst="ellipse">
            <a:avLst/>
          </a:prstGeom>
          <a:solidFill>
            <a:schemeClr val="accent2">
              <a:alpha val="42000"/>
            </a:schemeClr>
          </a:solidFill>
          <a:ln/>
        </p:spPr>
      </p:sp>
      <p:sp>
        <p:nvSpPr>
          <p:cNvPr name="AutoShape 18" id="18"/>
          <p:cNvSpPr/>
          <p:nvPr/>
        </p:nvSpPr>
        <p:spPr>
          <a:xfrm rot="0">
            <a:off x="988282" y="3182413"/>
            <a:ext cx="439305" cy="43930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AutoShape 19" id="19"/>
          <p:cNvSpPr/>
          <p:nvPr/>
        </p:nvSpPr>
        <p:spPr>
          <a:xfrm rot="0">
            <a:off x="873196" y="4825747"/>
            <a:ext cx="669478" cy="669478"/>
          </a:xfrm>
          <a:prstGeom prst="ellipse">
            <a:avLst/>
          </a:prstGeom>
          <a:solidFill>
            <a:schemeClr val="accent2">
              <a:alpha val="42000"/>
            </a:schemeClr>
          </a:solidFill>
          <a:ln/>
        </p:spPr>
      </p:sp>
      <p:sp>
        <p:nvSpPr>
          <p:cNvPr name="AutoShape 20" id="20"/>
          <p:cNvSpPr/>
          <p:nvPr/>
        </p:nvSpPr>
        <p:spPr>
          <a:xfrm rot="0">
            <a:off x="988282" y="4940833"/>
            <a:ext cx="439305" cy="43930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grpSp>
        <p:nvGrpSpPr>
          <p:cNvPr name="Group 21" id="21"/>
          <p:cNvGrpSpPr/>
          <p:nvPr/>
        </p:nvGrpSpPr>
        <p:grpSpPr>
          <a:xfrm rot="0"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name="AutoShape 22" id="22"/>
            <p:cNvSpPr/>
            <p:nvPr/>
          </p:nvSpPr>
          <p:spPr>
            <a:xfrm rot="0"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3" id="23"/>
            <p:cNvSpPr/>
            <p:nvPr/>
          </p:nvSpPr>
          <p:spPr>
            <a:xfrm rot="0"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4" id="24"/>
            <p:cNvSpPr/>
            <p:nvPr/>
          </p:nvSpPr>
          <p:spPr>
            <a:xfrm rot="0"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5" id="25"/>
            <p:cNvSpPr/>
            <p:nvPr/>
          </p:nvSpPr>
          <p:spPr>
            <a:xfrm rot="0"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26" id="26"/>
            <p:cNvSpPr/>
            <p:nvPr/>
          </p:nvSpPr>
          <p:spPr>
            <a:xfrm rot="0"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27" id="27"/>
            <p:cNvSpPr/>
            <p:nvPr/>
          </p:nvSpPr>
          <p:spPr>
            <a:xfrm rot="0"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8" id="28"/>
            <p:cNvSpPr/>
            <p:nvPr/>
          </p:nvSpPr>
          <p:spPr>
            <a:xfrm rot="0"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9" id="29"/>
            <p:cNvSpPr/>
            <p:nvPr/>
          </p:nvSpPr>
          <p:spPr>
            <a:xfrm rot="0"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30" id="30"/>
            <p:cNvSpPr/>
            <p:nvPr/>
          </p:nvSpPr>
          <p:spPr>
            <a:xfrm rot="0"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31" id="31"/>
            <p:cNvSpPr/>
            <p:nvPr/>
          </p:nvSpPr>
          <p:spPr>
            <a:xfrm rot="0"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32" id="32"/>
            <p:cNvSpPr/>
            <p:nvPr/>
          </p:nvSpPr>
          <p:spPr>
            <a:xfrm rot="0"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33" id="33"/>
            <p:cNvSpPr/>
            <p:nvPr/>
          </p:nvSpPr>
          <p:spPr>
            <a:xfrm rot="0"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34" id="34"/>
            <p:cNvSpPr/>
            <p:nvPr/>
          </p:nvSpPr>
          <p:spPr>
            <a:xfrm rot="0"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35" id="35"/>
            <p:cNvSpPr/>
            <p:nvPr/>
          </p:nvSpPr>
          <p:spPr>
            <a:xfrm rot="0"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36" id="36"/>
            <p:cNvSpPr/>
            <p:nvPr/>
          </p:nvSpPr>
          <p:spPr>
            <a:xfrm rot="0"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37" id="37"/>
            <p:cNvSpPr/>
            <p:nvPr/>
          </p:nvSpPr>
          <p:spPr>
            <a:xfrm rot="0"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38" id="38"/>
            <p:cNvSpPr/>
            <p:nvPr/>
          </p:nvSpPr>
          <p:spPr>
            <a:xfrm rot="0"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39" id="39"/>
            <p:cNvSpPr/>
            <p:nvPr/>
          </p:nvSpPr>
          <p:spPr>
            <a:xfrm rot="0"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40" id="40"/>
            <p:cNvSpPr/>
            <p:nvPr/>
          </p:nvSpPr>
          <p:spPr>
            <a:xfrm rot="0"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41" id="41"/>
            <p:cNvSpPr/>
            <p:nvPr/>
          </p:nvSpPr>
          <p:spPr>
            <a:xfrm rot="0"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TextBox 42" id="42"/>
            <p:cNvSpPr txBox="true"/>
            <p:nvPr/>
          </p:nvSpPr>
          <p:spPr>
            <a:xfrm rot="0"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anchor="t" rtlCol="false" lIns="123825" rIns="57150" tIns="123825" bIns="123825" anchorCtr="false" vert="horz" wrap="squar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b="true" sz="3000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实战案例分享讨论环节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5091113" y="1349255"/>
            <a:ext cx="1102900" cy="1102900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AutoShape 3" id="3"/>
          <p:cNvSpPr/>
          <p:nvPr/>
        </p:nvSpPr>
        <p:spPr>
          <a:xfrm rot="0">
            <a:off x="5846826" y="1336491"/>
            <a:ext cx="347186" cy="349282"/>
          </a:xfrm>
          <a:prstGeom prst="ellipse">
            <a:avLst/>
          </a:prstGeom>
          <a:solidFill>
            <a:schemeClr val="accent1">
              <a:lumMod val="60000"/>
              <a:lumOff val="40000"/>
              <a:alpha val="100000"/>
            </a:schemeClr>
          </a:solidFill>
          <a:ln/>
        </p:spPr>
      </p:sp>
      <p:sp>
        <p:nvSpPr>
          <p:cNvPr name="AutoShape 4" id="4"/>
          <p:cNvSpPr/>
          <p:nvPr/>
        </p:nvSpPr>
        <p:spPr>
          <a:xfrm rot="0">
            <a:off x="6115621" y="1171423"/>
            <a:ext cx="158782" cy="158782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TextBox 5" id="5"/>
          <p:cNvSpPr txBox="true"/>
          <p:nvPr/>
        </p:nvSpPr>
        <p:spPr>
          <a:xfrm rot="0">
            <a:off x="5257991" y="1574521"/>
            <a:ext cx="859155" cy="624840"/>
          </a:xfrm>
          <a:prstGeom prst="rect">
            <a:avLst/>
          </a:prstGeom>
          <a:ln/>
        </p:spPr>
        <p:txBody>
          <a:bodyPr anchor="t" rtlCol="false" lIns="91440" rIns="91440" tIns="45720" bIns="45720" anchorCtr="false" vert="horz"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true" sz="3600">
                <a:solidFill>
                  <a:srgbClr val="FFFFFF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01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5091113" y="3060668"/>
            <a:ext cx="1102900" cy="1104995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name="AutoShape 7" id="7"/>
          <p:cNvSpPr/>
          <p:nvPr/>
        </p:nvSpPr>
        <p:spPr>
          <a:xfrm rot="0">
            <a:off x="5846826" y="3048000"/>
            <a:ext cx="347186" cy="349282"/>
          </a:xfrm>
          <a:prstGeom prst="ellipse">
            <a:avLst/>
          </a:prstGeom>
          <a:solidFill>
            <a:schemeClr val="accent2">
              <a:lumMod val="60000"/>
              <a:lumOff val="40000"/>
              <a:alpha val="100000"/>
            </a:schemeClr>
          </a:solidFill>
          <a:ln/>
        </p:spPr>
      </p:sp>
      <p:sp>
        <p:nvSpPr>
          <p:cNvPr name="AutoShape 8" id="8"/>
          <p:cNvSpPr/>
          <p:nvPr/>
        </p:nvSpPr>
        <p:spPr>
          <a:xfrm rot="0">
            <a:off x="6115621" y="2882837"/>
            <a:ext cx="158782" cy="160877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name="TextBox 9" id="9"/>
          <p:cNvSpPr txBox="true"/>
          <p:nvPr/>
        </p:nvSpPr>
        <p:spPr>
          <a:xfrm rot="0">
            <a:off x="5257991" y="3286601"/>
            <a:ext cx="935355" cy="624840"/>
          </a:xfrm>
          <a:prstGeom prst="rect">
            <a:avLst/>
          </a:prstGeom>
          <a:ln/>
        </p:spPr>
        <p:txBody>
          <a:bodyPr anchor="t" rtlCol="false" lIns="91440" rIns="91440" tIns="45720" bIns="45720" anchorCtr="false" vert="horz"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true" sz="3600">
                <a:solidFill>
                  <a:srgbClr val="FFFFFF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02</a:t>
            </a:r>
          </a:p>
        </p:txBody>
      </p:sp>
      <p:sp>
        <p:nvSpPr>
          <p:cNvPr name="AutoShape 10" id="10"/>
          <p:cNvSpPr/>
          <p:nvPr/>
        </p:nvSpPr>
        <p:spPr>
          <a:xfrm rot="0">
            <a:off x="5091113" y="4780407"/>
            <a:ext cx="1102900" cy="1102900"/>
          </a:xfrm>
          <a:prstGeom prst="ellipse">
            <a:avLst/>
          </a:prstGeom>
          <a:solidFill>
            <a:schemeClr val="accent3">
              <a:alpha val="100000"/>
            </a:schemeClr>
          </a:solidFill>
          <a:ln/>
        </p:spPr>
      </p:sp>
      <p:sp>
        <p:nvSpPr>
          <p:cNvPr name="AutoShape 11" id="11"/>
          <p:cNvSpPr/>
          <p:nvPr/>
        </p:nvSpPr>
        <p:spPr>
          <a:xfrm rot="0">
            <a:off x="5846826" y="4767644"/>
            <a:ext cx="347186" cy="349282"/>
          </a:xfrm>
          <a:prstGeom prst="ellipse">
            <a:avLst/>
          </a:prstGeom>
          <a:solidFill>
            <a:schemeClr val="accent3">
              <a:lumMod val="60000"/>
              <a:lumOff val="40000"/>
              <a:alpha val="100000"/>
            </a:schemeClr>
          </a:solidFill>
          <a:ln/>
        </p:spPr>
      </p:sp>
      <p:sp>
        <p:nvSpPr>
          <p:cNvPr name="AutoShape 12" id="12"/>
          <p:cNvSpPr/>
          <p:nvPr/>
        </p:nvSpPr>
        <p:spPr>
          <a:xfrm rot="0">
            <a:off x="6115621" y="4602575"/>
            <a:ext cx="158782" cy="158782"/>
          </a:xfrm>
          <a:prstGeom prst="ellipse">
            <a:avLst/>
          </a:prstGeom>
          <a:solidFill>
            <a:schemeClr val="accent3">
              <a:alpha val="100000"/>
            </a:schemeClr>
          </a:solidFill>
          <a:ln/>
        </p:spPr>
      </p:sp>
      <p:sp>
        <p:nvSpPr>
          <p:cNvPr name="TextBox 13" id="13"/>
          <p:cNvSpPr txBox="true"/>
          <p:nvPr/>
        </p:nvSpPr>
        <p:spPr>
          <a:xfrm rot="0">
            <a:off x="5257991" y="5005674"/>
            <a:ext cx="935355" cy="624840"/>
          </a:xfrm>
          <a:prstGeom prst="rect">
            <a:avLst/>
          </a:prstGeom>
          <a:ln/>
        </p:spPr>
        <p:txBody>
          <a:bodyPr anchor="t" rtlCol="false" lIns="91440" rIns="91440" tIns="45720" bIns="45720" anchorCtr="false" vert="horz"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true" sz="3600">
                <a:solidFill>
                  <a:srgbClr val="FFFFFF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03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542983" y="1171423"/>
            <a:ext cx="4076700" cy="466725"/>
          </a:xfrm>
          <a:prstGeom prst="rect">
            <a:avLst/>
          </a:prstGeom>
          <a:ln/>
        </p:spPr>
        <p:txBody>
          <a:bodyPr anchor="t" rtlCol="false" lIns="95250" rIns="47625" tIns="95250" bIns="95250" anchorCtr="false" vert="horz" wrap="square">
            <a:norm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b="true" sz="1575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Kubernetes与云原生技术发展趋势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542983" y="1511132"/>
            <a:ext cx="4495800" cy="1104900"/>
          </a:xfrm>
          <a:prstGeom prst="rect">
            <a:avLst/>
          </a:prstGeom>
          <a:ln/>
        </p:spPr>
        <p:txBody>
          <a:bodyPr anchor="t" rtlCol="false" lIns="95250" rIns="47625" tIns="95250" bIns="95250" anchorCtr="false" vert="horz" wrap="square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分析当前云原生技术的热点与发展方向，如Serverless、边缘计算等，并探讨Kubernetes在这些领域的应用潜力。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542983" y="2934249"/>
            <a:ext cx="4076700" cy="466725"/>
          </a:xfrm>
          <a:prstGeom prst="rect">
            <a:avLst/>
          </a:prstGeom>
          <a:ln/>
        </p:spPr>
        <p:txBody>
          <a:bodyPr anchor="t" rtlCol="false" lIns="95250" rIns="47625" tIns="95250" bIns="95250" anchorCtr="false" vert="horz" wrap="square">
            <a:norm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b="true" sz="1575">
                <a:solidFill>
                  <a:schemeClr val="accent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跨云平台的Kubernetes管理挑战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542983" y="3273958"/>
            <a:ext cx="4495800" cy="1381125"/>
          </a:xfrm>
          <a:prstGeom prst="rect">
            <a:avLst/>
          </a:prstGeom>
          <a:ln/>
        </p:spPr>
        <p:txBody>
          <a:bodyPr anchor="t" rtlCol="false" lIns="95250" rIns="47625" tIns="95250" bIns="95250" anchorCtr="false" vert="horz" wrap="square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讨论在多云环境下管理Kubernetes集群的挑战与解决方案，包括跨云资源调度、安全策略统一等。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542983" y="4626808"/>
            <a:ext cx="4076700" cy="466725"/>
          </a:xfrm>
          <a:prstGeom prst="rect">
            <a:avLst/>
          </a:prstGeom>
          <a:ln/>
        </p:spPr>
        <p:txBody>
          <a:bodyPr anchor="t" rtlCol="false" lIns="95250" rIns="47625" tIns="95250" bIns="95250" anchorCtr="false" vert="horz" wrap="square">
            <a:norm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b="true" sz="1575">
                <a:solidFill>
                  <a:schemeClr val="accent3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Kubernetes性能优化与最佳实践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542983" y="4966517"/>
            <a:ext cx="4499225" cy="1381125"/>
          </a:xfrm>
          <a:prstGeom prst="rect">
            <a:avLst/>
          </a:prstGeom>
          <a:ln/>
        </p:spPr>
        <p:txBody>
          <a:bodyPr anchor="t" rtlCol="false" lIns="95250" rIns="47625" tIns="95250" bIns="95250" anchorCtr="false" vert="horz" wrap="square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关注性能优化方面的最新动态，分享业界最佳实践案例，助力提升Kubernetes集群的整体性能。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name="AutoShape 21" id="21"/>
            <p:cNvSpPr/>
            <p:nvPr/>
          </p:nvSpPr>
          <p:spPr>
            <a:xfrm rot="0"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2" id="22"/>
            <p:cNvSpPr/>
            <p:nvPr/>
          </p:nvSpPr>
          <p:spPr>
            <a:xfrm rot="0"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3" id="23"/>
            <p:cNvSpPr/>
            <p:nvPr/>
          </p:nvSpPr>
          <p:spPr>
            <a:xfrm rot="0"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4" id="24"/>
            <p:cNvSpPr/>
            <p:nvPr/>
          </p:nvSpPr>
          <p:spPr>
            <a:xfrm rot="0"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25" id="25"/>
            <p:cNvSpPr/>
            <p:nvPr/>
          </p:nvSpPr>
          <p:spPr>
            <a:xfrm rot="0"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26" id="26"/>
            <p:cNvSpPr/>
            <p:nvPr/>
          </p:nvSpPr>
          <p:spPr>
            <a:xfrm rot="0"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7" id="27"/>
            <p:cNvSpPr/>
            <p:nvPr/>
          </p:nvSpPr>
          <p:spPr>
            <a:xfrm rot="0"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8" id="28"/>
            <p:cNvSpPr/>
            <p:nvPr/>
          </p:nvSpPr>
          <p:spPr>
            <a:xfrm rot="0"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9" id="29"/>
            <p:cNvSpPr/>
            <p:nvPr/>
          </p:nvSpPr>
          <p:spPr>
            <a:xfrm rot="0"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30" id="30"/>
            <p:cNvSpPr/>
            <p:nvPr/>
          </p:nvSpPr>
          <p:spPr>
            <a:xfrm rot="0"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31" id="31"/>
            <p:cNvSpPr/>
            <p:nvPr/>
          </p:nvSpPr>
          <p:spPr>
            <a:xfrm rot="0"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32" id="32"/>
            <p:cNvSpPr/>
            <p:nvPr/>
          </p:nvSpPr>
          <p:spPr>
            <a:xfrm rot="0"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33" id="33"/>
            <p:cNvSpPr/>
            <p:nvPr/>
          </p:nvSpPr>
          <p:spPr>
            <a:xfrm rot="0"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34" id="34"/>
            <p:cNvSpPr/>
            <p:nvPr/>
          </p:nvSpPr>
          <p:spPr>
            <a:xfrm rot="0"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35" id="35"/>
            <p:cNvSpPr/>
            <p:nvPr/>
          </p:nvSpPr>
          <p:spPr>
            <a:xfrm rot="0"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36" id="36"/>
            <p:cNvSpPr/>
            <p:nvPr/>
          </p:nvSpPr>
          <p:spPr>
            <a:xfrm rot="0"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37" id="37"/>
            <p:cNvSpPr/>
            <p:nvPr/>
          </p:nvSpPr>
          <p:spPr>
            <a:xfrm rot="0"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38" id="38"/>
            <p:cNvSpPr/>
            <p:nvPr/>
          </p:nvSpPr>
          <p:spPr>
            <a:xfrm rot="0"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39" id="39"/>
            <p:cNvSpPr/>
            <p:nvPr/>
          </p:nvSpPr>
          <p:spPr>
            <a:xfrm rot="0"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40" id="40"/>
            <p:cNvSpPr/>
            <p:nvPr/>
          </p:nvSpPr>
          <p:spPr>
            <a:xfrm rot="0"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TextBox 41" id="41"/>
            <p:cNvSpPr txBox="true"/>
            <p:nvPr/>
          </p:nvSpPr>
          <p:spPr>
            <a:xfrm rot="0"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anchor="t" rtlCol="false" lIns="123825" rIns="57150" tIns="123825" bIns="123825" anchorCtr="false" vert="horz" wrap="squar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b="true" sz="3000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行业前沿动态关注指引</a:t>
              </a:r>
            </a:p>
          </p:txBody>
        </p:sp>
      </p:grpSp>
      <p:sp>
        <p:nvSpPr>
          <p:cNvPr name="AutoShape 42" id="42"/>
          <p:cNvSpPr/>
          <p:nvPr/>
        </p:nvSpPr>
        <p:spPr>
          <a:xfrm rot="0">
            <a:off x="1199617" y="2591922"/>
            <a:ext cx="2395784" cy="2042488"/>
          </a:xfrm>
          <a:prstGeom prst="hexagon">
            <a:avLst>
              <a:gd fmla="val 25000" name="adj"/>
              <a:gd fmla="val 115470" name="vf"/>
            </a:avLst>
          </a:prstGeom>
          <a:noFill/>
          <a:ln w="7620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name="Freeform 43" id="43"/>
          <p:cNvSpPr/>
          <p:nvPr/>
        </p:nvSpPr>
        <p:spPr>
          <a:xfrm rot="0">
            <a:off x="1961410" y="3129442"/>
            <a:ext cx="872198" cy="872198"/>
          </a:xfrm>
          <a:custGeom>
            <a:avLst/>
            <a:gdLst/>
            <a:ahLst/>
            <a:cxnLst/>
            <a:rect r="r" b="b" t="t" l="l"/>
            <a:pathLst>
              <a:path h="304800" w="304800">
                <a:moveTo>
                  <a:pt x="304800" y="180975"/>
                </a:moveTo>
                <a:lnTo>
                  <a:pt x="247650" y="123825"/>
                </a:lnTo>
                <a:lnTo>
                  <a:pt x="247650" y="38100"/>
                </a:lnTo>
                <a:lnTo>
                  <a:pt x="209550" y="38100"/>
                </a:lnTo>
                <a:lnTo>
                  <a:pt x="209550" y="85725"/>
                </a:lnTo>
                <a:lnTo>
                  <a:pt x="152400" y="28575"/>
                </a:lnTo>
                <a:lnTo>
                  <a:pt x="0" y="180975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285750"/>
                </a:lnTo>
                <a:lnTo>
                  <a:pt x="133350" y="285750"/>
                </a:lnTo>
                <a:lnTo>
                  <a:pt x="133350" y="228600"/>
                </a:lnTo>
                <a:lnTo>
                  <a:pt x="171450" y="228600"/>
                </a:lnTo>
                <a:lnTo>
                  <a:pt x="171450" y="285750"/>
                </a:lnTo>
                <a:lnTo>
                  <a:pt x="266700" y="285750"/>
                </a:lnTo>
                <a:lnTo>
                  <a:pt x="266700" y="190500"/>
                </a:lnTo>
                <a:lnTo>
                  <a:pt x="304800" y="19050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77400" y="2610745"/>
            <a:ext cx="1568482" cy="1639538"/>
            <a:chOff x="6477400" y="2610745"/>
            <a:chExt cx="1568482" cy="1639538"/>
          </a:xfrm>
        </p:grpSpPr>
        <p:sp>
          <p:nvSpPr>
            <p:cNvPr name="Freeform 3" id="3"/>
            <p:cNvSpPr/>
            <p:nvPr/>
          </p:nvSpPr>
          <p:spPr>
            <a:xfrm rot="15417784">
              <a:off x="6477400" y="2610745"/>
              <a:ext cx="1568482" cy="1639538"/>
            </a:xfrm>
            <a:custGeom>
              <a:avLst/>
              <a:gdLst/>
              <a:ahLst/>
              <a:cxnLst/>
              <a:rect r="r" b="b" t="t" l="l"/>
              <a:pathLst>
                <a:path h="3962533" w="3790824">
                  <a:moveTo>
                    <a:pt x="2850411" y="1980294"/>
                  </a:moveTo>
                  <a:cubicBezTo>
                    <a:pt x="2850411" y="1463429"/>
                    <a:pt x="2431409" y="1044427"/>
                    <a:pt x="1914544" y="1044427"/>
                  </a:cubicBezTo>
                  <a:cubicBezTo>
                    <a:pt x="1397679" y="1044427"/>
                    <a:pt x="978677" y="1463429"/>
                    <a:pt x="978677" y="1980294"/>
                  </a:cubicBezTo>
                  <a:cubicBezTo>
                    <a:pt x="978677" y="2497159"/>
                    <a:pt x="1397679" y="2916161"/>
                    <a:pt x="1914544" y="2916161"/>
                  </a:cubicBezTo>
                  <a:cubicBezTo>
                    <a:pt x="2431409" y="2916161"/>
                    <a:pt x="2850411" y="2497159"/>
                    <a:pt x="2850411" y="1980294"/>
                  </a:cubicBezTo>
                  <a:close/>
                  <a:moveTo>
                    <a:pt x="3790824" y="1792726"/>
                  </a:moveTo>
                  <a:lnTo>
                    <a:pt x="3790824" y="2083454"/>
                  </a:lnTo>
                  <a:cubicBezTo>
                    <a:pt x="3790824" y="2158559"/>
                    <a:pt x="3729939" y="2219444"/>
                    <a:pt x="3654834" y="2219444"/>
                  </a:cubicBezTo>
                  <a:lnTo>
                    <a:pt x="3255083" y="2219444"/>
                  </a:lnTo>
                  <a:lnTo>
                    <a:pt x="3249665" y="2254949"/>
                  </a:lnTo>
                  <a:cubicBezTo>
                    <a:pt x="3204280" y="2476737"/>
                    <a:pt x="3105019" y="2678901"/>
                    <a:pt x="2966153" y="2847168"/>
                  </a:cubicBezTo>
                  <a:lnTo>
                    <a:pt x="2938885" y="2877170"/>
                  </a:lnTo>
                  <a:lnTo>
                    <a:pt x="3224970" y="3266562"/>
                  </a:lnTo>
                  <a:cubicBezTo>
                    <a:pt x="3247204" y="3296825"/>
                    <a:pt x="3255067" y="3333235"/>
                    <a:pt x="3249805" y="3367637"/>
                  </a:cubicBezTo>
                  <a:cubicBezTo>
                    <a:pt x="3244544" y="3402040"/>
                    <a:pt x="3226158" y="3434436"/>
                    <a:pt x="3195895" y="3456670"/>
                  </a:cubicBezTo>
                  <a:lnTo>
                    <a:pt x="2961603" y="3628803"/>
                  </a:lnTo>
                  <a:cubicBezTo>
                    <a:pt x="2901078" y="3673271"/>
                    <a:pt x="2815963" y="3660254"/>
                    <a:pt x="2771495" y="3599728"/>
                  </a:cubicBezTo>
                  <a:lnTo>
                    <a:pt x="2488779" y="3214923"/>
                  </a:lnTo>
                  <a:lnTo>
                    <a:pt x="2445010" y="3236007"/>
                  </a:lnTo>
                  <a:cubicBezTo>
                    <a:pt x="2322727" y="3287728"/>
                    <a:pt x="2191324" y="3322109"/>
                    <a:pt x="2053883" y="3336067"/>
                  </a:cubicBezTo>
                  <a:lnTo>
                    <a:pt x="2037562" y="3336891"/>
                  </a:lnTo>
                  <a:lnTo>
                    <a:pt x="2037562" y="3826543"/>
                  </a:lnTo>
                  <a:cubicBezTo>
                    <a:pt x="2037562" y="3901648"/>
                    <a:pt x="1976677" y="3962533"/>
                    <a:pt x="1901572" y="3962533"/>
                  </a:cubicBezTo>
                  <a:lnTo>
                    <a:pt x="1610844" y="3962533"/>
                  </a:lnTo>
                  <a:cubicBezTo>
                    <a:pt x="1535739" y="3962533"/>
                    <a:pt x="1474854" y="3901648"/>
                    <a:pt x="1474854" y="3826543"/>
                  </a:cubicBezTo>
                  <a:lnTo>
                    <a:pt x="1474854" y="3269232"/>
                  </a:lnTo>
                  <a:lnTo>
                    <a:pt x="1384078" y="3236007"/>
                  </a:lnTo>
                  <a:cubicBezTo>
                    <a:pt x="1261794" y="3184286"/>
                    <a:pt x="1148631" y="3115224"/>
                    <a:pt x="1047671" y="3031904"/>
                  </a:cubicBezTo>
                  <a:lnTo>
                    <a:pt x="997214" y="2986046"/>
                  </a:lnTo>
                  <a:lnTo>
                    <a:pt x="710082" y="3250899"/>
                  </a:lnTo>
                  <a:cubicBezTo>
                    <a:pt x="654876" y="3301821"/>
                    <a:pt x="568842" y="3298349"/>
                    <a:pt x="517920" y="3243143"/>
                  </a:cubicBezTo>
                  <a:lnTo>
                    <a:pt x="320802" y="3029444"/>
                  </a:lnTo>
                  <a:cubicBezTo>
                    <a:pt x="269879" y="2974238"/>
                    <a:pt x="273352" y="2888204"/>
                    <a:pt x="328558" y="2837282"/>
                  </a:cubicBezTo>
                  <a:lnTo>
                    <a:pt x="666127" y="2525905"/>
                  </a:lnTo>
                  <a:lnTo>
                    <a:pt x="658832" y="2510762"/>
                  </a:lnTo>
                  <a:cubicBezTo>
                    <a:pt x="624351" y="2429240"/>
                    <a:pt x="597577" y="2343664"/>
                    <a:pt x="579423" y="2254949"/>
                  </a:cubicBezTo>
                  <a:lnTo>
                    <a:pt x="574005" y="2219445"/>
                  </a:lnTo>
                  <a:lnTo>
                    <a:pt x="135990" y="2219445"/>
                  </a:lnTo>
                  <a:cubicBezTo>
                    <a:pt x="60885" y="2219445"/>
                    <a:pt x="0" y="2158560"/>
                    <a:pt x="0" y="2083455"/>
                  </a:cubicBezTo>
                  <a:lnTo>
                    <a:pt x="0" y="1792727"/>
                  </a:lnTo>
                  <a:cubicBezTo>
                    <a:pt x="0" y="1717622"/>
                    <a:pt x="60885" y="1656737"/>
                    <a:pt x="135990" y="1656737"/>
                  </a:cubicBezTo>
                  <a:lnTo>
                    <a:pt x="591998" y="1656737"/>
                  </a:lnTo>
                  <a:lnTo>
                    <a:pt x="613005" y="1575038"/>
                  </a:lnTo>
                  <a:cubicBezTo>
                    <a:pt x="652823" y="1447017"/>
                    <a:pt x="711010" y="1327089"/>
                    <a:pt x="784482" y="1218336"/>
                  </a:cubicBezTo>
                  <a:lnTo>
                    <a:pt x="848257" y="1133051"/>
                  </a:lnTo>
                  <a:lnTo>
                    <a:pt x="538492" y="735456"/>
                  </a:lnTo>
                  <a:cubicBezTo>
                    <a:pt x="492333" y="676210"/>
                    <a:pt x="502943" y="590761"/>
                    <a:pt x="562189" y="544603"/>
                  </a:cubicBezTo>
                  <a:lnTo>
                    <a:pt x="791529" y="365924"/>
                  </a:lnTo>
                  <a:cubicBezTo>
                    <a:pt x="850776" y="319765"/>
                    <a:pt x="936224" y="330375"/>
                    <a:pt x="982383" y="389621"/>
                  </a:cubicBezTo>
                  <a:lnTo>
                    <a:pt x="1281754" y="773875"/>
                  </a:lnTo>
                  <a:lnTo>
                    <a:pt x="1384078" y="724584"/>
                  </a:lnTo>
                  <a:lnTo>
                    <a:pt x="1474853" y="691359"/>
                  </a:lnTo>
                  <a:lnTo>
                    <a:pt x="1474853" y="135990"/>
                  </a:lnTo>
                  <a:cubicBezTo>
                    <a:pt x="1474853" y="60885"/>
                    <a:pt x="1535738" y="0"/>
                    <a:pt x="1610843" y="0"/>
                  </a:cubicBezTo>
                  <a:lnTo>
                    <a:pt x="1901571" y="0"/>
                  </a:lnTo>
                  <a:cubicBezTo>
                    <a:pt x="1976676" y="0"/>
                    <a:pt x="2037561" y="60885"/>
                    <a:pt x="2037561" y="135990"/>
                  </a:cubicBezTo>
                  <a:lnTo>
                    <a:pt x="2037561" y="623699"/>
                  </a:lnTo>
                  <a:lnTo>
                    <a:pt x="2053883" y="624523"/>
                  </a:lnTo>
                  <a:cubicBezTo>
                    <a:pt x="2191324" y="638481"/>
                    <a:pt x="2322727" y="672862"/>
                    <a:pt x="2445010" y="724584"/>
                  </a:cubicBezTo>
                  <a:lnTo>
                    <a:pt x="2559802" y="779881"/>
                  </a:lnTo>
                  <a:lnTo>
                    <a:pt x="2876923" y="455906"/>
                  </a:lnTo>
                  <a:cubicBezTo>
                    <a:pt x="2929460" y="402234"/>
                    <a:pt x="3015559" y="401314"/>
                    <a:pt x="3069231" y="453850"/>
                  </a:cubicBezTo>
                  <a:lnTo>
                    <a:pt x="3276993" y="657217"/>
                  </a:lnTo>
                  <a:cubicBezTo>
                    <a:pt x="3303829" y="683485"/>
                    <a:pt x="3317477" y="718144"/>
                    <a:pt x="3317849" y="752945"/>
                  </a:cubicBezTo>
                  <a:cubicBezTo>
                    <a:pt x="3318221" y="787746"/>
                    <a:pt x="3305317" y="822689"/>
                    <a:pt x="3279048" y="849525"/>
                  </a:cubicBezTo>
                  <a:lnTo>
                    <a:pt x="2989791" y="1145034"/>
                  </a:lnTo>
                  <a:lnTo>
                    <a:pt x="3044606" y="1218336"/>
                  </a:lnTo>
                  <a:cubicBezTo>
                    <a:pt x="3118078" y="1327089"/>
                    <a:pt x="3176264" y="1447017"/>
                    <a:pt x="3216083" y="1575038"/>
                  </a:cubicBezTo>
                  <a:lnTo>
                    <a:pt x="3237090" y="1656736"/>
                  </a:lnTo>
                  <a:lnTo>
                    <a:pt x="3654834" y="1656736"/>
                  </a:lnTo>
                  <a:cubicBezTo>
                    <a:pt x="3729939" y="1656736"/>
                    <a:pt x="3790824" y="1717621"/>
                    <a:pt x="3790824" y="179272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/>
          </p:spPr>
        </p:sp>
        <p:sp>
          <p:nvSpPr>
            <p:cNvPr name="AutoShape 4" id="4"/>
            <p:cNvSpPr/>
            <p:nvPr/>
          </p:nvSpPr>
          <p:spPr>
            <a:xfrm rot="20817784">
              <a:off x="7071664" y="3240538"/>
              <a:ext cx="380048" cy="380048"/>
            </a:xfrm>
            <a:prstGeom prst="ellipse">
              <a:avLst/>
            </a:prstGeom>
            <a:solidFill>
              <a:schemeClr val="accent2">
                <a:alpha val="100000"/>
              </a:schemeClr>
            </a:solidFill>
            <a:ln/>
          </p:spPr>
        </p:sp>
      </p:grpSp>
      <p:grpSp>
        <p:nvGrpSpPr>
          <p:cNvPr name="Group 5" id="5"/>
          <p:cNvGrpSpPr/>
          <p:nvPr/>
        </p:nvGrpSpPr>
        <p:grpSpPr>
          <a:xfrm rot="0">
            <a:off x="8078838" y="2037055"/>
            <a:ext cx="3224117" cy="3370231"/>
            <a:chOff x="8078838" y="2037055"/>
            <a:chExt cx="3224117" cy="3370231"/>
          </a:xfrm>
        </p:grpSpPr>
        <p:sp>
          <p:nvSpPr>
            <p:cNvPr name="Freeform 6" id="6"/>
            <p:cNvSpPr/>
            <p:nvPr/>
          </p:nvSpPr>
          <p:spPr>
            <a:xfrm rot="16200000">
              <a:off x="8078838" y="2037055"/>
              <a:ext cx="3224117" cy="3370231"/>
            </a:xfrm>
            <a:custGeom>
              <a:avLst/>
              <a:gdLst/>
              <a:ahLst/>
              <a:cxnLst/>
              <a:rect r="r" b="b" t="t" l="l"/>
              <a:pathLst>
                <a:path h="3962533" w="3790824">
                  <a:moveTo>
                    <a:pt x="2850411" y="1980294"/>
                  </a:moveTo>
                  <a:cubicBezTo>
                    <a:pt x="2850411" y="1463429"/>
                    <a:pt x="2431409" y="1044427"/>
                    <a:pt x="1914544" y="1044427"/>
                  </a:cubicBezTo>
                  <a:cubicBezTo>
                    <a:pt x="1397679" y="1044427"/>
                    <a:pt x="978677" y="1463429"/>
                    <a:pt x="978677" y="1980294"/>
                  </a:cubicBezTo>
                  <a:cubicBezTo>
                    <a:pt x="978677" y="2497159"/>
                    <a:pt x="1397679" y="2916161"/>
                    <a:pt x="1914544" y="2916161"/>
                  </a:cubicBezTo>
                  <a:cubicBezTo>
                    <a:pt x="2431409" y="2916161"/>
                    <a:pt x="2850411" y="2497159"/>
                    <a:pt x="2850411" y="1980294"/>
                  </a:cubicBezTo>
                  <a:close/>
                  <a:moveTo>
                    <a:pt x="3790824" y="1792726"/>
                  </a:moveTo>
                  <a:lnTo>
                    <a:pt x="3790824" y="2083454"/>
                  </a:lnTo>
                  <a:cubicBezTo>
                    <a:pt x="3790824" y="2158559"/>
                    <a:pt x="3729939" y="2219444"/>
                    <a:pt x="3654834" y="2219444"/>
                  </a:cubicBezTo>
                  <a:lnTo>
                    <a:pt x="3255083" y="2219444"/>
                  </a:lnTo>
                  <a:lnTo>
                    <a:pt x="3249665" y="2254949"/>
                  </a:lnTo>
                  <a:cubicBezTo>
                    <a:pt x="3204280" y="2476737"/>
                    <a:pt x="3105019" y="2678901"/>
                    <a:pt x="2966153" y="2847168"/>
                  </a:cubicBezTo>
                  <a:lnTo>
                    <a:pt x="2938885" y="2877170"/>
                  </a:lnTo>
                  <a:lnTo>
                    <a:pt x="3224970" y="3266562"/>
                  </a:lnTo>
                  <a:cubicBezTo>
                    <a:pt x="3247204" y="3296825"/>
                    <a:pt x="3255067" y="3333235"/>
                    <a:pt x="3249805" y="3367637"/>
                  </a:cubicBezTo>
                  <a:cubicBezTo>
                    <a:pt x="3244544" y="3402040"/>
                    <a:pt x="3226158" y="3434436"/>
                    <a:pt x="3195895" y="3456670"/>
                  </a:cubicBezTo>
                  <a:lnTo>
                    <a:pt x="2961603" y="3628803"/>
                  </a:lnTo>
                  <a:cubicBezTo>
                    <a:pt x="2901078" y="3673271"/>
                    <a:pt x="2815963" y="3660254"/>
                    <a:pt x="2771495" y="3599728"/>
                  </a:cubicBezTo>
                  <a:lnTo>
                    <a:pt x="2488779" y="3214923"/>
                  </a:lnTo>
                  <a:lnTo>
                    <a:pt x="2445010" y="3236007"/>
                  </a:lnTo>
                  <a:cubicBezTo>
                    <a:pt x="2322727" y="3287728"/>
                    <a:pt x="2191324" y="3322109"/>
                    <a:pt x="2053883" y="3336067"/>
                  </a:cubicBezTo>
                  <a:lnTo>
                    <a:pt x="2037562" y="3336891"/>
                  </a:lnTo>
                  <a:lnTo>
                    <a:pt x="2037562" y="3826543"/>
                  </a:lnTo>
                  <a:cubicBezTo>
                    <a:pt x="2037562" y="3901648"/>
                    <a:pt x="1976677" y="3962533"/>
                    <a:pt x="1901572" y="3962533"/>
                  </a:cubicBezTo>
                  <a:lnTo>
                    <a:pt x="1610844" y="3962533"/>
                  </a:lnTo>
                  <a:cubicBezTo>
                    <a:pt x="1535739" y="3962533"/>
                    <a:pt x="1474854" y="3901648"/>
                    <a:pt x="1474854" y="3826543"/>
                  </a:cubicBezTo>
                  <a:lnTo>
                    <a:pt x="1474854" y="3269232"/>
                  </a:lnTo>
                  <a:lnTo>
                    <a:pt x="1384078" y="3236007"/>
                  </a:lnTo>
                  <a:cubicBezTo>
                    <a:pt x="1261794" y="3184286"/>
                    <a:pt x="1148631" y="3115224"/>
                    <a:pt x="1047671" y="3031904"/>
                  </a:cubicBezTo>
                  <a:lnTo>
                    <a:pt x="997214" y="2986046"/>
                  </a:lnTo>
                  <a:lnTo>
                    <a:pt x="710082" y="3250899"/>
                  </a:lnTo>
                  <a:cubicBezTo>
                    <a:pt x="654876" y="3301821"/>
                    <a:pt x="568842" y="3298349"/>
                    <a:pt x="517920" y="3243143"/>
                  </a:cubicBezTo>
                  <a:lnTo>
                    <a:pt x="320802" y="3029444"/>
                  </a:lnTo>
                  <a:cubicBezTo>
                    <a:pt x="269879" y="2974238"/>
                    <a:pt x="273352" y="2888204"/>
                    <a:pt x="328558" y="2837282"/>
                  </a:cubicBezTo>
                  <a:lnTo>
                    <a:pt x="666127" y="2525905"/>
                  </a:lnTo>
                  <a:lnTo>
                    <a:pt x="658832" y="2510762"/>
                  </a:lnTo>
                  <a:cubicBezTo>
                    <a:pt x="624351" y="2429240"/>
                    <a:pt x="597577" y="2343664"/>
                    <a:pt x="579423" y="2254949"/>
                  </a:cubicBezTo>
                  <a:lnTo>
                    <a:pt x="574005" y="2219445"/>
                  </a:lnTo>
                  <a:lnTo>
                    <a:pt x="135990" y="2219445"/>
                  </a:lnTo>
                  <a:cubicBezTo>
                    <a:pt x="60885" y="2219445"/>
                    <a:pt x="0" y="2158560"/>
                    <a:pt x="0" y="2083455"/>
                  </a:cubicBezTo>
                  <a:lnTo>
                    <a:pt x="0" y="1792727"/>
                  </a:lnTo>
                  <a:cubicBezTo>
                    <a:pt x="0" y="1717622"/>
                    <a:pt x="60885" y="1656737"/>
                    <a:pt x="135990" y="1656737"/>
                  </a:cubicBezTo>
                  <a:lnTo>
                    <a:pt x="591998" y="1656737"/>
                  </a:lnTo>
                  <a:lnTo>
                    <a:pt x="613005" y="1575038"/>
                  </a:lnTo>
                  <a:cubicBezTo>
                    <a:pt x="652823" y="1447017"/>
                    <a:pt x="711010" y="1327089"/>
                    <a:pt x="784482" y="1218336"/>
                  </a:cubicBezTo>
                  <a:lnTo>
                    <a:pt x="848257" y="1133051"/>
                  </a:lnTo>
                  <a:lnTo>
                    <a:pt x="538492" y="735456"/>
                  </a:lnTo>
                  <a:cubicBezTo>
                    <a:pt x="492333" y="676210"/>
                    <a:pt x="502943" y="590761"/>
                    <a:pt x="562189" y="544603"/>
                  </a:cubicBezTo>
                  <a:lnTo>
                    <a:pt x="791529" y="365924"/>
                  </a:lnTo>
                  <a:cubicBezTo>
                    <a:pt x="850776" y="319765"/>
                    <a:pt x="936224" y="330375"/>
                    <a:pt x="982383" y="389621"/>
                  </a:cubicBezTo>
                  <a:lnTo>
                    <a:pt x="1281754" y="773875"/>
                  </a:lnTo>
                  <a:lnTo>
                    <a:pt x="1384078" y="724584"/>
                  </a:lnTo>
                  <a:lnTo>
                    <a:pt x="1474853" y="691359"/>
                  </a:lnTo>
                  <a:lnTo>
                    <a:pt x="1474853" y="135990"/>
                  </a:lnTo>
                  <a:cubicBezTo>
                    <a:pt x="1474853" y="60885"/>
                    <a:pt x="1535738" y="0"/>
                    <a:pt x="1610843" y="0"/>
                  </a:cubicBezTo>
                  <a:lnTo>
                    <a:pt x="1901571" y="0"/>
                  </a:lnTo>
                  <a:cubicBezTo>
                    <a:pt x="1976676" y="0"/>
                    <a:pt x="2037561" y="60885"/>
                    <a:pt x="2037561" y="135990"/>
                  </a:cubicBezTo>
                  <a:lnTo>
                    <a:pt x="2037561" y="623699"/>
                  </a:lnTo>
                  <a:lnTo>
                    <a:pt x="2053883" y="624523"/>
                  </a:lnTo>
                  <a:cubicBezTo>
                    <a:pt x="2191324" y="638481"/>
                    <a:pt x="2322727" y="672862"/>
                    <a:pt x="2445010" y="724584"/>
                  </a:cubicBezTo>
                  <a:lnTo>
                    <a:pt x="2559802" y="779881"/>
                  </a:lnTo>
                  <a:lnTo>
                    <a:pt x="2876923" y="455906"/>
                  </a:lnTo>
                  <a:cubicBezTo>
                    <a:pt x="2929460" y="402234"/>
                    <a:pt x="3015559" y="401314"/>
                    <a:pt x="3069231" y="453850"/>
                  </a:cubicBezTo>
                  <a:lnTo>
                    <a:pt x="3276993" y="657217"/>
                  </a:lnTo>
                  <a:cubicBezTo>
                    <a:pt x="3303829" y="683485"/>
                    <a:pt x="3317477" y="718144"/>
                    <a:pt x="3317849" y="752945"/>
                  </a:cubicBezTo>
                  <a:cubicBezTo>
                    <a:pt x="3318221" y="787746"/>
                    <a:pt x="3305317" y="822689"/>
                    <a:pt x="3279048" y="849525"/>
                  </a:cubicBezTo>
                  <a:lnTo>
                    <a:pt x="2989791" y="1145034"/>
                  </a:lnTo>
                  <a:lnTo>
                    <a:pt x="3044606" y="1218336"/>
                  </a:lnTo>
                  <a:cubicBezTo>
                    <a:pt x="3118078" y="1327089"/>
                    <a:pt x="3176264" y="1447017"/>
                    <a:pt x="3216083" y="1575038"/>
                  </a:cubicBezTo>
                  <a:lnTo>
                    <a:pt x="3237090" y="1656736"/>
                  </a:lnTo>
                  <a:lnTo>
                    <a:pt x="3654834" y="1656736"/>
                  </a:lnTo>
                  <a:cubicBezTo>
                    <a:pt x="3729939" y="1656736"/>
                    <a:pt x="3790824" y="1717621"/>
                    <a:pt x="3790824" y="1792726"/>
                  </a:cubicBez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7" id="7"/>
            <p:cNvSpPr/>
            <p:nvPr/>
          </p:nvSpPr>
          <p:spPr>
            <a:xfrm rot="20817784">
              <a:off x="9350711" y="3363792"/>
              <a:ext cx="680371" cy="680371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</p:grpSp>
      <p:grpSp>
        <p:nvGrpSpPr>
          <p:cNvPr name="Group 8" id="8"/>
          <p:cNvGrpSpPr/>
          <p:nvPr/>
        </p:nvGrpSpPr>
        <p:grpSpPr>
          <a:xfrm rot="0">
            <a:off x="7259021" y="4383062"/>
            <a:ext cx="977456" cy="1021747"/>
            <a:chOff x="7259021" y="4383062"/>
            <a:chExt cx="977456" cy="1021747"/>
          </a:xfrm>
        </p:grpSpPr>
        <p:sp>
          <p:nvSpPr>
            <p:cNvPr name="Freeform 9" id="9"/>
            <p:cNvSpPr/>
            <p:nvPr/>
          </p:nvSpPr>
          <p:spPr>
            <a:xfrm rot="16200000">
              <a:off x="7259021" y="4383062"/>
              <a:ext cx="977456" cy="1021747"/>
            </a:xfrm>
            <a:custGeom>
              <a:avLst/>
              <a:gdLst/>
              <a:ahLst/>
              <a:cxnLst/>
              <a:rect r="r" b="b" t="t" l="l"/>
              <a:pathLst>
                <a:path h="3962533" w="3790824">
                  <a:moveTo>
                    <a:pt x="2850411" y="1980294"/>
                  </a:moveTo>
                  <a:cubicBezTo>
                    <a:pt x="2850411" y="1463429"/>
                    <a:pt x="2431409" y="1044427"/>
                    <a:pt x="1914544" y="1044427"/>
                  </a:cubicBezTo>
                  <a:cubicBezTo>
                    <a:pt x="1397679" y="1044427"/>
                    <a:pt x="978677" y="1463429"/>
                    <a:pt x="978677" y="1980294"/>
                  </a:cubicBezTo>
                  <a:cubicBezTo>
                    <a:pt x="978677" y="2497159"/>
                    <a:pt x="1397679" y="2916161"/>
                    <a:pt x="1914544" y="2916161"/>
                  </a:cubicBezTo>
                  <a:cubicBezTo>
                    <a:pt x="2431409" y="2916161"/>
                    <a:pt x="2850411" y="2497159"/>
                    <a:pt x="2850411" y="1980294"/>
                  </a:cubicBezTo>
                  <a:close/>
                  <a:moveTo>
                    <a:pt x="3790824" y="1792726"/>
                  </a:moveTo>
                  <a:lnTo>
                    <a:pt x="3790824" y="2083454"/>
                  </a:lnTo>
                  <a:cubicBezTo>
                    <a:pt x="3790824" y="2158559"/>
                    <a:pt x="3729939" y="2219444"/>
                    <a:pt x="3654834" y="2219444"/>
                  </a:cubicBezTo>
                  <a:lnTo>
                    <a:pt x="3255083" y="2219444"/>
                  </a:lnTo>
                  <a:lnTo>
                    <a:pt x="3249665" y="2254949"/>
                  </a:lnTo>
                  <a:cubicBezTo>
                    <a:pt x="3204280" y="2476737"/>
                    <a:pt x="3105019" y="2678901"/>
                    <a:pt x="2966153" y="2847168"/>
                  </a:cubicBezTo>
                  <a:lnTo>
                    <a:pt x="2938885" y="2877170"/>
                  </a:lnTo>
                  <a:lnTo>
                    <a:pt x="3224970" y="3266562"/>
                  </a:lnTo>
                  <a:cubicBezTo>
                    <a:pt x="3247204" y="3296825"/>
                    <a:pt x="3255067" y="3333235"/>
                    <a:pt x="3249805" y="3367637"/>
                  </a:cubicBezTo>
                  <a:cubicBezTo>
                    <a:pt x="3244544" y="3402040"/>
                    <a:pt x="3226158" y="3434436"/>
                    <a:pt x="3195895" y="3456670"/>
                  </a:cubicBezTo>
                  <a:lnTo>
                    <a:pt x="2961603" y="3628803"/>
                  </a:lnTo>
                  <a:cubicBezTo>
                    <a:pt x="2901078" y="3673271"/>
                    <a:pt x="2815963" y="3660254"/>
                    <a:pt x="2771495" y="3599728"/>
                  </a:cubicBezTo>
                  <a:lnTo>
                    <a:pt x="2488779" y="3214923"/>
                  </a:lnTo>
                  <a:lnTo>
                    <a:pt x="2445010" y="3236007"/>
                  </a:lnTo>
                  <a:cubicBezTo>
                    <a:pt x="2322727" y="3287728"/>
                    <a:pt x="2191324" y="3322109"/>
                    <a:pt x="2053883" y="3336067"/>
                  </a:cubicBezTo>
                  <a:lnTo>
                    <a:pt x="2037562" y="3336891"/>
                  </a:lnTo>
                  <a:lnTo>
                    <a:pt x="2037562" y="3826543"/>
                  </a:lnTo>
                  <a:cubicBezTo>
                    <a:pt x="2037562" y="3901648"/>
                    <a:pt x="1976677" y="3962533"/>
                    <a:pt x="1901572" y="3962533"/>
                  </a:cubicBezTo>
                  <a:lnTo>
                    <a:pt x="1610844" y="3962533"/>
                  </a:lnTo>
                  <a:cubicBezTo>
                    <a:pt x="1535739" y="3962533"/>
                    <a:pt x="1474854" y="3901648"/>
                    <a:pt x="1474854" y="3826543"/>
                  </a:cubicBezTo>
                  <a:lnTo>
                    <a:pt x="1474854" y="3269232"/>
                  </a:lnTo>
                  <a:lnTo>
                    <a:pt x="1384078" y="3236007"/>
                  </a:lnTo>
                  <a:cubicBezTo>
                    <a:pt x="1261794" y="3184286"/>
                    <a:pt x="1148631" y="3115224"/>
                    <a:pt x="1047671" y="3031904"/>
                  </a:cubicBezTo>
                  <a:lnTo>
                    <a:pt x="997214" y="2986046"/>
                  </a:lnTo>
                  <a:lnTo>
                    <a:pt x="710082" y="3250899"/>
                  </a:lnTo>
                  <a:cubicBezTo>
                    <a:pt x="654876" y="3301821"/>
                    <a:pt x="568842" y="3298349"/>
                    <a:pt x="517920" y="3243143"/>
                  </a:cubicBezTo>
                  <a:lnTo>
                    <a:pt x="320802" y="3029444"/>
                  </a:lnTo>
                  <a:cubicBezTo>
                    <a:pt x="269879" y="2974238"/>
                    <a:pt x="273352" y="2888204"/>
                    <a:pt x="328558" y="2837282"/>
                  </a:cubicBezTo>
                  <a:lnTo>
                    <a:pt x="666127" y="2525905"/>
                  </a:lnTo>
                  <a:lnTo>
                    <a:pt x="658832" y="2510762"/>
                  </a:lnTo>
                  <a:cubicBezTo>
                    <a:pt x="624351" y="2429240"/>
                    <a:pt x="597577" y="2343664"/>
                    <a:pt x="579423" y="2254949"/>
                  </a:cubicBezTo>
                  <a:lnTo>
                    <a:pt x="574005" y="2219445"/>
                  </a:lnTo>
                  <a:lnTo>
                    <a:pt x="135990" y="2219445"/>
                  </a:lnTo>
                  <a:cubicBezTo>
                    <a:pt x="60885" y="2219445"/>
                    <a:pt x="0" y="2158560"/>
                    <a:pt x="0" y="2083455"/>
                  </a:cubicBezTo>
                  <a:lnTo>
                    <a:pt x="0" y="1792727"/>
                  </a:lnTo>
                  <a:cubicBezTo>
                    <a:pt x="0" y="1717622"/>
                    <a:pt x="60885" y="1656737"/>
                    <a:pt x="135990" y="1656737"/>
                  </a:cubicBezTo>
                  <a:lnTo>
                    <a:pt x="591998" y="1656737"/>
                  </a:lnTo>
                  <a:lnTo>
                    <a:pt x="613005" y="1575038"/>
                  </a:lnTo>
                  <a:cubicBezTo>
                    <a:pt x="652823" y="1447017"/>
                    <a:pt x="711010" y="1327089"/>
                    <a:pt x="784482" y="1218336"/>
                  </a:cubicBezTo>
                  <a:lnTo>
                    <a:pt x="848257" y="1133051"/>
                  </a:lnTo>
                  <a:lnTo>
                    <a:pt x="538492" y="735456"/>
                  </a:lnTo>
                  <a:cubicBezTo>
                    <a:pt x="492333" y="676210"/>
                    <a:pt x="502943" y="590761"/>
                    <a:pt x="562189" y="544603"/>
                  </a:cubicBezTo>
                  <a:lnTo>
                    <a:pt x="791529" y="365924"/>
                  </a:lnTo>
                  <a:cubicBezTo>
                    <a:pt x="850776" y="319765"/>
                    <a:pt x="936224" y="330375"/>
                    <a:pt x="982383" y="389621"/>
                  </a:cubicBezTo>
                  <a:lnTo>
                    <a:pt x="1281754" y="773875"/>
                  </a:lnTo>
                  <a:lnTo>
                    <a:pt x="1384078" y="724584"/>
                  </a:lnTo>
                  <a:lnTo>
                    <a:pt x="1474853" y="691359"/>
                  </a:lnTo>
                  <a:lnTo>
                    <a:pt x="1474853" y="135990"/>
                  </a:lnTo>
                  <a:cubicBezTo>
                    <a:pt x="1474853" y="60885"/>
                    <a:pt x="1535738" y="0"/>
                    <a:pt x="1610843" y="0"/>
                  </a:cubicBezTo>
                  <a:lnTo>
                    <a:pt x="1901571" y="0"/>
                  </a:lnTo>
                  <a:cubicBezTo>
                    <a:pt x="1976676" y="0"/>
                    <a:pt x="2037561" y="60885"/>
                    <a:pt x="2037561" y="135990"/>
                  </a:cubicBezTo>
                  <a:lnTo>
                    <a:pt x="2037561" y="623699"/>
                  </a:lnTo>
                  <a:lnTo>
                    <a:pt x="2053883" y="624523"/>
                  </a:lnTo>
                  <a:cubicBezTo>
                    <a:pt x="2191324" y="638481"/>
                    <a:pt x="2322727" y="672862"/>
                    <a:pt x="2445010" y="724584"/>
                  </a:cubicBezTo>
                  <a:lnTo>
                    <a:pt x="2559802" y="779881"/>
                  </a:lnTo>
                  <a:lnTo>
                    <a:pt x="2876923" y="455906"/>
                  </a:lnTo>
                  <a:cubicBezTo>
                    <a:pt x="2929460" y="402234"/>
                    <a:pt x="3015559" y="401314"/>
                    <a:pt x="3069231" y="453850"/>
                  </a:cubicBezTo>
                  <a:lnTo>
                    <a:pt x="3276993" y="657217"/>
                  </a:lnTo>
                  <a:cubicBezTo>
                    <a:pt x="3303829" y="683485"/>
                    <a:pt x="3317477" y="718144"/>
                    <a:pt x="3317849" y="752945"/>
                  </a:cubicBezTo>
                  <a:cubicBezTo>
                    <a:pt x="3318221" y="787746"/>
                    <a:pt x="3305317" y="822689"/>
                    <a:pt x="3279048" y="849525"/>
                  </a:cubicBezTo>
                  <a:lnTo>
                    <a:pt x="2989791" y="1145034"/>
                  </a:lnTo>
                  <a:lnTo>
                    <a:pt x="3044606" y="1218336"/>
                  </a:lnTo>
                  <a:cubicBezTo>
                    <a:pt x="3118078" y="1327089"/>
                    <a:pt x="3176264" y="1447017"/>
                    <a:pt x="3216083" y="1575038"/>
                  </a:cubicBezTo>
                  <a:lnTo>
                    <a:pt x="3237090" y="1656736"/>
                  </a:lnTo>
                  <a:lnTo>
                    <a:pt x="3654834" y="1656736"/>
                  </a:lnTo>
                  <a:cubicBezTo>
                    <a:pt x="3729939" y="1656736"/>
                    <a:pt x="3790824" y="1717621"/>
                    <a:pt x="3790824" y="1792726"/>
                  </a:cubicBezTo>
                  <a:close/>
                </a:path>
              </a:pathLst>
            </a:custGeom>
            <a:solidFill>
              <a:schemeClr val="accent3">
                <a:alpha val="100000"/>
              </a:schemeClr>
            </a:solidFill>
            <a:ln/>
          </p:spPr>
        </p:sp>
        <p:sp>
          <p:nvSpPr>
            <p:cNvPr name="AutoShape 10" id="10"/>
            <p:cNvSpPr/>
            <p:nvPr/>
          </p:nvSpPr>
          <p:spPr>
            <a:xfrm rot="0">
              <a:off x="7629353" y="4775492"/>
              <a:ext cx="236887" cy="236887"/>
            </a:xfrm>
            <a:prstGeom prst="ellipse">
              <a:avLst/>
            </a:prstGeom>
            <a:solidFill>
              <a:schemeClr val="accent3">
                <a:alpha val="100000"/>
              </a:schemeClr>
            </a:solidFill>
            <a:ln/>
          </p:spPr>
        </p:sp>
      </p:grpSp>
      <p:sp>
        <p:nvSpPr>
          <p:cNvPr name="AutoShape 11" id="11"/>
          <p:cNvSpPr/>
          <p:nvPr/>
        </p:nvSpPr>
        <p:spPr>
          <a:xfrm rot="0">
            <a:off x="870036" y="2413316"/>
            <a:ext cx="584258" cy="584258"/>
          </a:xfrm>
          <a:prstGeom prst="ellipse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name="AutoShape 12" id="12"/>
          <p:cNvSpPr/>
          <p:nvPr/>
        </p:nvSpPr>
        <p:spPr>
          <a:xfrm rot="0">
            <a:off x="965342" y="2512808"/>
            <a:ext cx="395855" cy="368935"/>
          </a:xfrm>
          <a:prstGeom prst="rect">
            <a:avLst/>
          </a:prstGeom>
          <a:noFill/>
          <a:ln/>
        </p:spPr>
        <p:txBody>
          <a:bodyPr anchor="t" rtlCol="false" tIns="0" lIns="0" bIns="0" rIns="0" anchorCtr="false" vert="horz" wrap="square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b="true" sz="20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01</a:t>
            </a:r>
            <a:endParaRPr lang="en-US" sz="1100"/>
          </a:p>
        </p:txBody>
      </p:sp>
      <p:sp>
        <p:nvSpPr>
          <p:cNvPr name="TextBox 13" id="13"/>
          <p:cNvSpPr txBox="true"/>
          <p:nvPr/>
        </p:nvSpPr>
        <p:spPr>
          <a:xfrm rot="0">
            <a:off x="1641736" y="2429872"/>
            <a:ext cx="4120112" cy="786566"/>
          </a:xfrm>
          <a:prstGeom prst="rect">
            <a:avLst/>
          </a:prstGeom>
          <a:ln/>
        </p:spPr>
        <p:txBody>
          <a:bodyPr anchor="t" rtlCol="false" lIns="95250" rIns="47625" tIns="95250" bIns="95250" anchorCtr="false" vert="horz" wrap="square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预告下一讲将深入探讨Kubernetes的网络模型，包括容器网络、服务网络以及网络策略等核心内容。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41736" y="2158409"/>
            <a:ext cx="3781425" cy="476250"/>
          </a:xfrm>
          <a:prstGeom prst="rect">
            <a:avLst/>
          </a:prstGeom>
          <a:ln/>
        </p:spPr>
        <p:txBody>
          <a:bodyPr anchor="t" rtlCol="false" lIns="95250" rIns="47625" tIns="95250" bIns="95250" anchorCtr="false" vert="horz" wrap="square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b="true" sz="1575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深入解析Kubernetes网络模型</a:t>
            </a:r>
          </a:p>
        </p:txBody>
      </p:sp>
      <p:sp>
        <p:nvSpPr>
          <p:cNvPr name="AutoShape 15" id="15"/>
          <p:cNvSpPr/>
          <p:nvPr/>
        </p:nvSpPr>
        <p:spPr>
          <a:xfrm rot="0">
            <a:off x="870036" y="3552810"/>
            <a:ext cx="584258" cy="584258"/>
          </a:xfrm>
          <a:prstGeom prst="ellipse">
            <a:avLst/>
          </a:prstGeom>
          <a:noFill/>
          <a:ln w="19050">
            <a:solidFill>
              <a:schemeClr val="accent2">
                <a:alpha val="100000"/>
              </a:schemeClr>
            </a:solidFill>
            <a:prstDash val="solid"/>
          </a:ln>
        </p:spPr>
      </p:sp>
      <p:sp>
        <p:nvSpPr>
          <p:cNvPr name="AutoShape 16" id="16"/>
          <p:cNvSpPr/>
          <p:nvPr/>
        </p:nvSpPr>
        <p:spPr>
          <a:xfrm rot="0">
            <a:off x="946292" y="3654420"/>
            <a:ext cx="453011" cy="368935"/>
          </a:xfrm>
          <a:prstGeom prst="rect">
            <a:avLst/>
          </a:prstGeom>
          <a:noFill/>
          <a:ln/>
        </p:spPr>
        <p:txBody>
          <a:bodyPr anchor="t" rtlCol="false" tIns="0" lIns="0" bIns="0" rIns="0" anchorCtr="false" vert="horz" wrap="square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b="true" sz="2000">
                <a:solidFill>
                  <a:schemeClr val="accent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02</a:t>
            </a:r>
            <a:endParaRPr lang="en-US" sz="1100"/>
          </a:p>
        </p:txBody>
      </p:sp>
      <p:sp>
        <p:nvSpPr>
          <p:cNvPr name="TextBox 17" id="17"/>
          <p:cNvSpPr txBox="true"/>
          <p:nvPr/>
        </p:nvSpPr>
        <p:spPr>
          <a:xfrm rot="0">
            <a:off x="1641736" y="3615528"/>
            <a:ext cx="4114800" cy="799744"/>
          </a:xfrm>
          <a:prstGeom prst="rect">
            <a:avLst/>
          </a:prstGeom>
          <a:ln/>
        </p:spPr>
        <p:txBody>
          <a:bodyPr anchor="t" rtlCol="false" lIns="95250" rIns="47625" tIns="95250" bIns="95250" anchorCtr="false" vert="horz" wrap="square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布置预备工作，指导听众搭建或准备相应的Kubernetes实验环境，为后续实战操作奠定基础。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41736" y="3344066"/>
            <a:ext cx="3781425" cy="476250"/>
          </a:xfrm>
          <a:prstGeom prst="rect">
            <a:avLst/>
          </a:prstGeom>
          <a:ln/>
        </p:spPr>
        <p:txBody>
          <a:bodyPr anchor="t" rtlCol="false" lIns="95250" rIns="47625" tIns="95250" bIns="95250" anchorCtr="false" vert="horz" wrap="square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b="true" sz="1575">
                <a:solidFill>
                  <a:schemeClr val="accent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准备实验环境</a:t>
            </a:r>
          </a:p>
        </p:txBody>
      </p:sp>
      <p:sp>
        <p:nvSpPr>
          <p:cNvPr name="AutoShape 19" id="19"/>
          <p:cNvSpPr/>
          <p:nvPr/>
        </p:nvSpPr>
        <p:spPr>
          <a:xfrm rot="0">
            <a:off x="865802" y="4701631"/>
            <a:ext cx="584258" cy="584258"/>
          </a:xfrm>
          <a:prstGeom prst="ellipse">
            <a:avLst/>
          </a:prstGeom>
          <a:noFill/>
          <a:ln w="19050">
            <a:solidFill>
              <a:schemeClr val="accent3">
                <a:alpha val="100000"/>
              </a:schemeClr>
            </a:solidFill>
            <a:prstDash val="solid"/>
          </a:ln>
        </p:spPr>
      </p:sp>
      <p:sp>
        <p:nvSpPr>
          <p:cNvPr name="AutoShape 20" id="20"/>
          <p:cNvSpPr/>
          <p:nvPr/>
        </p:nvSpPr>
        <p:spPr>
          <a:xfrm rot="0">
            <a:off x="932957" y="4801125"/>
            <a:ext cx="453011" cy="368935"/>
          </a:xfrm>
          <a:prstGeom prst="rect">
            <a:avLst/>
          </a:prstGeom>
          <a:noFill/>
          <a:ln/>
        </p:spPr>
        <p:txBody>
          <a:bodyPr anchor="t" rtlCol="false" tIns="0" lIns="0" bIns="0" rIns="0" anchorCtr="false" vert="horz" wrap="square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b="true" sz="2000">
                <a:solidFill>
                  <a:schemeClr val="accent3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03</a:t>
            </a:r>
            <a:endParaRPr lang="en-US" sz="1100"/>
          </a:p>
        </p:txBody>
      </p:sp>
      <p:sp>
        <p:nvSpPr>
          <p:cNvPr name="TextBox 21" id="21"/>
          <p:cNvSpPr txBox="true"/>
          <p:nvPr/>
        </p:nvSpPr>
        <p:spPr>
          <a:xfrm rot="0">
            <a:off x="1641736" y="4814363"/>
            <a:ext cx="4114800" cy="786566"/>
          </a:xfrm>
          <a:prstGeom prst="rect">
            <a:avLst/>
          </a:prstGeom>
          <a:ln/>
        </p:spPr>
        <p:txBody>
          <a:bodyPr anchor="t" rtlCol="false" lIns="95250" rIns="47625" tIns="95250" bIns="95250" anchorCtr="false" vert="horz" wrap="square">
            <a:noAutofit/>
          </a:bodyPr>
          <a:lstStyle/>
          <a:p>
            <a:pPr>
              <a:lnSpc>
                <a:spcPct val="150000"/>
              </a:lnSpc>
              <a:spcBef>
                <a:spcPts val="375"/>
              </a:spcBef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鼓励听众提出在学习过程中遇到的问题或反馈意见，以便更好地调整后续课程内容与讲解重点。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41736" y="4542900"/>
            <a:ext cx="3781425" cy="476250"/>
          </a:xfrm>
          <a:prstGeom prst="rect">
            <a:avLst/>
          </a:prstGeom>
          <a:ln/>
        </p:spPr>
        <p:txBody>
          <a:bodyPr anchor="t" rtlCol="false" lIns="95250" rIns="47625" tIns="95250" bIns="95250" anchorCtr="false" vert="horz" wrap="square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b="true" sz="1575">
                <a:solidFill>
                  <a:schemeClr val="accent3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收集问题与反馈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name="AutoShape 24" id="24"/>
            <p:cNvSpPr/>
            <p:nvPr/>
          </p:nvSpPr>
          <p:spPr>
            <a:xfrm rot="0"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5" id="25"/>
            <p:cNvSpPr/>
            <p:nvPr/>
          </p:nvSpPr>
          <p:spPr>
            <a:xfrm rot="0"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6" id="26"/>
            <p:cNvSpPr/>
            <p:nvPr/>
          </p:nvSpPr>
          <p:spPr>
            <a:xfrm rot="0"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7" id="27"/>
            <p:cNvSpPr/>
            <p:nvPr/>
          </p:nvSpPr>
          <p:spPr>
            <a:xfrm rot="0"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28" id="28"/>
            <p:cNvSpPr/>
            <p:nvPr/>
          </p:nvSpPr>
          <p:spPr>
            <a:xfrm rot="0"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29" id="29"/>
            <p:cNvSpPr/>
            <p:nvPr/>
          </p:nvSpPr>
          <p:spPr>
            <a:xfrm rot="0"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30" id="30"/>
            <p:cNvSpPr/>
            <p:nvPr/>
          </p:nvSpPr>
          <p:spPr>
            <a:xfrm rot="0"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31" id="31"/>
            <p:cNvSpPr/>
            <p:nvPr/>
          </p:nvSpPr>
          <p:spPr>
            <a:xfrm rot="0"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32" id="32"/>
            <p:cNvSpPr/>
            <p:nvPr/>
          </p:nvSpPr>
          <p:spPr>
            <a:xfrm rot="0"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33" id="33"/>
            <p:cNvSpPr/>
            <p:nvPr/>
          </p:nvSpPr>
          <p:spPr>
            <a:xfrm rot="0"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34" id="34"/>
            <p:cNvSpPr/>
            <p:nvPr/>
          </p:nvSpPr>
          <p:spPr>
            <a:xfrm rot="0"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35" id="35"/>
            <p:cNvSpPr/>
            <p:nvPr/>
          </p:nvSpPr>
          <p:spPr>
            <a:xfrm rot="0"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36" id="36"/>
            <p:cNvSpPr/>
            <p:nvPr/>
          </p:nvSpPr>
          <p:spPr>
            <a:xfrm rot="0"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37" id="37"/>
            <p:cNvSpPr/>
            <p:nvPr/>
          </p:nvSpPr>
          <p:spPr>
            <a:xfrm rot="0"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38" id="38"/>
            <p:cNvSpPr/>
            <p:nvPr/>
          </p:nvSpPr>
          <p:spPr>
            <a:xfrm rot="0"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39" id="39"/>
            <p:cNvSpPr/>
            <p:nvPr/>
          </p:nvSpPr>
          <p:spPr>
            <a:xfrm rot="0"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40" id="40"/>
            <p:cNvSpPr/>
            <p:nvPr/>
          </p:nvSpPr>
          <p:spPr>
            <a:xfrm rot="0"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41" id="41"/>
            <p:cNvSpPr/>
            <p:nvPr/>
          </p:nvSpPr>
          <p:spPr>
            <a:xfrm rot="0"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42" id="42"/>
            <p:cNvSpPr/>
            <p:nvPr/>
          </p:nvSpPr>
          <p:spPr>
            <a:xfrm rot="0"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43" id="43"/>
            <p:cNvSpPr/>
            <p:nvPr/>
          </p:nvSpPr>
          <p:spPr>
            <a:xfrm rot="0"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TextBox 44" id="44"/>
            <p:cNvSpPr txBox="true"/>
            <p:nvPr/>
          </p:nvSpPr>
          <p:spPr>
            <a:xfrm rot="0"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anchor="t" rtlCol="false" lIns="123825" rIns="57150" tIns="123825" bIns="123825" anchorCtr="false" vert="horz" wrap="squar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b="true" sz="3000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下一讲预告及预备工作布置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14613" y="3911082"/>
            <a:ext cx="6962775" cy="514350"/>
          </a:xfrm>
          <a:prstGeom prst="rect">
            <a:avLst/>
          </a:prstGeom>
          <a:ln/>
        </p:spPr>
        <p:txBody>
          <a:bodyPr anchor="ctr" rtlCol="false" lIns="114300" rIns="114300" tIns="57150" bIns="57150" anchorCtr="true" vert="horz"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1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感谢您的观看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376488" y="2533942"/>
            <a:ext cx="7439025" cy="1266825"/>
          </a:xfrm>
          <a:prstGeom prst="rect">
            <a:avLst/>
          </a:prstGeom>
          <a:ln/>
        </p:spPr>
        <p:txBody>
          <a:bodyPr anchor="ctr" rtlCol="false" lIns="114300" rIns="114300" tIns="57150" bIns="57150" anchorCtr="true" vert="horz" wrap="square">
            <a:spAutoFit/>
          </a:bodyPr>
          <a:lstStyle/>
          <a:p>
            <a:pPr algn="ctr">
              <a:lnSpc>
                <a:spcPct val="56000"/>
              </a:lnSpc>
            </a:pPr>
            <a:r>
              <a:rPr lang="en-US" b="true" sz="90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THANKS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3574882" y="1165346"/>
            <a:ext cx="5016408" cy="5733525"/>
          </a:xfrm>
          <a:prstGeom prst="parallelogram">
            <a:avLst/>
          </a:prstGeom>
          <a:solidFill>
            <a:schemeClr val="accent2">
              <a:alpha val="100000"/>
            </a:schemeClr>
          </a:solidFill>
          <a:ln/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70000"/>
          </a:blip>
          <a:srcRect l="11473" r="11473"/>
          <a:stretch>
            <a:fillRect/>
          </a:stretch>
        </p:blipFill>
        <p:spPr>
          <a:xfrm rot="0">
            <a:off x="161995" y="1165346"/>
            <a:ext cx="4300144" cy="5733525"/>
          </a:xfrm>
          <a:prstGeom prst="parallelogram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272221" y="1165346"/>
            <a:ext cx="6288526" cy="755904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b="true" sz="2325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容器技术定义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3908867" y="1360418"/>
            <a:ext cx="701468" cy="550104"/>
          </a:xfrm>
          <a:prstGeom prst="rect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name="AutoShape 6" id="6"/>
          <p:cNvSpPr/>
          <p:nvPr/>
        </p:nvSpPr>
        <p:spPr>
          <a:xfrm rot="0">
            <a:off x="4351619" y="1360418"/>
            <a:ext cx="550104" cy="550104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name="AutoShape 7" id="7"/>
          <p:cNvSpPr/>
          <p:nvPr/>
        </p:nvSpPr>
        <p:spPr>
          <a:xfrm rot="0">
            <a:off x="3633815" y="1360418"/>
            <a:ext cx="550104" cy="550104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name="TextBox 8" id="8"/>
          <p:cNvSpPr txBox="true"/>
          <p:nvPr/>
        </p:nvSpPr>
        <p:spPr>
          <a:xfrm rot="0">
            <a:off x="3810637" y="1233134"/>
            <a:ext cx="799698" cy="79248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true" sz="2325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72221" y="1692114"/>
            <a:ext cx="6124237" cy="134112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容器技术是一种轻量级的虚拟化技术，它允许开发人员将应用程序及其依赖项打包成一个独立的、可移植的单元，这个单元可以在任何机器上一致地运行。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832636" y="2904135"/>
            <a:ext cx="6288526" cy="755904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b="true" sz="2325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容器与虚拟机的区别</a:t>
            </a:r>
          </a:p>
        </p:txBody>
      </p:sp>
      <p:sp>
        <p:nvSpPr>
          <p:cNvPr name="AutoShape 11" id="11"/>
          <p:cNvSpPr/>
          <p:nvPr/>
        </p:nvSpPr>
        <p:spPr>
          <a:xfrm rot="0">
            <a:off x="3469283" y="3099207"/>
            <a:ext cx="701468" cy="550104"/>
          </a:xfrm>
          <a:prstGeom prst="rect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name="AutoShape 12" id="12"/>
          <p:cNvSpPr/>
          <p:nvPr/>
        </p:nvSpPr>
        <p:spPr>
          <a:xfrm rot="0">
            <a:off x="3912035" y="3099207"/>
            <a:ext cx="550104" cy="550104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name="AutoShape 13" id="13"/>
          <p:cNvSpPr/>
          <p:nvPr/>
        </p:nvSpPr>
        <p:spPr>
          <a:xfrm rot="0">
            <a:off x="3194231" y="3099207"/>
            <a:ext cx="550104" cy="550104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name="TextBox 14" id="14"/>
          <p:cNvSpPr txBox="true"/>
          <p:nvPr/>
        </p:nvSpPr>
        <p:spPr>
          <a:xfrm rot="0">
            <a:off x="3249042" y="2971923"/>
            <a:ext cx="1102577" cy="79248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true" sz="2325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832636" y="3430903"/>
            <a:ext cx="6124237" cy="134112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与虚拟机相比，容器更轻量、更快速、更便携，且启动时间更短，性能损耗更小。虚拟机需要完整的操作系统支持，而容器则共享宿主机的操作系统。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431562" y="4642924"/>
            <a:ext cx="6288526" cy="755904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b="true" sz="2325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容器技术的优势</a:t>
            </a:r>
          </a:p>
        </p:txBody>
      </p:sp>
      <p:sp>
        <p:nvSpPr>
          <p:cNvPr name="AutoShape 17" id="17"/>
          <p:cNvSpPr/>
          <p:nvPr/>
        </p:nvSpPr>
        <p:spPr>
          <a:xfrm rot="0">
            <a:off x="3068208" y="4837996"/>
            <a:ext cx="701468" cy="550104"/>
          </a:xfrm>
          <a:prstGeom prst="rect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name="AutoShape 18" id="18"/>
          <p:cNvSpPr/>
          <p:nvPr/>
        </p:nvSpPr>
        <p:spPr>
          <a:xfrm rot="0">
            <a:off x="3510960" y="4837996"/>
            <a:ext cx="550104" cy="550104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name="AutoShape 19" id="19"/>
          <p:cNvSpPr/>
          <p:nvPr/>
        </p:nvSpPr>
        <p:spPr>
          <a:xfrm rot="0">
            <a:off x="2793156" y="4837996"/>
            <a:ext cx="550104" cy="550104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name="TextBox 20" id="20"/>
          <p:cNvSpPr txBox="true"/>
          <p:nvPr/>
        </p:nvSpPr>
        <p:spPr>
          <a:xfrm rot="0">
            <a:off x="2878500" y="4710712"/>
            <a:ext cx="1115711" cy="79248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true" sz="2325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431562" y="5169692"/>
            <a:ext cx="6124237" cy="134112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容器技术可以提高应用程序的可移植性、灵活性和可扩展性，同时降低运维成本，提高资源利用率。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name="AutoShape 23" id="23"/>
            <p:cNvSpPr/>
            <p:nvPr/>
          </p:nvSpPr>
          <p:spPr>
            <a:xfrm rot="0"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4" id="24"/>
            <p:cNvSpPr/>
            <p:nvPr/>
          </p:nvSpPr>
          <p:spPr>
            <a:xfrm rot="0"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5" id="25"/>
            <p:cNvSpPr/>
            <p:nvPr/>
          </p:nvSpPr>
          <p:spPr>
            <a:xfrm rot="0"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6" id="26"/>
            <p:cNvSpPr/>
            <p:nvPr/>
          </p:nvSpPr>
          <p:spPr>
            <a:xfrm rot="0"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27" id="27"/>
            <p:cNvSpPr/>
            <p:nvPr/>
          </p:nvSpPr>
          <p:spPr>
            <a:xfrm rot="0"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28" id="28"/>
            <p:cNvSpPr/>
            <p:nvPr/>
          </p:nvSpPr>
          <p:spPr>
            <a:xfrm rot="0"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9" id="29"/>
            <p:cNvSpPr/>
            <p:nvPr/>
          </p:nvSpPr>
          <p:spPr>
            <a:xfrm rot="0"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30" id="30"/>
            <p:cNvSpPr/>
            <p:nvPr/>
          </p:nvSpPr>
          <p:spPr>
            <a:xfrm rot="0"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31" id="31"/>
            <p:cNvSpPr/>
            <p:nvPr/>
          </p:nvSpPr>
          <p:spPr>
            <a:xfrm rot="0"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32" id="32"/>
            <p:cNvSpPr/>
            <p:nvPr/>
          </p:nvSpPr>
          <p:spPr>
            <a:xfrm rot="0"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33" id="33"/>
            <p:cNvSpPr/>
            <p:nvPr/>
          </p:nvSpPr>
          <p:spPr>
            <a:xfrm rot="0"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34" id="34"/>
            <p:cNvSpPr/>
            <p:nvPr/>
          </p:nvSpPr>
          <p:spPr>
            <a:xfrm rot="0"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35" id="35"/>
            <p:cNvSpPr/>
            <p:nvPr/>
          </p:nvSpPr>
          <p:spPr>
            <a:xfrm rot="0"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36" id="36"/>
            <p:cNvSpPr/>
            <p:nvPr/>
          </p:nvSpPr>
          <p:spPr>
            <a:xfrm rot="0"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37" id="37"/>
            <p:cNvSpPr/>
            <p:nvPr/>
          </p:nvSpPr>
          <p:spPr>
            <a:xfrm rot="0"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38" id="38"/>
            <p:cNvSpPr/>
            <p:nvPr/>
          </p:nvSpPr>
          <p:spPr>
            <a:xfrm rot="0"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39" id="39"/>
            <p:cNvSpPr/>
            <p:nvPr/>
          </p:nvSpPr>
          <p:spPr>
            <a:xfrm rot="0"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40" id="40"/>
            <p:cNvSpPr/>
            <p:nvPr/>
          </p:nvSpPr>
          <p:spPr>
            <a:xfrm rot="0"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41" id="41"/>
            <p:cNvSpPr/>
            <p:nvPr/>
          </p:nvSpPr>
          <p:spPr>
            <a:xfrm rot="0"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42" id="42"/>
            <p:cNvSpPr/>
            <p:nvPr/>
          </p:nvSpPr>
          <p:spPr>
            <a:xfrm rot="0"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TextBox 43" id="43"/>
            <p:cNvSpPr txBox="true"/>
            <p:nvPr/>
          </p:nvSpPr>
          <p:spPr>
            <a:xfrm rot="0"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anchor="t" rtlCol="false" lIns="123825" rIns="57150" tIns="123825" bIns="123825" anchorCtr="false" vert="horz" wrap="squar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b="true" sz="3000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容器技术简介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3629637" y="1434871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  <a:ln/>
        </p:spPr>
      </p:sp>
      <p:sp>
        <p:nvSpPr>
          <p:cNvPr name="AutoShape 3" id="3"/>
          <p:cNvSpPr/>
          <p:nvPr/>
        </p:nvSpPr>
        <p:spPr>
          <a:xfrm rot="0">
            <a:off x="3764381" y="1569615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cxnSp>
        <p:nvCxnSpPr>
          <p:cNvPr name="Connector 4" id="4"/>
          <p:cNvCxnSpPr/>
          <p:nvPr/>
        </p:nvCxnSpPr>
        <p:spPr>
          <a:xfrm>
            <a:off x="3948703" y="2073002"/>
            <a:ext cx="0" cy="872548"/>
          </a:xfrm>
          <a:prstGeom prst="line">
            <a:avLst/>
          </a:prstGeom>
          <a:ln w="9525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name="TextBox 5" id="5"/>
          <p:cNvSpPr txBox="true"/>
          <p:nvPr/>
        </p:nvSpPr>
        <p:spPr>
          <a:xfrm rot="0">
            <a:off x="4406789" y="1220516"/>
            <a:ext cx="6891292" cy="73152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true" sz="1606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Kubernetes定义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406789" y="1769156"/>
            <a:ext cx="6891292" cy="120396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Kubernetes是一个开源的容器编排系统，用于自动化容器化应用程序的部署、扩展和管理。它通过提供一系列强大的工具和API来简化容器的操作。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-545608" y="2453663"/>
            <a:ext cx="3870955" cy="3870955"/>
          </a:xfrm>
          <a:prstGeom prst="ellipse">
            <a:avLst/>
          </a:prstGeom>
          <a:solidFill>
            <a:schemeClr val="accent2">
              <a:alpha val="100000"/>
            </a:schemeClr>
          </a:solidFill>
          <a:ln/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alphaModFix amt="100000"/>
          </a:blip>
          <a:srcRect t="0" b="0"/>
          <a:stretch>
            <a:fillRect/>
          </a:stretch>
        </p:blipFill>
        <p:spPr>
          <a:xfrm rot="0">
            <a:off x="-344549" y="2654723"/>
            <a:ext cx="3468836" cy="3468836"/>
          </a:xfrm>
          <a:prstGeom prst="ellipse">
            <a:avLst/>
          </a:prstGeom>
        </p:spPr>
      </p:pic>
      <p:sp>
        <p:nvSpPr>
          <p:cNvPr name="AutoShape 9" id="9"/>
          <p:cNvSpPr/>
          <p:nvPr/>
        </p:nvSpPr>
        <p:spPr>
          <a:xfrm rot="0">
            <a:off x="3629637" y="3155196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  <a:ln/>
        </p:spPr>
      </p:sp>
      <p:sp>
        <p:nvSpPr>
          <p:cNvPr name="AutoShape 10" id="10"/>
          <p:cNvSpPr/>
          <p:nvPr/>
        </p:nvSpPr>
        <p:spPr>
          <a:xfrm rot="0">
            <a:off x="3764381" y="3289940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cxnSp>
        <p:nvCxnSpPr>
          <p:cNvPr name="Connector 11" id="11"/>
          <p:cNvCxnSpPr/>
          <p:nvPr/>
        </p:nvCxnSpPr>
        <p:spPr>
          <a:xfrm>
            <a:off x="3948703" y="3793327"/>
            <a:ext cx="0" cy="872548"/>
          </a:xfrm>
          <a:prstGeom prst="line">
            <a:avLst/>
          </a:prstGeom>
          <a:ln w="9525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name="TextBox 12" id="12"/>
          <p:cNvSpPr txBox="true"/>
          <p:nvPr/>
        </p:nvSpPr>
        <p:spPr>
          <a:xfrm rot="0">
            <a:off x="4406789" y="2940841"/>
            <a:ext cx="6891292" cy="73152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true" sz="1606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Kubernetes的作用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406789" y="3489481"/>
            <a:ext cx="6891292" cy="120396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Kubernetes可以自动化容器的调度、部署、升级和回滚等操作，提高应用程序的可靠性和弹性。同时，它还提供了丰富的监控和日志收集功能，帮助开发人员更好地了解和管理应用程序的运行状态。</a:t>
            </a:r>
          </a:p>
        </p:txBody>
      </p:sp>
      <p:sp>
        <p:nvSpPr>
          <p:cNvPr name="AutoShape 14" id="14"/>
          <p:cNvSpPr/>
          <p:nvPr/>
        </p:nvSpPr>
        <p:spPr>
          <a:xfrm rot="0">
            <a:off x="3629637" y="4875521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  <a:ln/>
        </p:spPr>
      </p:sp>
      <p:sp>
        <p:nvSpPr>
          <p:cNvPr name="AutoShape 15" id="15"/>
          <p:cNvSpPr/>
          <p:nvPr/>
        </p:nvSpPr>
        <p:spPr>
          <a:xfrm rot="0">
            <a:off x="3764381" y="5010265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cxnSp>
        <p:nvCxnSpPr>
          <p:cNvPr name="Connector 16" id="16"/>
          <p:cNvCxnSpPr/>
          <p:nvPr/>
        </p:nvCxnSpPr>
        <p:spPr>
          <a:xfrm>
            <a:off x="3948703" y="5513651"/>
            <a:ext cx="0" cy="872548"/>
          </a:xfrm>
          <a:prstGeom prst="line">
            <a:avLst/>
          </a:prstGeom>
          <a:ln w="9525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name="TextBox 17" id="17"/>
          <p:cNvSpPr txBox="true"/>
          <p:nvPr/>
        </p:nvSpPr>
        <p:spPr>
          <a:xfrm rot="0">
            <a:off x="4406789" y="4661166"/>
            <a:ext cx="6891292" cy="73152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true" sz="1606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Kubernetes的架构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406789" y="5209806"/>
            <a:ext cx="6891292" cy="120396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Kubernetes由多个组件构成，包括控制平面（负责决策和管理）和工作节点（负责运行容器）。这些组件共同协作，确保容器化应用程序的稳定运行。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name="AutoShape 20" id="20"/>
            <p:cNvSpPr/>
            <p:nvPr/>
          </p:nvSpPr>
          <p:spPr>
            <a:xfrm rot="0"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1" id="21"/>
            <p:cNvSpPr/>
            <p:nvPr/>
          </p:nvSpPr>
          <p:spPr>
            <a:xfrm rot="0"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2" id="22"/>
            <p:cNvSpPr/>
            <p:nvPr/>
          </p:nvSpPr>
          <p:spPr>
            <a:xfrm rot="0"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3" id="23"/>
            <p:cNvSpPr/>
            <p:nvPr/>
          </p:nvSpPr>
          <p:spPr>
            <a:xfrm rot="0"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24" id="24"/>
            <p:cNvSpPr/>
            <p:nvPr/>
          </p:nvSpPr>
          <p:spPr>
            <a:xfrm rot="0"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25" id="25"/>
            <p:cNvSpPr/>
            <p:nvPr/>
          </p:nvSpPr>
          <p:spPr>
            <a:xfrm rot="0"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6" id="26"/>
            <p:cNvSpPr/>
            <p:nvPr/>
          </p:nvSpPr>
          <p:spPr>
            <a:xfrm rot="0"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7" id="27"/>
            <p:cNvSpPr/>
            <p:nvPr/>
          </p:nvSpPr>
          <p:spPr>
            <a:xfrm rot="0"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8" id="28"/>
            <p:cNvSpPr/>
            <p:nvPr/>
          </p:nvSpPr>
          <p:spPr>
            <a:xfrm rot="0"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29" id="29"/>
            <p:cNvSpPr/>
            <p:nvPr/>
          </p:nvSpPr>
          <p:spPr>
            <a:xfrm rot="0"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30" id="30"/>
            <p:cNvSpPr/>
            <p:nvPr/>
          </p:nvSpPr>
          <p:spPr>
            <a:xfrm rot="0"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31" id="31"/>
            <p:cNvSpPr/>
            <p:nvPr/>
          </p:nvSpPr>
          <p:spPr>
            <a:xfrm rot="0"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32" id="32"/>
            <p:cNvSpPr/>
            <p:nvPr/>
          </p:nvSpPr>
          <p:spPr>
            <a:xfrm rot="0"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33" id="33"/>
            <p:cNvSpPr/>
            <p:nvPr/>
          </p:nvSpPr>
          <p:spPr>
            <a:xfrm rot="0"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34" id="34"/>
            <p:cNvSpPr/>
            <p:nvPr/>
          </p:nvSpPr>
          <p:spPr>
            <a:xfrm rot="0"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35" id="35"/>
            <p:cNvSpPr/>
            <p:nvPr/>
          </p:nvSpPr>
          <p:spPr>
            <a:xfrm rot="0"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36" id="36"/>
            <p:cNvSpPr/>
            <p:nvPr/>
          </p:nvSpPr>
          <p:spPr>
            <a:xfrm rot="0"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37" id="37"/>
            <p:cNvSpPr/>
            <p:nvPr/>
          </p:nvSpPr>
          <p:spPr>
            <a:xfrm rot="0"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38" id="38"/>
            <p:cNvSpPr/>
            <p:nvPr/>
          </p:nvSpPr>
          <p:spPr>
            <a:xfrm rot="0"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39" id="39"/>
            <p:cNvSpPr/>
            <p:nvPr/>
          </p:nvSpPr>
          <p:spPr>
            <a:xfrm rot="0"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TextBox 40" id="40"/>
            <p:cNvSpPr txBox="true"/>
            <p:nvPr/>
          </p:nvSpPr>
          <p:spPr>
            <a:xfrm rot="0"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anchor="t" rtlCol="false" lIns="123825" rIns="57150" tIns="123825" bIns="123825" anchorCtr="false" vert="horz" wrap="squar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b="true" sz="3000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Kubernetes定义及作用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rot="0">
            <a:off x="4073227" y="1168478"/>
            <a:ext cx="455409" cy="206922"/>
          </a:xfrm>
          <a:custGeom>
            <a:avLst/>
            <a:gdLst/>
            <a:ahLst/>
            <a:cxnLst/>
            <a:rect r="r" b="b" t="t" l="l"/>
            <a:pathLst>
              <a:path h="1905000" w="1905000">
                <a:moveTo>
                  <a:pt x="0" y="0"/>
                </a:moveTo>
                <a:lnTo>
                  <a:pt x="1428750" y="0"/>
                </a:lnTo>
                <a:lnTo>
                  <a:pt x="1905000" y="1905000"/>
                </a:lnTo>
                <a:lnTo>
                  <a:pt x="476250" y="1905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50000"/>
            </a:schemeClr>
          </a:solidFill>
          <a:ln/>
        </p:spPr>
      </p:sp>
      <p:sp>
        <p:nvSpPr>
          <p:cNvPr name="AutoShape 3" id="3"/>
          <p:cNvSpPr/>
          <p:nvPr/>
        </p:nvSpPr>
        <p:spPr>
          <a:xfrm rot="0">
            <a:off x="472404" y="1375400"/>
            <a:ext cx="11247191" cy="4699510"/>
          </a:xfrm>
          <a:prstGeom prst="rect">
            <a:avLst/>
          </a:prstGeom>
          <a:solidFill>
            <a:schemeClr val="accent2">
              <a:alpha val="80000"/>
            </a:schemeClr>
          </a:solidFill>
          <a:ln/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100000"/>
          </a:blip>
          <a:srcRect l="25000" r="25000"/>
          <a:stretch>
            <a:fillRect/>
          </a:stretch>
        </p:blipFill>
        <p:spPr>
          <a:xfrm rot="0">
            <a:off x="740688" y="1168478"/>
            <a:ext cx="3679824" cy="4906431"/>
          </a:xfrm>
          <a:prstGeom prst="parallelogram">
            <a:avLst/>
          </a:prstGeom>
        </p:spPr>
      </p:pic>
      <p:sp>
        <p:nvSpPr>
          <p:cNvPr name="AutoShape 5" id="5"/>
          <p:cNvSpPr/>
          <p:nvPr/>
        </p:nvSpPr>
        <p:spPr>
          <a:xfrm rot="0">
            <a:off x="2499430" y="6236295"/>
            <a:ext cx="9220165" cy="67345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AutoShape 6" id="6"/>
          <p:cNvSpPr/>
          <p:nvPr/>
        </p:nvSpPr>
        <p:spPr>
          <a:xfrm rot="0">
            <a:off x="483810" y="6236295"/>
            <a:ext cx="740059" cy="67345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AutoShape 7" id="7"/>
          <p:cNvSpPr/>
          <p:nvPr/>
        </p:nvSpPr>
        <p:spPr>
          <a:xfrm rot="0">
            <a:off x="1375876" y="6200641"/>
            <a:ext cx="158719" cy="158719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AutoShape 8" id="8"/>
          <p:cNvSpPr/>
          <p:nvPr/>
        </p:nvSpPr>
        <p:spPr>
          <a:xfrm rot="0">
            <a:off x="1607200" y="6207253"/>
            <a:ext cx="147382" cy="147382"/>
          </a:xfrm>
          <a:prstGeom prst="ellipse">
            <a:avLst/>
          </a:prstGeom>
          <a:solidFill>
            <a:schemeClr val="accent1">
              <a:alpha val="80000"/>
            </a:schemeClr>
          </a:solidFill>
          <a:ln/>
        </p:spPr>
      </p:sp>
      <p:sp>
        <p:nvSpPr>
          <p:cNvPr name="AutoShape 9" id="9"/>
          <p:cNvSpPr/>
          <p:nvPr/>
        </p:nvSpPr>
        <p:spPr>
          <a:xfrm rot="0">
            <a:off x="1827186" y="6213864"/>
            <a:ext cx="136045" cy="136045"/>
          </a:xfrm>
          <a:prstGeom prst="ellipse">
            <a:avLst/>
          </a:prstGeom>
          <a:solidFill>
            <a:schemeClr val="accent1">
              <a:alpha val="60000"/>
            </a:schemeClr>
          </a:solidFill>
          <a:ln/>
        </p:spPr>
      </p:sp>
      <p:sp>
        <p:nvSpPr>
          <p:cNvPr name="AutoShape 10" id="10"/>
          <p:cNvSpPr/>
          <p:nvPr/>
        </p:nvSpPr>
        <p:spPr>
          <a:xfrm rot="0">
            <a:off x="2027323" y="6220476"/>
            <a:ext cx="124708" cy="124708"/>
          </a:xfrm>
          <a:prstGeom prst="ellipse">
            <a:avLst/>
          </a:prstGeom>
          <a:solidFill>
            <a:schemeClr val="accent1">
              <a:alpha val="40000"/>
            </a:schemeClr>
          </a:solidFill>
          <a:ln/>
        </p:spPr>
      </p:sp>
      <p:sp>
        <p:nvSpPr>
          <p:cNvPr name="AutoShape 11" id="11"/>
          <p:cNvSpPr/>
          <p:nvPr/>
        </p:nvSpPr>
        <p:spPr>
          <a:xfrm rot="0">
            <a:off x="2224635" y="6214895"/>
            <a:ext cx="113371" cy="113371"/>
          </a:xfrm>
          <a:prstGeom prst="ellipse">
            <a:avLst/>
          </a:prstGeom>
          <a:solidFill>
            <a:schemeClr val="accent1">
              <a:alpha val="20000"/>
            </a:schemeClr>
          </a:solidFill>
          <a:ln/>
        </p:spPr>
      </p:sp>
      <p:sp>
        <p:nvSpPr>
          <p:cNvPr name="TextBox 12" id="12"/>
          <p:cNvSpPr txBox="true"/>
          <p:nvPr/>
        </p:nvSpPr>
        <p:spPr>
          <a:xfrm rot="0">
            <a:off x="4754880" y="1727606"/>
            <a:ext cx="6467541" cy="755904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b="true" sz="2325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容器是Kubernetes的基础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754880" y="2304006"/>
            <a:ext cx="6240618" cy="120396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5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Kubernetes是基于容器技术构建的，它使用容器作为应用程序的运行时环境，通过编排和管理容器来提供强大的应用部署和管理能力。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754880" y="3783405"/>
            <a:ext cx="6240618" cy="755904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b="true" sz="2325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Kubernetes提升容器的价值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754880" y="4436820"/>
            <a:ext cx="6240618" cy="120396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5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虽然容器技术本身具有很多优势，但在大规模生产环境中管理大量的容器是一个巨大的挑战。Kubernetes通过提供自动化的容器编排和管理功能，极大地简化了这个过程，使容器技术能够更广泛地应用于生产环境。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name="AutoShape 17" id="17"/>
            <p:cNvSpPr/>
            <p:nvPr/>
          </p:nvSpPr>
          <p:spPr>
            <a:xfrm rot="0"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18" id="18"/>
            <p:cNvSpPr/>
            <p:nvPr/>
          </p:nvSpPr>
          <p:spPr>
            <a:xfrm rot="0"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19" id="19"/>
            <p:cNvSpPr/>
            <p:nvPr/>
          </p:nvSpPr>
          <p:spPr>
            <a:xfrm rot="0"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0" id="20"/>
            <p:cNvSpPr/>
            <p:nvPr/>
          </p:nvSpPr>
          <p:spPr>
            <a:xfrm rot="0"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21" id="21"/>
            <p:cNvSpPr/>
            <p:nvPr/>
          </p:nvSpPr>
          <p:spPr>
            <a:xfrm rot="0"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22" id="22"/>
            <p:cNvSpPr/>
            <p:nvPr/>
          </p:nvSpPr>
          <p:spPr>
            <a:xfrm rot="0"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3" id="23"/>
            <p:cNvSpPr/>
            <p:nvPr/>
          </p:nvSpPr>
          <p:spPr>
            <a:xfrm rot="0"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4" id="24"/>
            <p:cNvSpPr/>
            <p:nvPr/>
          </p:nvSpPr>
          <p:spPr>
            <a:xfrm rot="0"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5" id="25"/>
            <p:cNvSpPr/>
            <p:nvPr/>
          </p:nvSpPr>
          <p:spPr>
            <a:xfrm rot="0"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26" id="26"/>
            <p:cNvSpPr/>
            <p:nvPr/>
          </p:nvSpPr>
          <p:spPr>
            <a:xfrm rot="0"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27" id="27"/>
            <p:cNvSpPr/>
            <p:nvPr/>
          </p:nvSpPr>
          <p:spPr>
            <a:xfrm rot="0"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8" id="28"/>
            <p:cNvSpPr/>
            <p:nvPr/>
          </p:nvSpPr>
          <p:spPr>
            <a:xfrm rot="0"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9" id="29"/>
            <p:cNvSpPr/>
            <p:nvPr/>
          </p:nvSpPr>
          <p:spPr>
            <a:xfrm rot="0"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30" id="30"/>
            <p:cNvSpPr/>
            <p:nvPr/>
          </p:nvSpPr>
          <p:spPr>
            <a:xfrm rot="0"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31" id="31"/>
            <p:cNvSpPr/>
            <p:nvPr/>
          </p:nvSpPr>
          <p:spPr>
            <a:xfrm rot="0"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32" id="32"/>
            <p:cNvSpPr/>
            <p:nvPr/>
          </p:nvSpPr>
          <p:spPr>
            <a:xfrm rot="0"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33" id="33"/>
            <p:cNvSpPr/>
            <p:nvPr/>
          </p:nvSpPr>
          <p:spPr>
            <a:xfrm rot="0"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34" id="34"/>
            <p:cNvSpPr/>
            <p:nvPr/>
          </p:nvSpPr>
          <p:spPr>
            <a:xfrm rot="0"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35" id="35"/>
            <p:cNvSpPr/>
            <p:nvPr/>
          </p:nvSpPr>
          <p:spPr>
            <a:xfrm rot="0"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36" id="36"/>
            <p:cNvSpPr/>
            <p:nvPr/>
          </p:nvSpPr>
          <p:spPr>
            <a:xfrm rot="0"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TextBox 37" id="37"/>
            <p:cNvSpPr txBox="true"/>
            <p:nvPr/>
          </p:nvSpPr>
          <p:spPr>
            <a:xfrm rot="0"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anchor="t" rtlCol="false" lIns="123825" rIns="57150" tIns="123825" bIns="123825" anchorCtr="false" vert="horz" wrap="squar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b="true" sz="3000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容器与Kubernetes关系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name="AutoShape 3" id="3"/>
            <p:cNvSpPr/>
            <p:nvPr/>
          </p:nvSpPr>
          <p:spPr>
            <a:xfrm rot="0"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4" id="4"/>
            <p:cNvSpPr/>
            <p:nvPr/>
          </p:nvSpPr>
          <p:spPr>
            <a:xfrm rot="0"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5" id="5"/>
            <p:cNvSpPr/>
            <p:nvPr/>
          </p:nvSpPr>
          <p:spPr>
            <a:xfrm rot="0"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6" id="6"/>
            <p:cNvSpPr/>
            <p:nvPr/>
          </p:nvSpPr>
          <p:spPr>
            <a:xfrm rot="0"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7" id="7"/>
            <p:cNvSpPr/>
            <p:nvPr/>
          </p:nvSpPr>
          <p:spPr>
            <a:xfrm rot="0"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8" id="8"/>
            <p:cNvSpPr/>
            <p:nvPr/>
          </p:nvSpPr>
          <p:spPr>
            <a:xfrm rot="0"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9" id="9"/>
            <p:cNvSpPr/>
            <p:nvPr/>
          </p:nvSpPr>
          <p:spPr>
            <a:xfrm rot="0"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10" id="10"/>
            <p:cNvSpPr/>
            <p:nvPr/>
          </p:nvSpPr>
          <p:spPr>
            <a:xfrm rot="0"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11" id="11"/>
            <p:cNvSpPr/>
            <p:nvPr/>
          </p:nvSpPr>
          <p:spPr>
            <a:xfrm rot="0"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12" id="12"/>
            <p:cNvSpPr/>
            <p:nvPr/>
          </p:nvSpPr>
          <p:spPr>
            <a:xfrm rot="0"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13" id="13"/>
            <p:cNvSpPr/>
            <p:nvPr/>
          </p:nvSpPr>
          <p:spPr>
            <a:xfrm rot="0"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14" id="14"/>
            <p:cNvSpPr/>
            <p:nvPr/>
          </p:nvSpPr>
          <p:spPr>
            <a:xfrm rot="0"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15" id="15"/>
            <p:cNvSpPr/>
            <p:nvPr/>
          </p:nvSpPr>
          <p:spPr>
            <a:xfrm rot="0"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16" id="16"/>
            <p:cNvSpPr/>
            <p:nvPr/>
          </p:nvSpPr>
          <p:spPr>
            <a:xfrm rot="0"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17" id="17"/>
            <p:cNvSpPr/>
            <p:nvPr/>
          </p:nvSpPr>
          <p:spPr>
            <a:xfrm rot="0"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18" id="18"/>
            <p:cNvSpPr/>
            <p:nvPr/>
          </p:nvSpPr>
          <p:spPr>
            <a:xfrm rot="0"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19" id="19"/>
            <p:cNvSpPr/>
            <p:nvPr/>
          </p:nvSpPr>
          <p:spPr>
            <a:xfrm rot="0"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0" id="20"/>
            <p:cNvSpPr/>
            <p:nvPr/>
          </p:nvSpPr>
          <p:spPr>
            <a:xfrm rot="0"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1" id="21"/>
            <p:cNvSpPr/>
            <p:nvPr/>
          </p:nvSpPr>
          <p:spPr>
            <a:xfrm rot="0"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22" id="22"/>
            <p:cNvSpPr/>
            <p:nvPr/>
          </p:nvSpPr>
          <p:spPr>
            <a:xfrm rot="0"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TextBox 23" id="23"/>
            <p:cNvSpPr txBox="true"/>
            <p:nvPr/>
          </p:nvSpPr>
          <p:spPr>
            <a:xfrm rot="0"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anchor="t" rtlCol="false" lIns="123825" rIns="57150" tIns="123825" bIns="123825" anchorCtr="false" vert="horz" wrap="squar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b="true" sz="3000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云计算原生应用与Kubernetes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3561535" y="2061200"/>
            <a:ext cx="7382690" cy="1531407"/>
          </a:xfrm>
          <a:prstGeom prst="rect">
            <a:avLst/>
          </a:prstGeom>
          <a:ln/>
        </p:spPr>
        <p:txBody>
          <a:bodyPr anchor="ctr" rtlCol="false" lIns="66008" rIns="66008" tIns="33052" bIns="33052" anchorCtr="true" vert="horz" wrap="square">
            <a:normAutofit/>
          </a:bodyPr>
          <a:lstStyle/>
          <a:p>
            <a:pPr algn="ctr">
              <a:lnSpc>
                <a:spcPct val="188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云计算原生应用是设计用于在云平台上运行的应用程序，它们充分利用了云计算的弹性、可扩展性和按需付费等特性。这些应用程序通常使用微服务架构，并依赖于容器技术来实现快速部署和更新。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561535" y="1520189"/>
            <a:ext cx="7382690" cy="490334"/>
          </a:xfrm>
          <a:prstGeom prst="rect">
            <a:avLst/>
          </a:prstGeom>
          <a:ln/>
        </p:spPr>
        <p:txBody>
          <a:bodyPr anchor="ctr" rtlCol="false" lIns="66008" rIns="66008" tIns="33052" bIns="33052" anchorCtr="true" vert="horz" wrap="square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b="true" sz="1725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云计算原生应用定义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561535" y="4422893"/>
            <a:ext cx="7382690" cy="1531407"/>
          </a:xfrm>
          <a:prstGeom prst="rect">
            <a:avLst/>
          </a:prstGeom>
          <a:ln/>
        </p:spPr>
        <p:txBody>
          <a:bodyPr anchor="ctr" rtlCol="false" lIns="66008" rIns="66008" tIns="33052" bIns="33052" anchorCtr="true" vert="horz" wrap="square">
            <a:normAutofit/>
          </a:bodyPr>
          <a:lstStyle/>
          <a:p>
            <a:pPr algn="ctr">
              <a:lnSpc>
                <a:spcPct val="188000"/>
              </a:lnSpc>
            </a:pPr>
            <a:r>
              <a:rPr lang="en-US" sz="12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Kubernetes为云计算原生应用提供了一个理想的运行平台。它不仅可以自动化管理应用程序的容器，还可以与云平台的其他服务（如存储、网络和安全等）进行集成，为应用程序提供全面的支持。通过使用Kubernetes，开发人员可以更加专注于应用程序的开发和创新，而无需过多关注底层基础设施的运维和管理。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561535" y="3881882"/>
            <a:ext cx="7382690" cy="490334"/>
          </a:xfrm>
          <a:prstGeom prst="rect">
            <a:avLst/>
          </a:prstGeom>
          <a:ln/>
        </p:spPr>
        <p:txBody>
          <a:bodyPr anchor="ctr" rtlCol="false" lIns="66008" rIns="66008" tIns="33052" bIns="33052" anchorCtr="true" vert="horz" wrap="square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b="true" sz="1725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Kubernetes对云计算原生应用的支持</a:t>
            </a:r>
          </a:p>
        </p:txBody>
      </p:sp>
      <p:sp>
        <p:nvSpPr>
          <p:cNvPr name="AutoShape 28" id="28"/>
          <p:cNvSpPr/>
          <p:nvPr/>
        </p:nvSpPr>
        <p:spPr>
          <a:xfrm rot="0">
            <a:off x="1075314" y="4179055"/>
            <a:ext cx="1747957" cy="1747957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AutoShape 29" id="29"/>
          <p:cNvSpPr/>
          <p:nvPr/>
        </p:nvSpPr>
        <p:spPr>
          <a:xfrm rot="0">
            <a:off x="1075314" y="1789318"/>
            <a:ext cx="1747957" cy="1747957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Freeform 30" id="30"/>
          <p:cNvSpPr/>
          <p:nvPr/>
        </p:nvSpPr>
        <p:spPr>
          <a:xfrm rot="0">
            <a:off x="1537812" y="4641553"/>
            <a:ext cx="822960" cy="822960"/>
          </a:xfrm>
          <a:custGeom>
            <a:avLst/>
            <a:gdLst/>
            <a:ahLst/>
            <a:cxnLst/>
            <a:rect r="r" b="b" t="t" l="l"/>
            <a:pathLst>
              <a:path h="304800" w="304800">
                <a:moveTo>
                  <a:pt x="304800" y="171155"/>
                </a:moveTo>
                <a:lnTo>
                  <a:pt x="304800" y="133055"/>
                </a:lnTo>
                <a:lnTo>
                  <a:pt x="259261" y="114081"/>
                </a:lnTo>
                <a:cubicBezTo>
                  <a:pt x="257994" y="110509"/>
                  <a:pt x="256661" y="107051"/>
                  <a:pt x="255022" y="103661"/>
                </a:cubicBezTo>
                <a:lnTo>
                  <a:pt x="273406" y="57893"/>
                </a:lnTo>
                <a:lnTo>
                  <a:pt x="246459" y="30956"/>
                </a:lnTo>
                <a:lnTo>
                  <a:pt x="201101" y="49635"/>
                </a:lnTo>
                <a:cubicBezTo>
                  <a:pt x="197644" y="47958"/>
                  <a:pt x="194110" y="46549"/>
                  <a:pt x="190462" y="45244"/>
                </a:cubicBezTo>
                <a:lnTo>
                  <a:pt x="171155" y="0"/>
                </a:lnTo>
                <a:lnTo>
                  <a:pt x="133055" y="0"/>
                </a:lnTo>
                <a:lnTo>
                  <a:pt x="114224" y="45091"/>
                </a:lnTo>
                <a:cubicBezTo>
                  <a:pt x="110433" y="46434"/>
                  <a:pt x="106785" y="47844"/>
                  <a:pt x="103175" y="49559"/>
                </a:cubicBezTo>
                <a:lnTo>
                  <a:pt x="57893" y="31366"/>
                </a:lnTo>
                <a:lnTo>
                  <a:pt x="30956" y="58303"/>
                </a:lnTo>
                <a:lnTo>
                  <a:pt x="49416" y="103175"/>
                </a:lnTo>
                <a:cubicBezTo>
                  <a:pt x="47625" y="106861"/>
                  <a:pt x="46177" y="110614"/>
                  <a:pt x="44796" y="114491"/>
                </a:cubicBezTo>
                <a:lnTo>
                  <a:pt x="0" y="133645"/>
                </a:lnTo>
                <a:lnTo>
                  <a:pt x="0" y="171745"/>
                </a:lnTo>
                <a:lnTo>
                  <a:pt x="44834" y="190424"/>
                </a:lnTo>
                <a:cubicBezTo>
                  <a:pt x="46215" y="194291"/>
                  <a:pt x="47701" y="198053"/>
                  <a:pt x="49482" y="201740"/>
                </a:cubicBezTo>
                <a:lnTo>
                  <a:pt x="31366" y="246907"/>
                </a:lnTo>
                <a:lnTo>
                  <a:pt x="58303" y="273844"/>
                </a:lnTo>
                <a:lnTo>
                  <a:pt x="103289" y="255318"/>
                </a:lnTo>
                <a:cubicBezTo>
                  <a:pt x="106899" y="257032"/>
                  <a:pt x="110585" y="258404"/>
                  <a:pt x="114376" y="259709"/>
                </a:cubicBezTo>
                <a:lnTo>
                  <a:pt x="133645" y="304800"/>
                </a:lnTo>
                <a:lnTo>
                  <a:pt x="171745" y="304800"/>
                </a:lnTo>
                <a:lnTo>
                  <a:pt x="190605" y="259480"/>
                </a:lnTo>
                <a:cubicBezTo>
                  <a:pt x="194215" y="258137"/>
                  <a:pt x="197787" y="256727"/>
                  <a:pt x="201206" y="255089"/>
                </a:cubicBezTo>
                <a:lnTo>
                  <a:pt x="246898" y="273396"/>
                </a:lnTo>
                <a:lnTo>
                  <a:pt x="273834" y="246459"/>
                </a:lnTo>
                <a:lnTo>
                  <a:pt x="255079" y="200997"/>
                </a:lnTo>
                <a:cubicBezTo>
                  <a:pt x="256680" y="197577"/>
                  <a:pt x="257985" y="194110"/>
                  <a:pt x="259251" y="190576"/>
                </a:cubicBezTo>
                <a:lnTo>
                  <a:pt x="304800" y="171155"/>
                </a:lnTo>
                <a:close/>
                <a:moveTo>
                  <a:pt x="152105" y="209550"/>
                </a:moveTo>
                <a:cubicBezTo>
                  <a:pt x="120558" y="209550"/>
                  <a:pt x="94955" y="183947"/>
                  <a:pt x="94955" y="152400"/>
                </a:cubicBezTo>
                <a:cubicBezTo>
                  <a:pt x="94955" y="120853"/>
                  <a:pt x="120558" y="95250"/>
                  <a:pt x="152105" y="95250"/>
                </a:cubicBezTo>
                <a:cubicBezTo>
                  <a:pt x="183652" y="95250"/>
                  <a:pt x="209255" y="120853"/>
                  <a:pt x="209255" y="152400"/>
                </a:cubicBezTo>
                <a:cubicBezTo>
                  <a:pt x="209255" y="183947"/>
                  <a:pt x="183652" y="209550"/>
                  <a:pt x="152105" y="209550"/>
                </a:cubicBezTo>
                <a:close/>
              </a:path>
            </a:pathLst>
          </a:custGeom>
          <a:solidFill>
            <a:srgbClr val="FDFCFC">
              <a:alpha val="100000"/>
            </a:srgbClr>
          </a:solidFill>
          <a:ln/>
        </p:spPr>
      </p:sp>
      <p:sp>
        <p:nvSpPr>
          <p:cNvPr name="Freeform 31" id="31"/>
          <p:cNvSpPr/>
          <p:nvPr/>
        </p:nvSpPr>
        <p:spPr>
          <a:xfrm rot="0">
            <a:off x="1537812" y="2251817"/>
            <a:ext cx="822960" cy="822960"/>
          </a:xfrm>
          <a:custGeom>
            <a:avLst/>
            <a:gdLst/>
            <a:ahLst/>
            <a:cxnLst/>
            <a:rect r="r" b="b" t="t" l="l"/>
            <a:pathLst>
              <a:path h="304800" w="304800">
                <a:moveTo>
                  <a:pt x="0" y="91440"/>
                </a:moveTo>
                <a:lnTo>
                  <a:pt x="152400" y="0"/>
                </a:lnTo>
                <a:lnTo>
                  <a:pt x="304800" y="91440"/>
                </a:lnTo>
                <a:lnTo>
                  <a:pt x="304800" y="121920"/>
                </a:lnTo>
                <a:lnTo>
                  <a:pt x="0" y="121920"/>
                </a:lnTo>
                <a:lnTo>
                  <a:pt x="0" y="91440"/>
                </a:lnTo>
                <a:close/>
                <a:moveTo>
                  <a:pt x="0" y="274320"/>
                </a:moveTo>
                <a:lnTo>
                  <a:pt x="304800" y="27432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274320"/>
                </a:lnTo>
                <a:close/>
                <a:moveTo>
                  <a:pt x="30480" y="243840"/>
                </a:moveTo>
                <a:lnTo>
                  <a:pt x="274320" y="243840"/>
                </a:lnTo>
                <a:lnTo>
                  <a:pt x="274320" y="274320"/>
                </a:lnTo>
                <a:lnTo>
                  <a:pt x="30480" y="274320"/>
                </a:lnTo>
                <a:lnTo>
                  <a:pt x="30480" y="243840"/>
                </a:lnTo>
                <a:close/>
                <a:moveTo>
                  <a:pt x="30480" y="121920"/>
                </a:moveTo>
                <a:lnTo>
                  <a:pt x="91440" y="121920"/>
                </a:lnTo>
                <a:lnTo>
                  <a:pt x="91440" y="243840"/>
                </a:lnTo>
                <a:lnTo>
                  <a:pt x="30480" y="243840"/>
                </a:lnTo>
                <a:lnTo>
                  <a:pt x="30480" y="121920"/>
                </a:lnTo>
                <a:close/>
                <a:moveTo>
                  <a:pt x="121920" y="121920"/>
                </a:moveTo>
                <a:lnTo>
                  <a:pt x="182880" y="121920"/>
                </a:lnTo>
                <a:lnTo>
                  <a:pt x="182880" y="243840"/>
                </a:lnTo>
                <a:lnTo>
                  <a:pt x="121920" y="243840"/>
                </a:lnTo>
                <a:lnTo>
                  <a:pt x="121920" y="121920"/>
                </a:lnTo>
                <a:close/>
                <a:moveTo>
                  <a:pt x="213360" y="121920"/>
                </a:moveTo>
                <a:lnTo>
                  <a:pt x="274320" y="121920"/>
                </a:lnTo>
                <a:lnTo>
                  <a:pt x="274320" y="243840"/>
                </a:lnTo>
                <a:lnTo>
                  <a:pt x="213360" y="243840"/>
                </a:lnTo>
                <a:lnTo>
                  <a:pt x="213360" y="121920"/>
                </a:lnTo>
                <a:close/>
              </a:path>
            </a:pathLst>
          </a:custGeom>
          <a:solidFill>
            <a:srgbClr val="FDFCFC">
              <a:alpha val="100000"/>
            </a:srgbClr>
          </a:solidFill>
          <a:ln/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70021" y="1411090"/>
            <a:ext cx="2051957" cy="1842306"/>
          </a:xfrm>
          <a:prstGeom prst="rect">
            <a:avLst/>
          </a:prstGeom>
          <a:ln/>
        </p:spPr>
        <p:txBody>
          <a:bodyPr anchor="ctr" rtlCol="false" lIns="114300" rIns="114300" tIns="57150" bIns="57150" anchorCtr="true" vert="horz" wrap="square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b="true" sz="8000">
                <a:solidFill>
                  <a:srgbClr val="B3CEFF">
                    <a:alpha val="100000"/>
                  </a:srgbClr>
                </a:solidFill>
                <a:highlight>
                  <a:srgbClr val="000000">
                    <a:alpha val="0"/>
                  </a:srgbClr>
                </a:highlight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53596" y="3253396"/>
            <a:ext cx="10484808" cy="1798058"/>
          </a:xfrm>
          <a:prstGeom prst="rect">
            <a:avLst/>
          </a:prstGeom>
          <a:ln/>
        </p:spPr>
        <p:txBody>
          <a:bodyPr anchor="t" rtlCol="false" lIns="114300" rIns="114300" tIns="57150" bIns="57150" anchorCtr="true" vert="horz"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b="true" sz="45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Kubernetes版本发展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true">
            <a:off x="464695" y="1671422"/>
            <a:ext cx="8592913" cy="2001332"/>
          </a:xfrm>
          <a:prstGeom prst="rect">
            <a:avLst/>
          </a:prstGeom>
          <a:solidFill>
            <a:schemeClr val="accent1">
              <a:lumMod val="75000"/>
              <a:alpha val="100000"/>
            </a:schemeClr>
          </a:solidFill>
          <a:ln/>
        </p:spPr>
      </p:sp>
      <p:sp>
        <p:nvSpPr>
          <p:cNvPr name="AutoShape 3" id="3"/>
          <p:cNvSpPr/>
          <p:nvPr/>
        </p:nvSpPr>
        <p:spPr>
          <a:xfrm rot="0" flipH="true">
            <a:off x="3049571" y="3932178"/>
            <a:ext cx="8591670" cy="2001332"/>
          </a:xfrm>
          <a:prstGeom prst="rect">
            <a:avLst/>
          </a:prstGeom>
          <a:solidFill>
            <a:schemeClr val="accent1">
              <a:lumMod val="75000"/>
              <a:alpha val="100000"/>
            </a:schemeClr>
          </a:solidFill>
          <a:ln/>
        </p:spPr>
      </p:sp>
      <p:sp>
        <p:nvSpPr>
          <p:cNvPr name="AutoShape 4" id="4"/>
          <p:cNvSpPr/>
          <p:nvPr/>
        </p:nvSpPr>
        <p:spPr>
          <a:xfrm rot="0">
            <a:off x="9419558" y="1717072"/>
            <a:ext cx="1872615" cy="1872615"/>
          </a:xfrm>
          <a:prstGeom prst="ellipse">
            <a:avLst/>
          </a:prstGeom>
          <a:solidFill>
            <a:schemeClr val="accent1">
              <a:alpha val="100000"/>
            </a:schemeClr>
          </a:solidFill>
          <a:ln w="825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name="AutoShape 5" id="5"/>
          <p:cNvSpPr/>
          <p:nvPr/>
        </p:nvSpPr>
        <p:spPr>
          <a:xfrm rot="0">
            <a:off x="777240" y="3996690"/>
            <a:ext cx="1872615" cy="1872615"/>
          </a:xfrm>
          <a:prstGeom prst="ellipse">
            <a:avLst/>
          </a:prstGeom>
          <a:solidFill>
            <a:schemeClr val="accent1">
              <a:alpha val="100000"/>
            </a:schemeClr>
          </a:solidFill>
          <a:ln w="825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name="TextBox 6" id="6"/>
          <p:cNvSpPr txBox="true"/>
          <p:nvPr/>
        </p:nvSpPr>
        <p:spPr>
          <a:xfrm rot="0">
            <a:off x="784375" y="1989454"/>
            <a:ext cx="8089073" cy="1327168"/>
          </a:xfrm>
          <a:prstGeom prst="rect">
            <a:avLst/>
          </a:prstGeom>
          <a:ln/>
        </p:spPr>
        <p:txBody>
          <a:bodyPr anchor="ctr" rtlCol="false" lIns="66008" rIns="66008" tIns="33052" bIns="33052" anchorCtr="false" vert="horz" wrap="square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425">
                <a:solidFill>
                  <a:srgbClr val="FDFCFC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Kubernetes项目最初由Google启动，其初始版本提供了基本的容器编排和管理功能。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21624" y="4269260"/>
            <a:ext cx="8089073" cy="1327168"/>
          </a:xfrm>
          <a:prstGeom prst="rect">
            <a:avLst/>
          </a:prstGeom>
          <a:ln/>
        </p:spPr>
        <p:txBody>
          <a:bodyPr anchor="ctr" rtlCol="false" lIns="66008" rIns="66008" tIns="33052" bIns="33052" anchorCtr="false" vert="horz" wrap="square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425">
                <a:solidFill>
                  <a:srgbClr val="FDFCFC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初始版本的Kubernetes注重于容器的自动化部署、扩展和管理，通过简洁的API和强大的工具集，使用户能够轻松地管理大规模容器集群。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19558" y="2364660"/>
            <a:ext cx="1821725" cy="490334"/>
          </a:xfrm>
          <a:prstGeom prst="rect">
            <a:avLst/>
          </a:prstGeom>
          <a:ln/>
        </p:spPr>
        <p:txBody>
          <a:bodyPr anchor="ctr" rtlCol="false" lIns="66008" rIns="66008" tIns="33052" bIns="33052" anchorCtr="true" vert="horz" wrap="square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b="true" sz="2025">
                <a:solidFill>
                  <a:srgbClr val="FDFCFC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初始版本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4919" y="4687677"/>
            <a:ext cx="1821725" cy="490334"/>
          </a:xfrm>
          <a:prstGeom prst="rect">
            <a:avLst/>
          </a:prstGeom>
          <a:ln/>
        </p:spPr>
        <p:txBody>
          <a:bodyPr anchor="ctr" rtlCol="false" lIns="66008" rIns="66008" tIns="33052" bIns="33052" anchorCtr="true" vert="horz" wrap="square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b="true" sz="2025">
                <a:solidFill>
                  <a:srgbClr val="FDFCFC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特点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454963" y="93878"/>
            <a:ext cx="10641129" cy="914400"/>
            <a:chOff x="454963" y="93878"/>
            <a:chExt cx="10641129" cy="914400"/>
          </a:xfrm>
        </p:grpSpPr>
        <p:sp>
          <p:nvSpPr>
            <p:cNvPr name="AutoShape 11" id="11"/>
            <p:cNvSpPr/>
            <p:nvPr/>
          </p:nvSpPr>
          <p:spPr>
            <a:xfrm rot="0"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12" id="12"/>
            <p:cNvSpPr/>
            <p:nvPr/>
          </p:nvSpPr>
          <p:spPr>
            <a:xfrm rot="0"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13" id="13"/>
            <p:cNvSpPr/>
            <p:nvPr/>
          </p:nvSpPr>
          <p:spPr>
            <a:xfrm rot="0"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14" id="14"/>
            <p:cNvSpPr/>
            <p:nvPr/>
          </p:nvSpPr>
          <p:spPr>
            <a:xfrm rot="0"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15" id="15"/>
            <p:cNvSpPr/>
            <p:nvPr/>
          </p:nvSpPr>
          <p:spPr>
            <a:xfrm rot="0"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16" id="16"/>
            <p:cNvSpPr/>
            <p:nvPr/>
          </p:nvSpPr>
          <p:spPr>
            <a:xfrm rot="0"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17" id="17"/>
            <p:cNvSpPr/>
            <p:nvPr/>
          </p:nvSpPr>
          <p:spPr>
            <a:xfrm rot="0"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18" id="18"/>
            <p:cNvSpPr/>
            <p:nvPr/>
          </p:nvSpPr>
          <p:spPr>
            <a:xfrm rot="0"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19" id="19"/>
            <p:cNvSpPr/>
            <p:nvPr/>
          </p:nvSpPr>
          <p:spPr>
            <a:xfrm rot="0"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20" id="20"/>
            <p:cNvSpPr/>
            <p:nvPr/>
          </p:nvSpPr>
          <p:spPr>
            <a:xfrm rot="0"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21" id="21"/>
            <p:cNvSpPr/>
            <p:nvPr/>
          </p:nvSpPr>
          <p:spPr>
            <a:xfrm rot="0"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2" id="22"/>
            <p:cNvSpPr/>
            <p:nvPr/>
          </p:nvSpPr>
          <p:spPr>
            <a:xfrm rot="0"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3" id="23"/>
            <p:cNvSpPr/>
            <p:nvPr/>
          </p:nvSpPr>
          <p:spPr>
            <a:xfrm rot="0"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4" id="24"/>
            <p:cNvSpPr/>
            <p:nvPr/>
          </p:nvSpPr>
          <p:spPr>
            <a:xfrm rot="0"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25" id="25"/>
            <p:cNvSpPr/>
            <p:nvPr/>
          </p:nvSpPr>
          <p:spPr>
            <a:xfrm rot="0"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AutoShape 26" id="26"/>
            <p:cNvSpPr/>
            <p:nvPr/>
          </p:nvSpPr>
          <p:spPr>
            <a:xfrm rot="0"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name="AutoShape 27" id="27"/>
            <p:cNvSpPr/>
            <p:nvPr/>
          </p:nvSpPr>
          <p:spPr>
            <a:xfrm rot="0"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name="AutoShape 28" id="28"/>
            <p:cNvSpPr/>
            <p:nvPr/>
          </p:nvSpPr>
          <p:spPr>
            <a:xfrm rot="0"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name="AutoShape 29" id="29"/>
            <p:cNvSpPr/>
            <p:nvPr/>
          </p:nvSpPr>
          <p:spPr>
            <a:xfrm rot="0"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name="AutoShape 30" id="30"/>
            <p:cNvSpPr/>
            <p:nvPr/>
          </p:nvSpPr>
          <p:spPr>
            <a:xfrm rot="0"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name="TextBox 31" id="31"/>
            <p:cNvSpPr txBox="true"/>
            <p:nvPr/>
          </p:nvSpPr>
          <p:spPr>
            <a:xfrm rot="0">
              <a:off x="1094842" y="93878"/>
              <a:ext cx="10001250" cy="914400"/>
            </a:xfrm>
            <a:prstGeom prst="rect">
              <a:avLst/>
            </a:prstGeom>
            <a:ln/>
          </p:spPr>
          <p:txBody>
            <a:bodyPr anchor="t" rtlCol="false" lIns="123825" rIns="57150" tIns="123825" bIns="123825" anchorCtr="false" vert="horz" wrap="squar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b="true" sz="3000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初始版本及特点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FFFFFF"/>
      </a:dk1>
      <a:lt1>
        <a:srgbClr val="031C3A"/>
      </a:lt1>
      <a:dk2>
        <a:srgbClr val="FFFFFF"/>
      </a:dk2>
      <a:lt2>
        <a:srgbClr val="09163E"/>
      </a:lt2>
      <a:accent1>
        <a:srgbClr val="B3CEFF"/>
      </a:accent1>
      <a:accent2>
        <a:srgbClr val="013BBE"/>
      </a:accent2>
      <a:accent3>
        <a:srgbClr val="0463E2"/>
      </a:accent3>
      <a:accent4>
        <a:srgbClr val="0D3F86"/>
      </a:accent4>
      <a:accent5>
        <a:srgbClr val="879CBA"/>
      </a:accent5>
      <a:accent6>
        <a:srgbClr val="50C6F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