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8"/>
  </p:notesMasterIdLst>
  <p:handoutMasterIdLst>
    <p:handoutMasterId r:id="rId29"/>
  </p:handoutMasterIdLst>
  <p:sldIdLst>
    <p:sldId id="256" r:id="rId5"/>
    <p:sldId id="288" r:id="rId6"/>
    <p:sldId id="266" r:id="rId7"/>
    <p:sldId id="286" r:id="rId8"/>
    <p:sldId id="302" r:id="rId9"/>
    <p:sldId id="289" r:id="rId10"/>
    <p:sldId id="258" r:id="rId11"/>
    <p:sldId id="285" r:id="rId12"/>
    <p:sldId id="296" r:id="rId13"/>
    <p:sldId id="297" r:id="rId14"/>
    <p:sldId id="300" r:id="rId15"/>
    <p:sldId id="298" r:id="rId16"/>
    <p:sldId id="299" r:id="rId17"/>
    <p:sldId id="290" r:id="rId18"/>
    <p:sldId id="291" r:id="rId19"/>
    <p:sldId id="292" r:id="rId20"/>
    <p:sldId id="304" r:id="rId21"/>
    <p:sldId id="287" r:id="rId22"/>
    <p:sldId id="305" r:id="rId23"/>
    <p:sldId id="295" r:id="rId24"/>
    <p:sldId id="301" r:id="rId25"/>
    <p:sldId id="306" r:id="rId26"/>
    <p:sldId id="269"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9977EA61-351E-1CA9-6C73-F33DF1B21EF0}" name="Jimmy Kim" initials="JK" userId="286f06ea3d74b7b4" providerId="Windows Live"/>
  <p188:author id="{7F30C16D-2434-9705-174C-FE35CDE852E2}" name="Sunny KIM" initials="SK" userId="c850edf4c88011e5" providerId="Windows Live"/>
  <p188:author id="{542B889C-80F4-C555-EE27-C8BF961AE851}" name="Thet Win" initials="TW" userId="787d8eeac6b77cc9"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00"/>
    <a:srgbClr val="0000FF"/>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C46542F-3C83-4A46-AF05-37F981667C38}" v="11" dt="2024-08-24T21:46:53.68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211" autoAdjust="0"/>
    <p:restoredTop sz="94660"/>
  </p:normalViewPr>
  <p:slideViewPr>
    <p:cSldViewPr snapToGrid="0">
      <p:cViewPr varScale="1">
        <p:scale>
          <a:sx n="105" d="100"/>
          <a:sy n="105" d="100"/>
        </p:scale>
        <p:origin x="138" y="240"/>
      </p:cViewPr>
      <p:guideLst>
        <p:guide orient="horz" pos="2160"/>
        <p:guide pos="3840"/>
      </p:guideLst>
    </p:cSldViewPr>
  </p:slideViewPr>
  <p:notesTextViewPr>
    <p:cViewPr>
      <p:scale>
        <a:sx n="1" d="1"/>
        <a:sy n="1" d="1"/>
      </p:scale>
      <p:origin x="0" y="0"/>
    </p:cViewPr>
  </p:notesTextViewPr>
  <p:notesViewPr>
    <p:cSldViewPr snapToGrid="0">
      <p:cViewPr varScale="1">
        <p:scale>
          <a:sx n="94" d="100"/>
          <a:sy n="94" d="100"/>
        </p:scale>
        <p:origin x="2646" y="10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35"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8/26/2024</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8/26/2024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734D747-9380-41EE-9946-EC9EC0CA5D1E}" type="slidenum">
              <a:rPr lang="en-US" noProof="0" smtClean="0"/>
              <a:t>1</a:t>
            </a:fld>
            <a:endParaRPr lang="en-US" noProof="0" dirty="0"/>
          </a:p>
        </p:txBody>
      </p:sp>
    </p:spTree>
    <p:extLst>
      <p:ext uri="{BB962C8B-B14F-4D97-AF65-F5344CB8AC3E}">
        <p14:creationId xmlns:p14="http://schemas.microsoft.com/office/powerpoint/2010/main" val="42853008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734D747-9380-41EE-9946-EC9EC0CA5D1E}" type="slidenum">
              <a:rPr lang="en-US" noProof="0" smtClean="0"/>
              <a:t>10</a:t>
            </a:fld>
            <a:endParaRPr lang="en-US" noProof="0" dirty="0"/>
          </a:p>
        </p:txBody>
      </p:sp>
    </p:spTree>
    <p:extLst>
      <p:ext uri="{BB962C8B-B14F-4D97-AF65-F5344CB8AC3E}">
        <p14:creationId xmlns:p14="http://schemas.microsoft.com/office/powerpoint/2010/main" val="22568211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734D747-9380-41EE-9946-EC9EC0CA5D1E}" type="slidenum">
              <a:rPr lang="en-US" noProof="0" smtClean="0"/>
              <a:t>11</a:t>
            </a:fld>
            <a:endParaRPr lang="en-US" noProof="0" dirty="0"/>
          </a:p>
        </p:txBody>
      </p:sp>
    </p:spTree>
    <p:extLst>
      <p:ext uri="{BB962C8B-B14F-4D97-AF65-F5344CB8AC3E}">
        <p14:creationId xmlns:p14="http://schemas.microsoft.com/office/powerpoint/2010/main" val="5614851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734D747-9380-41EE-9946-EC9EC0CA5D1E}" type="slidenum">
              <a:rPr lang="en-US" noProof="0" smtClean="0"/>
              <a:t>12</a:t>
            </a:fld>
            <a:endParaRPr lang="en-US" noProof="0" dirty="0"/>
          </a:p>
        </p:txBody>
      </p:sp>
    </p:spTree>
    <p:extLst>
      <p:ext uri="{BB962C8B-B14F-4D97-AF65-F5344CB8AC3E}">
        <p14:creationId xmlns:p14="http://schemas.microsoft.com/office/powerpoint/2010/main" val="11954348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734D747-9380-41EE-9946-EC9EC0CA5D1E}" type="slidenum">
              <a:rPr lang="en-US" noProof="0" smtClean="0"/>
              <a:t>13</a:t>
            </a:fld>
            <a:endParaRPr lang="en-US" noProof="0" dirty="0"/>
          </a:p>
        </p:txBody>
      </p:sp>
    </p:spTree>
    <p:extLst>
      <p:ext uri="{BB962C8B-B14F-4D97-AF65-F5344CB8AC3E}">
        <p14:creationId xmlns:p14="http://schemas.microsoft.com/office/powerpoint/2010/main" val="25630711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734D747-9380-41EE-9946-EC9EC0CA5D1E}" type="slidenum">
              <a:rPr lang="en-US" noProof="0" smtClean="0"/>
              <a:t>14</a:t>
            </a:fld>
            <a:endParaRPr lang="en-US" noProof="0" dirty="0"/>
          </a:p>
        </p:txBody>
      </p:sp>
    </p:spTree>
    <p:extLst>
      <p:ext uri="{BB962C8B-B14F-4D97-AF65-F5344CB8AC3E}">
        <p14:creationId xmlns:p14="http://schemas.microsoft.com/office/powerpoint/2010/main" val="13960634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734D747-9380-41EE-9946-EC9EC0CA5D1E}" type="slidenum">
              <a:rPr lang="en-US" noProof="0" smtClean="0"/>
              <a:t>15</a:t>
            </a:fld>
            <a:endParaRPr lang="en-US" noProof="0" dirty="0"/>
          </a:p>
        </p:txBody>
      </p:sp>
    </p:spTree>
    <p:extLst>
      <p:ext uri="{BB962C8B-B14F-4D97-AF65-F5344CB8AC3E}">
        <p14:creationId xmlns:p14="http://schemas.microsoft.com/office/powerpoint/2010/main" val="3611044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734D747-9380-41EE-9946-EC9EC0CA5D1E}" type="slidenum">
              <a:rPr lang="en-US" noProof="0" smtClean="0"/>
              <a:t>16</a:t>
            </a:fld>
            <a:endParaRPr lang="en-US" noProof="0" dirty="0"/>
          </a:p>
        </p:txBody>
      </p:sp>
    </p:spTree>
    <p:extLst>
      <p:ext uri="{BB962C8B-B14F-4D97-AF65-F5344CB8AC3E}">
        <p14:creationId xmlns:p14="http://schemas.microsoft.com/office/powerpoint/2010/main" val="20901462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734D747-9380-41EE-9946-EC9EC0CA5D1E}" type="slidenum">
              <a:rPr lang="en-US" noProof="0" smtClean="0"/>
              <a:t>17</a:t>
            </a:fld>
            <a:endParaRPr lang="en-US" noProof="0" dirty="0"/>
          </a:p>
        </p:txBody>
      </p:sp>
    </p:spTree>
    <p:extLst>
      <p:ext uri="{BB962C8B-B14F-4D97-AF65-F5344CB8AC3E}">
        <p14:creationId xmlns:p14="http://schemas.microsoft.com/office/powerpoint/2010/main" val="31688618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734D747-9380-41EE-9946-EC9EC0CA5D1E}" type="slidenum">
              <a:rPr lang="en-US" noProof="0" smtClean="0"/>
              <a:t>18</a:t>
            </a:fld>
            <a:endParaRPr lang="en-US" noProof="0" dirty="0"/>
          </a:p>
        </p:txBody>
      </p:sp>
    </p:spTree>
    <p:extLst>
      <p:ext uri="{BB962C8B-B14F-4D97-AF65-F5344CB8AC3E}">
        <p14:creationId xmlns:p14="http://schemas.microsoft.com/office/powerpoint/2010/main" val="9441932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734D747-9380-41EE-9946-EC9EC0CA5D1E}" type="slidenum">
              <a:rPr lang="en-US" noProof="0" smtClean="0"/>
              <a:t>19</a:t>
            </a:fld>
            <a:endParaRPr lang="en-US" noProof="0" dirty="0"/>
          </a:p>
        </p:txBody>
      </p:sp>
    </p:spTree>
    <p:extLst>
      <p:ext uri="{BB962C8B-B14F-4D97-AF65-F5344CB8AC3E}">
        <p14:creationId xmlns:p14="http://schemas.microsoft.com/office/powerpoint/2010/main" val="1888201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734D747-9380-41EE-9946-EC9EC0CA5D1E}" type="slidenum">
              <a:rPr lang="en-US" noProof="0" smtClean="0"/>
              <a:t>2</a:t>
            </a:fld>
            <a:endParaRPr lang="en-US" noProof="0" dirty="0"/>
          </a:p>
        </p:txBody>
      </p:sp>
    </p:spTree>
    <p:extLst>
      <p:ext uri="{BB962C8B-B14F-4D97-AF65-F5344CB8AC3E}">
        <p14:creationId xmlns:p14="http://schemas.microsoft.com/office/powerpoint/2010/main" val="13362196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734D747-9380-41EE-9946-EC9EC0CA5D1E}" type="slidenum">
              <a:rPr lang="en-US" noProof="0" smtClean="0"/>
              <a:t>3</a:t>
            </a:fld>
            <a:endParaRPr lang="en-US" noProof="0" dirty="0"/>
          </a:p>
        </p:txBody>
      </p:sp>
    </p:spTree>
    <p:extLst>
      <p:ext uri="{BB962C8B-B14F-4D97-AF65-F5344CB8AC3E}">
        <p14:creationId xmlns:p14="http://schemas.microsoft.com/office/powerpoint/2010/main" val="19909022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734D747-9380-41EE-9946-EC9EC0CA5D1E}" type="slidenum">
              <a:rPr lang="en-US" noProof="0" smtClean="0"/>
              <a:t>4</a:t>
            </a:fld>
            <a:endParaRPr lang="en-US" noProof="0" dirty="0"/>
          </a:p>
        </p:txBody>
      </p:sp>
    </p:spTree>
    <p:extLst>
      <p:ext uri="{BB962C8B-B14F-4D97-AF65-F5344CB8AC3E}">
        <p14:creationId xmlns:p14="http://schemas.microsoft.com/office/powerpoint/2010/main" val="36130295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734D747-9380-41EE-9946-EC9EC0CA5D1E}" type="slidenum">
              <a:rPr lang="en-US" noProof="0" smtClean="0"/>
              <a:t>5</a:t>
            </a:fld>
            <a:endParaRPr lang="en-US" noProof="0" dirty="0"/>
          </a:p>
        </p:txBody>
      </p:sp>
    </p:spTree>
    <p:extLst>
      <p:ext uri="{BB962C8B-B14F-4D97-AF65-F5344CB8AC3E}">
        <p14:creationId xmlns:p14="http://schemas.microsoft.com/office/powerpoint/2010/main" val="5237717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734D747-9380-41EE-9946-EC9EC0CA5D1E}" type="slidenum">
              <a:rPr lang="en-US" noProof="0" smtClean="0"/>
              <a:t>6</a:t>
            </a:fld>
            <a:endParaRPr lang="en-US" noProof="0" dirty="0"/>
          </a:p>
        </p:txBody>
      </p:sp>
    </p:spTree>
    <p:extLst>
      <p:ext uri="{BB962C8B-B14F-4D97-AF65-F5344CB8AC3E}">
        <p14:creationId xmlns:p14="http://schemas.microsoft.com/office/powerpoint/2010/main" val="8920961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734D747-9380-41EE-9946-EC9EC0CA5D1E}" type="slidenum">
              <a:rPr lang="en-US" noProof="0" smtClean="0"/>
              <a:t>7</a:t>
            </a:fld>
            <a:endParaRPr lang="en-US" noProof="0" dirty="0"/>
          </a:p>
        </p:txBody>
      </p:sp>
    </p:spTree>
    <p:extLst>
      <p:ext uri="{BB962C8B-B14F-4D97-AF65-F5344CB8AC3E}">
        <p14:creationId xmlns:p14="http://schemas.microsoft.com/office/powerpoint/2010/main" val="3224967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734D747-9380-41EE-9946-EC9EC0CA5D1E}" type="slidenum">
              <a:rPr lang="en-US" noProof="0" smtClean="0"/>
              <a:t>8</a:t>
            </a:fld>
            <a:endParaRPr lang="en-US" noProof="0" dirty="0"/>
          </a:p>
        </p:txBody>
      </p:sp>
    </p:spTree>
    <p:extLst>
      <p:ext uri="{BB962C8B-B14F-4D97-AF65-F5344CB8AC3E}">
        <p14:creationId xmlns:p14="http://schemas.microsoft.com/office/powerpoint/2010/main" val="36078046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734D747-9380-41EE-9946-EC9EC0CA5D1E}" type="slidenum">
              <a:rPr lang="en-US" noProof="0" smtClean="0"/>
              <a:t>9</a:t>
            </a:fld>
            <a:endParaRPr lang="en-US" noProof="0" dirty="0"/>
          </a:p>
        </p:txBody>
      </p:sp>
    </p:spTree>
    <p:extLst>
      <p:ext uri="{BB962C8B-B14F-4D97-AF65-F5344CB8AC3E}">
        <p14:creationId xmlns:p14="http://schemas.microsoft.com/office/powerpoint/2010/main" val="22774652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a:t>Click to edit Master subtitle style</a:t>
            </a:r>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391162"/>
            <a:ext cx="12192001" cy="6289038"/>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391162"/>
            <a:ext cx="12192001" cy="6289038"/>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dirty="0"/>
              <a:t>Click to edit Master title style</a:t>
            </a:r>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a:t>Click to 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14.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D866F0C-DE15-7A3D-99AF-A81B337BAB8C}"/>
              </a:ext>
            </a:extLst>
          </p:cNvPr>
          <p:cNvPicPr>
            <a:picLocks noChangeAspect="1"/>
          </p:cNvPicPr>
          <p:nvPr/>
        </p:nvPicPr>
        <p:blipFill>
          <a:blip r:embed="rId3"/>
          <a:stretch>
            <a:fillRect/>
          </a:stretch>
        </p:blipFill>
        <p:spPr>
          <a:xfrm>
            <a:off x="4802281" y="2024046"/>
            <a:ext cx="6697294" cy="254795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2544038" y="208722"/>
            <a:ext cx="8864910" cy="1593044"/>
          </a:xfrm>
        </p:spPr>
        <p:txBody>
          <a:bodyPr/>
          <a:lstStyle/>
          <a:p>
            <a:pPr algn="r"/>
            <a:r>
              <a:rPr lang="en-US" sz="5400" dirty="0">
                <a:solidFill>
                  <a:schemeClr val="bg1"/>
                </a:solidFill>
              </a:rPr>
              <a:t>Default of </a:t>
            </a:r>
            <a:br>
              <a:rPr lang="en-US" sz="5400" dirty="0">
                <a:solidFill>
                  <a:schemeClr val="bg1"/>
                </a:solidFill>
              </a:rPr>
            </a:br>
            <a:r>
              <a:rPr lang="en-US" sz="5400" dirty="0">
                <a:solidFill>
                  <a:schemeClr val="bg1"/>
                </a:solidFill>
              </a:rPr>
              <a:t>Credit Card Client</a:t>
            </a:r>
          </a:p>
        </p:txBody>
      </p:sp>
      <p:sp>
        <p:nvSpPr>
          <p:cNvPr id="3" name="Subtitle 2">
            <a:extLst>
              <a:ext uri="{FF2B5EF4-FFF2-40B4-BE49-F238E27FC236}">
                <a16:creationId xmlns:a16="http://schemas.microsoft.com/office/drawing/2014/main" id="{0D537F64-4C96-4AA8-BB21-E8053A3186DD}"/>
              </a:ext>
            </a:extLst>
          </p:cNvPr>
          <p:cNvSpPr>
            <a:spLocks noGrp="1"/>
          </p:cNvSpPr>
          <p:nvPr>
            <p:ph type="subTitle" idx="1"/>
          </p:nvPr>
        </p:nvSpPr>
        <p:spPr>
          <a:xfrm>
            <a:off x="2997020" y="5217372"/>
            <a:ext cx="8502555" cy="705756"/>
          </a:xfrm>
        </p:spPr>
        <p:txBody>
          <a:bodyPr>
            <a:noAutofit/>
          </a:bodyPr>
          <a:lstStyle/>
          <a:p>
            <a:pPr marL="0" indent="0">
              <a:buNone/>
            </a:pPr>
            <a:r>
              <a:rPr lang="en-US" sz="1400" b="1" dirty="0"/>
              <a:t>Group #1 Members: </a:t>
            </a:r>
          </a:p>
          <a:p>
            <a:pPr marL="0" indent="0">
              <a:buNone/>
            </a:pPr>
            <a:r>
              <a:rPr lang="en-US" sz="1400" b="1" dirty="0"/>
              <a:t>Jimmy Kim, Ernawaty Ernawaty, Mounika Lingala, Judy Pin, Thet Win</a:t>
            </a:r>
          </a:p>
        </p:txBody>
      </p:sp>
    </p:spTree>
    <p:extLst>
      <p:ext uri="{BB962C8B-B14F-4D97-AF65-F5344CB8AC3E}">
        <p14:creationId xmlns:p14="http://schemas.microsoft.com/office/powerpoint/2010/main" val="3946934594"/>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01323FB-427E-4A8D-B473-AB0657D8D23B}"/>
              </a:ext>
            </a:extLst>
          </p:cNvPr>
          <p:cNvSpPr>
            <a:spLocks noGrp="1"/>
          </p:cNvSpPr>
          <p:nvPr>
            <p:ph type="title"/>
          </p:nvPr>
        </p:nvSpPr>
        <p:spPr>
          <a:xfrm>
            <a:off x="444500" y="542925"/>
            <a:ext cx="11214100" cy="535531"/>
          </a:xfrm>
        </p:spPr>
        <p:txBody>
          <a:bodyPr wrap="square" anchor="t">
            <a:normAutofit/>
          </a:bodyPr>
          <a:lstStyle/>
          <a:p>
            <a:r>
              <a:rPr lang="en-US" dirty="0"/>
              <a:t>EDUCATION BY DEFAULT RATE</a:t>
            </a:r>
          </a:p>
        </p:txBody>
      </p:sp>
      <p:sp>
        <p:nvSpPr>
          <p:cNvPr id="2" name="Slide Number Placeholder 1">
            <a:extLst>
              <a:ext uri="{FF2B5EF4-FFF2-40B4-BE49-F238E27FC236}">
                <a16:creationId xmlns:a16="http://schemas.microsoft.com/office/drawing/2014/main" id="{E4398C1C-6656-4A73-A680-62A81CDC27FD}"/>
              </a:ext>
            </a:extLst>
          </p:cNvPr>
          <p:cNvSpPr>
            <a:spLocks noGrp="1"/>
          </p:cNvSpPr>
          <p:nvPr>
            <p:ph type="sldNum" sz="quarter" idx="12"/>
          </p:nvPr>
        </p:nvSpPr>
        <p:spPr>
          <a:xfrm>
            <a:off x="11252200" y="6315075"/>
            <a:ext cx="406400" cy="365125"/>
          </a:xfrm>
        </p:spPr>
        <p:txBody>
          <a:bodyPr anchor="ctr">
            <a:normAutofit/>
          </a:bodyPr>
          <a:lstStyle/>
          <a:p>
            <a:pPr>
              <a:spcAft>
                <a:spcPts val="600"/>
              </a:spcAft>
            </a:pPr>
            <a:fld id="{C263D6C4-4840-40CC-AC84-17E24B3B7BDE}" type="slidenum">
              <a:rPr lang="en-US" smtClean="0"/>
              <a:pPr>
                <a:spcAft>
                  <a:spcPts val="600"/>
                </a:spcAft>
              </a:pPr>
              <a:t>10</a:t>
            </a:fld>
            <a:endParaRPr lang="en-US"/>
          </a:p>
        </p:txBody>
      </p:sp>
      <p:sp>
        <p:nvSpPr>
          <p:cNvPr id="10" name="Text Placeholder 4">
            <a:extLst>
              <a:ext uri="{FF2B5EF4-FFF2-40B4-BE49-F238E27FC236}">
                <a16:creationId xmlns:a16="http://schemas.microsoft.com/office/drawing/2014/main" id="{A6D13F04-4CCC-25BE-3CB7-8D879292F8AF}"/>
              </a:ext>
            </a:extLst>
          </p:cNvPr>
          <p:cNvSpPr>
            <a:spLocks noGrp="1"/>
          </p:cNvSpPr>
          <p:nvPr>
            <p:ph type="body" sz="half" idx="2"/>
          </p:nvPr>
        </p:nvSpPr>
        <p:spPr>
          <a:xfrm>
            <a:off x="444500" y="1132253"/>
            <a:ext cx="11494634" cy="930227"/>
          </a:xfrm>
        </p:spPr>
        <p:txBody>
          <a:bodyPr>
            <a:noAutofit/>
          </a:bodyPr>
          <a:lstStyle/>
          <a:p>
            <a:pPr>
              <a:spcBef>
                <a:spcPts val="0"/>
              </a:spcBef>
              <a:spcAft>
                <a:spcPts val="600"/>
              </a:spcAft>
            </a:pPr>
            <a:r>
              <a:rPr lang="en-US" sz="1100" i="1" dirty="0"/>
              <a:t>* EDUCATION: 0 assume less than a high school degree, 1 is graduate school, 2 is university degree, 3 is high school, 4 is others</a:t>
            </a:r>
          </a:p>
          <a:p>
            <a:pPr>
              <a:spcBef>
                <a:spcPts val="0"/>
              </a:spcBef>
              <a:spcAft>
                <a:spcPts val="600"/>
              </a:spcAft>
            </a:pPr>
            <a:endParaRPr lang="en-US" sz="1400" dirty="0"/>
          </a:p>
          <a:p>
            <a:pPr>
              <a:spcBef>
                <a:spcPts val="0"/>
              </a:spcBef>
              <a:spcAft>
                <a:spcPts val="600"/>
              </a:spcAft>
            </a:pPr>
            <a:r>
              <a:rPr lang="en-US" sz="1400" dirty="0"/>
              <a:t>We observed that clients with higher education than high school education are less likely to default.</a:t>
            </a:r>
          </a:p>
        </p:txBody>
      </p:sp>
      <p:pic>
        <p:nvPicPr>
          <p:cNvPr id="6" name="Picture 5">
            <a:extLst>
              <a:ext uri="{FF2B5EF4-FFF2-40B4-BE49-F238E27FC236}">
                <a16:creationId xmlns:a16="http://schemas.microsoft.com/office/drawing/2014/main" id="{A128A4C8-347C-44F7-159F-50202C994BE2}"/>
              </a:ext>
            </a:extLst>
          </p:cNvPr>
          <p:cNvPicPr>
            <a:picLocks noChangeAspect="1"/>
          </p:cNvPicPr>
          <p:nvPr/>
        </p:nvPicPr>
        <p:blipFill>
          <a:blip r:embed="rId3"/>
          <a:stretch>
            <a:fillRect/>
          </a:stretch>
        </p:blipFill>
        <p:spPr>
          <a:xfrm>
            <a:off x="2177732" y="2116277"/>
            <a:ext cx="6072188" cy="4471064"/>
          </a:xfrm>
          <a:prstGeom prst="rect">
            <a:avLst/>
          </a:prstGeom>
        </p:spPr>
      </p:pic>
      <p:sp>
        <p:nvSpPr>
          <p:cNvPr id="3" name="Rectangle 2">
            <a:extLst>
              <a:ext uri="{FF2B5EF4-FFF2-40B4-BE49-F238E27FC236}">
                <a16:creationId xmlns:a16="http://schemas.microsoft.com/office/drawing/2014/main" id="{233B2BB4-B500-91FA-364E-9CE07A1960F0}"/>
              </a:ext>
            </a:extLst>
          </p:cNvPr>
          <p:cNvSpPr/>
          <p:nvPr/>
        </p:nvSpPr>
        <p:spPr>
          <a:xfrm>
            <a:off x="4067799" y="3298677"/>
            <a:ext cx="529837" cy="2785993"/>
          </a:xfrm>
          <a:prstGeom prst="rect">
            <a:avLst/>
          </a:prstGeom>
          <a:solidFill>
            <a:srgbClr val="00CC00"/>
          </a:solidFill>
          <a:ln w="38100">
            <a:solidFill>
              <a:srgbClr val="00CC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4228907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01323FB-427E-4A8D-B473-AB0657D8D23B}"/>
              </a:ext>
            </a:extLst>
          </p:cNvPr>
          <p:cNvSpPr>
            <a:spLocks noGrp="1"/>
          </p:cNvSpPr>
          <p:nvPr>
            <p:ph type="title"/>
          </p:nvPr>
        </p:nvSpPr>
        <p:spPr>
          <a:xfrm>
            <a:off x="444500" y="542925"/>
            <a:ext cx="11214100" cy="535531"/>
          </a:xfrm>
        </p:spPr>
        <p:txBody>
          <a:bodyPr wrap="square" anchor="t">
            <a:normAutofit/>
          </a:bodyPr>
          <a:lstStyle/>
          <a:p>
            <a:r>
              <a:rPr lang="en-US" dirty="0"/>
              <a:t>SEX AND EDUCATION BY DEFAULT RATE</a:t>
            </a:r>
          </a:p>
        </p:txBody>
      </p:sp>
      <p:sp>
        <p:nvSpPr>
          <p:cNvPr id="2" name="Slide Number Placeholder 1">
            <a:extLst>
              <a:ext uri="{FF2B5EF4-FFF2-40B4-BE49-F238E27FC236}">
                <a16:creationId xmlns:a16="http://schemas.microsoft.com/office/drawing/2014/main" id="{E4398C1C-6656-4A73-A680-62A81CDC27FD}"/>
              </a:ext>
            </a:extLst>
          </p:cNvPr>
          <p:cNvSpPr>
            <a:spLocks noGrp="1"/>
          </p:cNvSpPr>
          <p:nvPr>
            <p:ph type="sldNum" sz="quarter" idx="12"/>
          </p:nvPr>
        </p:nvSpPr>
        <p:spPr>
          <a:xfrm>
            <a:off x="11252200" y="6315075"/>
            <a:ext cx="406400" cy="365125"/>
          </a:xfrm>
        </p:spPr>
        <p:txBody>
          <a:bodyPr anchor="ctr">
            <a:normAutofit/>
          </a:bodyPr>
          <a:lstStyle/>
          <a:p>
            <a:pPr>
              <a:spcAft>
                <a:spcPts val="600"/>
              </a:spcAft>
            </a:pPr>
            <a:fld id="{C263D6C4-4840-40CC-AC84-17E24B3B7BDE}" type="slidenum">
              <a:rPr lang="en-US" smtClean="0"/>
              <a:pPr>
                <a:spcAft>
                  <a:spcPts val="600"/>
                </a:spcAft>
              </a:pPr>
              <a:t>11</a:t>
            </a:fld>
            <a:endParaRPr lang="en-US"/>
          </a:p>
        </p:txBody>
      </p:sp>
      <p:sp>
        <p:nvSpPr>
          <p:cNvPr id="10" name="Text Placeholder 4">
            <a:extLst>
              <a:ext uri="{FF2B5EF4-FFF2-40B4-BE49-F238E27FC236}">
                <a16:creationId xmlns:a16="http://schemas.microsoft.com/office/drawing/2014/main" id="{A6D13F04-4CCC-25BE-3CB7-8D879292F8AF}"/>
              </a:ext>
            </a:extLst>
          </p:cNvPr>
          <p:cNvSpPr>
            <a:spLocks noGrp="1"/>
          </p:cNvSpPr>
          <p:nvPr>
            <p:ph type="body" sz="half" idx="2"/>
          </p:nvPr>
        </p:nvSpPr>
        <p:spPr>
          <a:xfrm>
            <a:off x="444500" y="1132253"/>
            <a:ext cx="11494634" cy="365125"/>
          </a:xfrm>
        </p:spPr>
        <p:txBody>
          <a:bodyPr>
            <a:noAutofit/>
          </a:bodyPr>
          <a:lstStyle/>
          <a:p>
            <a:pPr>
              <a:spcBef>
                <a:spcPts val="0"/>
              </a:spcBef>
              <a:spcAft>
                <a:spcPts val="600"/>
              </a:spcAft>
            </a:pPr>
            <a:r>
              <a:rPr lang="en-US" sz="1400" dirty="0"/>
              <a:t>Male clients with less than university degree education correlates with higher rates of default.</a:t>
            </a:r>
          </a:p>
        </p:txBody>
      </p:sp>
      <p:sp>
        <p:nvSpPr>
          <p:cNvPr id="7" name="Text Placeholder 4">
            <a:extLst>
              <a:ext uri="{FF2B5EF4-FFF2-40B4-BE49-F238E27FC236}">
                <a16:creationId xmlns:a16="http://schemas.microsoft.com/office/drawing/2014/main" id="{EE7DCFDB-B7C3-FE2E-CFBC-4F5E4BB51274}"/>
              </a:ext>
            </a:extLst>
          </p:cNvPr>
          <p:cNvSpPr txBox="1">
            <a:spLocks/>
          </p:cNvSpPr>
          <p:nvPr/>
        </p:nvSpPr>
        <p:spPr>
          <a:xfrm>
            <a:off x="325120" y="2653713"/>
            <a:ext cx="3515360" cy="3072034"/>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Clr>
                <a:schemeClr val="accent2"/>
              </a:buClr>
              <a:buFont typeface="Arial" panose="020B0604020202020204" pitchFamily="34" charset="0"/>
              <a:buNone/>
              <a:defRPr sz="1600" kern="1200">
                <a:solidFill>
                  <a:schemeClr val="bg1"/>
                </a:solidFill>
                <a:latin typeface="+mn-lt"/>
                <a:ea typeface="+mn-ea"/>
                <a:cs typeface="+mn-cs"/>
              </a:defRPr>
            </a:lvl1pPr>
            <a:lvl2pPr marL="457200" indent="0" algn="l" defTabSz="914400" rtl="0" eaLnBrk="1" latinLnBrk="0" hangingPunct="1">
              <a:lnSpc>
                <a:spcPct val="90000"/>
              </a:lnSpc>
              <a:spcBef>
                <a:spcPts val="500"/>
              </a:spcBef>
              <a:buClr>
                <a:schemeClr val="accent2"/>
              </a:buClr>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Clr>
                <a:schemeClr val="accent2"/>
              </a:buClr>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Clr>
                <a:schemeClr val="accent2"/>
              </a:buClr>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Clr>
                <a:schemeClr val="accent2"/>
              </a:buClr>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a:spcBef>
                <a:spcPts val="0"/>
              </a:spcBef>
              <a:spcAft>
                <a:spcPts val="600"/>
              </a:spcAft>
            </a:pPr>
            <a:r>
              <a:rPr lang="en-US" sz="1400" b="1" dirty="0"/>
              <a:t>Sex</a:t>
            </a:r>
            <a:r>
              <a:rPr lang="en-US" sz="1400" dirty="0"/>
              <a:t>:</a:t>
            </a:r>
          </a:p>
          <a:p>
            <a:pPr>
              <a:spcBef>
                <a:spcPts val="0"/>
              </a:spcBef>
              <a:spcAft>
                <a:spcPts val="600"/>
              </a:spcAft>
            </a:pPr>
            <a:r>
              <a:rPr lang="en-US" sz="1400" dirty="0"/>
              <a:t>1 = Male</a:t>
            </a:r>
          </a:p>
          <a:p>
            <a:pPr>
              <a:spcBef>
                <a:spcPts val="0"/>
              </a:spcBef>
              <a:spcAft>
                <a:spcPts val="600"/>
              </a:spcAft>
            </a:pPr>
            <a:r>
              <a:rPr lang="en-US" sz="1400" dirty="0"/>
              <a:t>2 = Female</a:t>
            </a:r>
          </a:p>
          <a:p>
            <a:pPr>
              <a:spcBef>
                <a:spcPts val="0"/>
              </a:spcBef>
              <a:spcAft>
                <a:spcPts val="600"/>
              </a:spcAft>
            </a:pPr>
            <a:endParaRPr lang="en-US" sz="1400" dirty="0"/>
          </a:p>
          <a:p>
            <a:pPr>
              <a:spcBef>
                <a:spcPts val="0"/>
              </a:spcBef>
              <a:spcAft>
                <a:spcPts val="600"/>
              </a:spcAft>
            </a:pPr>
            <a:r>
              <a:rPr lang="en-US" sz="1400" b="1" dirty="0"/>
              <a:t>Education</a:t>
            </a:r>
            <a:r>
              <a:rPr lang="en-US" sz="1400" dirty="0"/>
              <a:t>:</a:t>
            </a:r>
          </a:p>
          <a:p>
            <a:pPr>
              <a:spcBef>
                <a:spcPts val="0"/>
              </a:spcBef>
              <a:spcAft>
                <a:spcPts val="600"/>
              </a:spcAft>
            </a:pPr>
            <a:r>
              <a:rPr lang="en-US" sz="1400" dirty="0"/>
              <a:t>0 assume less than high school education</a:t>
            </a:r>
          </a:p>
          <a:p>
            <a:pPr>
              <a:spcBef>
                <a:spcPts val="0"/>
              </a:spcBef>
              <a:spcAft>
                <a:spcPts val="600"/>
              </a:spcAft>
            </a:pPr>
            <a:r>
              <a:rPr lang="en-US" sz="1400" dirty="0"/>
              <a:t>1 = Graduate school</a:t>
            </a:r>
          </a:p>
          <a:p>
            <a:pPr>
              <a:spcBef>
                <a:spcPts val="0"/>
              </a:spcBef>
              <a:spcAft>
                <a:spcPts val="600"/>
              </a:spcAft>
            </a:pPr>
            <a:r>
              <a:rPr lang="en-US" sz="1400" dirty="0"/>
              <a:t>2 = University degree</a:t>
            </a:r>
          </a:p>
          <a:p>
            <a:pPr>
              <a:spcBef>
                <a:spcPts val="0"/>
              </a:spcBef>
              <a:spcAft>
                <a:spcPts val="600"/>
              </a:spcAft>
            </a:pPr>
            <a:r>
              <a:rPr lang="en-US" sz="1400" dirty="0"/>
              <a:t>3 = High school</a:t>
            </a:r>
          </a:p>
          <a:p>
            <a:pPr>
              <a:spcBef>
                <a:spcPts val="0"/>
              </a:spcBef>
              <a:spcAft>
                <a:spcPts val="600"/>
              </a:spcAft>
            </a:pPr>
            <a:r>
              <a:rPr lang="en-US" sz="1400" dirty="0"/>
              <a:t>4 = Other</a:t>
            </a:r>
          </a:p>
          <a:p>
            <a:pPr>
              <a:spcBef>
                <a:spcPts val="0"/>
              </a:spcBef>
              <a:spcAft>
                <a:spcPts val="600"/>
              </a:spcAft>
            </a:pPr>
            <a:endParaRPr lang="en-US" sz="1400" dirty="0"/>
          </a:p>
          <a:p>
            <a:pPr>
              <a:spcBef>
                <a:spcPts val="0"/>
              </a:spcBef>
              <a:spcAft>
                <a:spcPts val="600"/>
              </a:spcAft>
            </a:pPr>
            <a:endParaRPr lang="en-US" sz="1400" dirty="0"/>
          </a:p>
        </p:txBody>
      </p:sp>
      <p:pic>
        <p:nvPicPr>
          <p:cNvPr id="6" name="Picture 5">
            <a:extLst>
              <a:ext uri="{FF2B5EF4-FFF2-40B4-BE49-F238E27FC236}">
                <a16:creationId xmlns:a16="http://schemas.microsoft.com/office/drawing/2014/main" id="{3B3F6B50-DD4A-1C1D-C4EF-AA104D0FEAC7}"/>
              </a:ext>
            </a:extLst>
          </p:cNvPr>
          <p:cNvPicPr>
            <a:picLocks noChangeAspect="1"/>
          </p:cNvPicPr>
          <p:nvPr/>
        </p:nvPicPr>
        <p:blipFill>
          <a:blip r:embed="rId3"/>
          <a:stretch>
            <a:fillRect/>
          </a:stretch>
        </p:blipFill>
        <p:spPr>
          <a:xfrm>
            <a:off x="4074160" y="2091555"/>
            <a:ext cx="5198110" cy="4272547"/>
          </a:xfrm>
          <a:prstGeom prst="rect">
            <a:avLst/>
          </a:prstGeom>
        </p:spPr>
      </p:pic>
      <p:sp>
        <p:nvSpPr>
          <p:cNvPr id="3" name="Rectangle 2">
            <a:extLst>
              <a:ext uri="{FF2B5EF4-FFF2-40B4-BE49-F238E27FC236}">
                <a16:creationId xmlns:a16="http://schemas.microsoft.com/office/drawing/2014/main" id="{8C5503C0-6B50-5669-7816-289FBEBB39E2}"/>
              </a:ext>
            </a:extLst>
          </p:cNvPr>
          <p:cNvSpPr/>
          <p:nvPr/>
        </p:nvSpPr>
        <p:spPr>
          <a:xfrm>
            <a:off x="8844899" y="5178751"/>
            <a:ext cx="213644" cy="452992"/>
          </a:xfrm>
          <a:prstGeom prst="rect">
            <a:avLst/>
          </a:prstGeom>
          <a:solidFill>
            <a:srgbClr val="00CC00"/>
          </a:solidFill>
          <a:ln w="38100">
            <a:solidFill>
              <a:srgbClr val="00CC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 name="Rectangle 3">
            <a:extLst>
              <a:ext uri="{FF2B5EF4-FFF2-40B4-BE49-F238E27FC236}">
                <a16:creationId xmlns:a16="http://schemas.microsoft.com/office/drawing/2014/main" id="{9522134D-675B-0FC8-6CEA-7F666C5DD998}"/>
              </a:ext>
            </a:extLst>
          </p:cNvPr>
          <p:cNvSpPr/>
          <p:nvPr/>
        </p:nvSpPr>
        <p:spPr>
          <a:xfrm>
            <a:off x="6070736" y="2350093"/>
            <a:ext cx="213644" cy="3281650"/>
          </a:xfrm>
          <a:prstGeom prst="rect">
            <a:avLst/>
          </a:prstGeom>
          <a:solidFill>
            <a:srgbClr val="FF0000"/>
          </a:solid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5593037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01323FB-427E-4A8D-B473-AB0657D8D23B}"/>
              </a:ext>
            </a:extLst>
          </p:cNvPr>
          <p:cNvSpPr>
            <a:spLocks noGrp="1"/>
          </p:cNvSpPr>
          <p:nvPr>
            <p:ph type="title"/>
          </p:nvPr>
        </p:nvSpPr>
        <p:spPr>
          <a:xfrm>
            <a:off x="444500" y="542925"/>
            <a:ext cx="11214100" cy="535531"/>
          </a:xfrm>
        </p:spPr>
        <p:txBody>
          <a:bodyPr wrap="square" anchor="t">
            <a:normAutofit/>
          </a:bodyPr>
          <a:lstStyle/>
          <a:p>
            <a:r>
              <a:rPr lang="en-US" dirty="0"/>
              <a:t>MARRIAGE AND EDUCATION BY DEFAULT RATE</a:t>
            </a:r>
          </a:p>
        </p:txBody>
      </p:sp>
      <p:sp>
        <p:nvSpPr>
          <p:cNvPr id="2" name="Slide Number Placeholder 1">
            <a:extLst>
              <a:ext uri="{FF2B5EF4-FFF2-40B4-BE49-F238E27FC236}">
                <a16:creationId xmlns:a16="http://schemas.microsoft.com/office/drawing/2014/main" id="{E4398C1C-6656-4A73-A680-62A81CDC27FD}"/>
              </a:ext>
            </a:extLst>
          </p:cNvPr>
          <p:cNvSpPr>
            <a:spLocks noGrp="1"/>
          </p:cNvSpPr>
          <p:nvPr>
            <p:ph type="sldNum" sz="quarter" idx="12"/>
          </p:nvPr>
        </p:nvSpPr>
        <p:spPr>
          <a:xfrm>
            <a:off x="11252200" y="6315075"/>
            <a:ext cx="406400" cy="365125"/>
          </a:xfrm>
        </p:spPr>
        <p:txBody>
          <a:bodyPr anchor="ctr">
            <a:normAutofit/>
          </a:bodyPr>
          <a:lstStyle/>
          <a:p>
            <a:pPr>
              <a:spcAft>
                <a:spcPts val="600"/>
              </a:spcAft>
            </a:pPr>
            <a:fld id="{C263D6C4-4840-40CC-AC84-17E24B3B7BDE}" type="slidenum">
              <a:rPr lang="en-US" smtClean="0"/>
              <a:pPr>
                <a:spcAft>
                  <a:spcPts val="600"/>
                </a:spcAft>
              </a:pPr>
              <a:t>12</a:t>
            </a:fld>
            <a:endParaRPr lang="en-US"/>
          </a:p>
        </p:txBody>
      </p:sp>
      <p:sp>
        <p:nvSpPr>
          <p:cNvPr id="10" name="Text Placeholder 4">
            <a:extLst>
              <a:ext uri="{FF2B5EF4-FFF2-40B4-BE49-F238E27FC236}">
                <a16:creationId xmlns:a16="http://schemas.microsoft.com/office/drawing/2014/main" id="{A6D13F04-4CCC-25BE-3CB7-8D879292F8AF}"/>
              </a:ext>
            </a:extLst>
          </p:cNvPr>
          <p:cNvSpPr>
            <a:spLocks noGrp="1"/>
          </p:cNvSpPr>
          <p:nvPr>
            <p:ph type="body" sz="half" idx="2"/>
          </p:nvPr>
        </p:nvSpPr>
        <p:spPr>
          <a:xfrm>
            <a:off x="444500" y="1132253"/>
            <a:ext cx="11494634" cy="535531"/>
          </a:xfrm>
        </p:spPr>
        <p:txBody>
          <a:bodyPr>
            <a:noAutofit/>
          </a:bodyPr>
          <a:lstStyle/>
          <a:p>
            <a:pPr>
              <a:spcBef>
                <a:spcPts val="0"/>
              </a:spcBef>
              <a:spcAft>
                <a:spcPts val="600"/>
              </a:spcAft>
            </a:pPr>
            <a:r>
              <a:rPr lang="en-US" sz="1400" u="sng" dirty="0"/>
              <a:t>Married</a:t>
            </a:r>
            <a:r>
              <a:rPr lang="en-US" sz="1400" dirty="0"/>
              <a:t> clients with </a:t>
            </a:r>
            <a:r>
              <a:rPr lang="en-US" sz="1400" u="sng" dirty="0" err="1"/>
              <a:t>highschool</a:t>
            </a:r>
            <a:r>
              <a:rPr lang="en-US" sz="1400" u="sng" dirty="0"/>
              <a:t> education</a:t>
            </a:r>
            <a:r>
              <a:rPr lang="en-US" sz="1400" dirty="0"/>
              <a:t> and </a:t>
            </a:r>
            <a:r>
              <a:rPr lang="en-US" sz="1400" u="sng" dirty="0"/>
              <a:t>‘Other’</a:t>
            </a:r>
            <a:r>
              <a:rPr lang="en-US" sz="1400" dirty="0"/>
              <a:t> marital status clients with </a:t>
            </a:r>
            <a:r>
              <a:rPr lang="en-US" sz="1400" u="sng" dirty="0"/>
              <a:t>university degree education</a:t>
            </a:r>
            <a:r>
              <a:rPr lang="en-US" sz="1400" dirty="0"/>
              <a:t> are more likely to default. </a:t>
            </a:r>
          </a:p>
        </p:txBody>
      </p:sp>
      <p:pic>
        <p:nvPicPr>
          <p:cNvPr id="4" name="Picture 3">
            <a:extLst>
              <a:ext uri="{FF2B5EF4-FFF2-40B4-BE49-F238E27FC236}">
                <a16:creationId xmlns:a16="http://schemas.microsoft.com/office/drawing/2014/main" id="{9527F8E9-BE5A-00F2-3F9F-0373E29B3C14}"/>
              </a:ext>
            </a:extLst>
          </p:cNvPr>
          <p:cNvPicPr>
            <a:picLocks noChangeAspect="1"/>
          </p:cNvPicPr>
          <p:nvPr/>
        </p:nvPicPr>
        <p:blipFill>
          <a:blip r:embed="rId3"/>
          <a:stretch>
            <a:fillRect/>
          </a:stretch>
        </p:blipFill>
        <p:spPr>
          <a:xfrm>
            <a:off x="4771846" y="1889760"/>
            <a:ext cx="5494834" cy="4516437"/>
          </a:xfrm>
          <a:prstGeom prst="rect">
            <a:avLst/>
          </a:prstGeom>
        </p:spPr>
      </p:pic>
      <p:sp>
        <p:nvSpPr>
          <p:cNvPr id="7" name="Text Placeholder 4">
            <a:extLst>
              <a:ext uri="{FF2B5EF4-FFF2-40B4-BE49-F238E27FC236}">
                <a16:creationId xmlns:a16="http://schemas.microsoft.com/office/drawing/2014/main" id="{EE7DCFDB-B7C3-FE2E-CFBC-4F5E4BB51274}"/>
              </a:ext>
            </a:extLst>
          </p:cNvPr>
          <p:cNvSpPr txBox="1">
            <a:spLocks/>
          </p:cNvSpPr>
          <p:nvPr/>
        </p:nvSpPr>
        <p:spPr>
          <a:xfrm>
            <a:off x="525780" y="2226993"/>
            <a:ext cx="3822700" cy="3195907"/>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Clr>
                <a:schemeClr val="accent2"/>
              </a:buClr>
              <a:buFont typeface="Arial" panose="020B0604020202020204" pitchFamily="34" charset="0"/>
              <a:buNone/>
              <a:defRPr sz="1600" kern="1200">
                <a:solidFill>
                  <a:schemeClr val="bg1"/>
                </a:solidFill>
                <a:latin typeface="+mn-lt"/>
                <a:ea typeface="+mn-ea"/>
                <a:cs typeface="+mn-cs"/>
              </a:defRPr>
            </a:lvl1pPr>
            <a:lvl2pPr marL="457200" indent="0" algn="l" defTabSz="914400" rtl="0" eaLnBrk="1" latinLnBrk="0" hangingPunct="1">
              <a:lnSpc>
                <a:spcPct val="90000"/>
              </a:lnSpc>
              <a:spcBef>
                <a:spcPts val="500"/>
              </a:spcBef>
              <a:buClr>
                <a:schemeClr val="accent2"/>
              </a:buClr>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Clr>
                <a:schemeClr val="accent2"/>
              </a:buClr>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Clr>
                <a:schemeClr val="accent2"/>
              </a:buClr>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Clr>
                <a:schemeClr val="accent2"/>
              </a:buClr>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a:spcBef>
                <a:spcPts val="0"/>
              </a:spcBef>
              <a:spcAft>
                <a:spcPts val="600"/>
              </a:spcAft>
            </a:pPr>
            <a:r>
              <a:rPr lang="en-US" sz="1400" b="1" dirty="0"/>
              <a:t>Marital Status:  </a:t>
            </a:r>
          </a:p>
          <a:p>
            <a:pPr>
              <a:spcBef>
                <a:spcPts val="0"/>
              </a:spcBef>
              <a:spcAft>
                <a:spcPts val="600"/>
              </a:spcAft>
            </a:pPr>
            <a:r>
              <a:rPr lang="en-US" sz="1400" dirty="0"/>
              <a:t>1 = Married</a:t>
            </a:r>
          </a:p>
          <a:p>
            <a:pPr>
              <a:spcBef>
                <a:spcPts val="0"/>
              </a:spcBef>
              <a:spcAft>
                <a:spcPts val="600"/>
              </a:spcAft>
            </a:pPr>
            <a:r>
              <a:rPr lang="en-US" sz="1400" dirty="0"/>
              <a:t>2 = Single</a:t>
            </a:r>
          </a:p>
          <a:p>
            <a:pPr>
              <a:spcBef>
                <a:spcPts val="0"/>
              </a:spcBef>
              <a:spcAft>
                <a:spcPts val="600"/>
              </a:spcAft>
            </a:pPr>
            <a:r>
              <a:rPr lang="en-US" sz="1400" dirty="0"/>
              <a:t>3 = Other</a:t>
            </a:r>
          </a:p>
          <a:p>
            <a:pPr>
              <a:spcBef>
                <a:spcPts val="0"/>
              </a:spcBef>
              <a:spcAft>
                <a:spcPts val="600"/>
              </a:spcAft>
            </a:pPr>
            <a:endParaRPr lang="en-US" sz="1400" dirty="0"/>
          </a:p>
          <a:p>
            <a:pPr>
              <a:spcBef>
                <a:spcPts val="0"/>
              </a:spcBef>
              <a:spcAft>
                <a:spcPts val="600"/>
              </a:spcAft>
            </a:pPr>
            <a:r>
              <a:rPr lang="en-US" sz="1400" b="1" dirty="0"/>
              <a:t>Education</a:t>
            </a:r>
            <a:r>
              <a:rPr lang="en-US" sz="1400" dirty="0"/>
              <a:t>:</a:t>
            </a:r>
          </a:p>
          <a:p>
            <a:pPr>
              <a:spcBef>
                <a:spcPts val="0"/>
              </a:spcBef>
              <a:spcAft>
                <a:spcPts val="600"/>
              </a:spcAft>
            </a:pPr>
            <a:r>
              <a:rPr lang="en-US" sz="1400" dirty="0"/>
              <a:t>0 assume less than high school education</a:t>
            </a:r>
          </a:p>
          <a:p>
            <a:pPr>
              <a:spcBef>
                <a:spcPts val="0"/>
              </a:spcBef>
              <a:spcAft>
                <a:spcPts val="600"/>
              </a:spcAft>
            </a:pPr>
            <a:r>
              <a:rPr lang="en-US" sz="1400" dirty="0"/>
              <a:t>1 = Graduate school</a:t>
            </a:r>
          </a:p>
          <a:p>
            <a:pPr>
              <a:spcBef>
                <a:spcPts val="0"/>
              </a:spcBef>
              <a:spcAft>
                <a:spcPts val="600"/>
              </a:spcAft>
            </a:pPr>
            <a:r>
              <a:rPr lang="en-US" sz="1400" dirty="0"/>
              <a:t>2 = University degree</a:t>
            </a:r>
          </a:p>
          <a:p>
            <a:pPr>
              <a:spcBef>
                <a:spcPts val="0"/>
              </a:spcBef>
              <a:spcAft>
                <a:spcPts val="600"/>
              </a:spcAft>
            </a:pPr>
            <a:r>
              <a:rPr lang="en-US" sz="1400" dirty="0"/>
              <a:t>3 = High school</a:t>
            </a:r>
          </a:p>
          <a:p>
            <a:pPr>
              <a:spcBef>
                <a:spcPts val="0"/>
              </a:spcBef>
              <a:spcAft>
                <a:spcPts val="600"/>
              </a:spcAft>
            </a:pPr>
            <a:r>
              <a:rPr lang="en-US" sz="1400" dirty="0"/>
              <a:t>4 = Other</a:t>
            </a:r>
          </a:p>
          <a:p>
            <a:pPr>
              <a:spcBef>
                <a:spcPts val="0"/>
              </a:spcBef>
              <a:spcAft>
                <a:spcPts val="600"/>
              </a:spcAft>
            </a:pPr>
            <a:endParaRPr lang="en-US" sz="1400" dirty="0"/>
          </a:p>
        </p:txBody>
      </p:sp>
      <p:sp>
        <p:nvSpPr>
          <p:cNvPr id="3" name="Rectangle 2">
            <a:extLst>
              <a:ext uri="{FF2B5EF4-FFF2-40B4-BE49-F238E27FC236}">
                <a16:creationId xmlns:a16="http://schemas.microsoft.com/office/drawing/2014/main" id="{5A171C39-952E-AAFD-FD69-C1F3067CE7E9}"/>
              </a:ext>
            </a:extLst>
          </p:cNvPr>
          <p:cNvSpPr/>
          <p:nvPr/>
        </p:nvSpPr>
        <p:spPr>
          <a:xfrm>
            <a:off x="6294120" y="2108201"/>
            <a:ext cx="393700" cy="4038600"/>
          </a:xfrm>
          <a:prstGeom prst="rect">
            <a:avLst/>
          </a:prstGeom>
          <a:noFill/>
          <a:ln w="38100">
            <a:solidFill>
              <a:srgbClr val="0000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77EC387D-B039-7A1E-7D9B-C1C74CE465A8}"/>
              </a:ext>
            </a:extLst>
          </p:cNvPr>
          <p:cNvSpPr/>
          <p:nvPr/>
        </p:nvSpPr>
        <p:spPr>
          <a:xfrm>
            <a:off x="9105900" y="1993900"/>
            <a:ext cx="393700" cy="4152901"/>
          </a:xfrm>
          <a:prstGeom prst="rect">
            <a:avLst/>
          </a:prstGeom>
          <a:noFill/>
          <a:ln w="38100">
            <a:solidFill>
              <a:srgbClr val="0000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128545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01323FB-427E-4A8D-B473-AB0657D8D23B}"/>
              </a:ext>
            </a:extLst>
          </p:cNvPr>
          <p:cNvSpPr>
            <a:spLocks noGrp="1"/>
          </p:cNvSpPr>
          <p:nvPr>
            <p:ph type="title"/>
          </p:nvPr>
        </p:nvSpPr>
        <p:spPr>
          <a:xfrm>
            <a:off x="444500" y="542925"/>
            <a:ext cx="11214100" cy="535531"/>
          </a:xfrm>
        </p:spPr>
        <p:txBody>
          <a:bodyPr wrap="square" anchor="t">
            <a:normAutofit/>
          </a:bodyPr>
          <a:lstStyle/>
          <a:p>
            <a:r>
              <a:rPr lang="en-US" dirty="0"/>
              <a:t>MARRIAGE AND SEX BY DEFAULT RATE</a:t>
            </a:r>
          </a:p>
        </p:txBody>
      </p:sp>
      <p:sp>
        <p:nvSpPr>
          <p:cNvPr id="2" name="Slide Number Placeholder 1">
            <a:extLst>
              <a:ext uri="{FF2B5EF4-FFF2-40B4-BE49-F238E27FC236}">
                <a16:creationId xmlns:a16="http://schemas.microsoft.com/office/drawing/2014/main" id="{E4398C1C-6656-4A73-A680-62A81CDC27FD}"/>
              </a:ext>
            </a:extLst>
          </p:cNvPr>
          <p:cNvSpPr>
            <a:spLocks noGrp="1"/>
          </p:cNvSpPr>
          <p:nvPr>
            <p:ph type="sldNum" sz="quarter" idx="12"/>
          </p:nvPr>
        </p:nvSpPr>
        <p:spPr>
          <a:xfrm>
            <a:off x="11252200" y="6315075"/>
            <a:ext cx="406400" cy="365125"/>
          </a:xfrm>
        </p:spPr>
        <p:txBody>
          <a:bodyPr anchor="ctr">
            <a:normAutofit/>
          </a:bodyPr>
          <a:lstStyle/>
          <a:p>
            <a:pPr>
              <a:spcAft>
                <a:spcPts val="600"/>
              </a:spcAft>
            </a:pPr>
            <a:fld id="{C263D6C4-4840-40CC-AC84-17E24B3B7BDE}" type="slidenum">
              <a:rPr lang="en-US" smtClean="0"/>
              <a:pPr>
                <a:spcAft>
                  <a:spcPts val="600"/>
                </a:spcAft>
              </a:pPr>
              <a:t>13</a:t>
            </a:fld>
            <a:endParaRPr lang="en-US"/>
          </a:p>
        </p:txBody>
      </p:sp>
      <p:sp>
        <p:nvSpPr>
          <p:cNvPr id="10" name="Text Placeholder 4">
            <a:extLst>
              <a:ext uri="{FF2B5EF4-FFF2-40B4-BE49-F238E27FC236}">
                <a16:creationId xmlns:a16="http://schemas.microsoft.com/office/drawing/2014/main" id="{A6D13F04-4CCC-25BE-3CB7-8D879292F8AF}"/>
              </a:ext>
            </a:extLst>
          </p:cNvPr>
          <p:cNvSpPr>
            <a:spLocks noGrp="1"/>
          </p:cNvSpPr>
          <p:nvPr>
            <p:ph type="body" sz="half" idx="2"/>
          </p:nvPr>
        </p:nvSpPr>
        <p:spPr>
          <a:xfrm>
            <a:off x="444500" y="1132253"/>
            <a:ext cx="11494634" cy="535531"/>
          </a:xfrm>
        </p:spPr>
        <p:txBody>
          <a:bodyPr>
            <a:noAutofit/>
          </a:bodyPr>
          <a:lstStyle/>
          <a:p>
            <a:pPr>
              <a:spcBef>
                <a:spcPts val="0"/>
              </a:spcBef>
              <a:spcAft>
                <a:spcPts val="600"/>
              </a:spcAft>
            </a:pPr>
            <a:r>
              <a:rPr lang="en-US" sz="1400" dirty="0"/>
              <a:t>Married clients who are male are more likely to default, while single female clients are the least likely to default.</a:t>
            </a:r>
          </a:p>
        </p:txBody>
      </p:sp>
      <p:sp>
        <p:nvSpPr>
          <p:cNvPr id="7" name="Text Placeholder 4">
            <a:extLst>
              <a:ext uri="{FF2B5EF4-FFF2-40B4-BE49-F238E27FC236}">
                <a16:creationId xmlns:a16="http://schemas.microsoft.com/office/drawing/2014/main" id="{EE7DCFDB-B7C3-FE2E-CFBC-4F5E4BB51274}"/>
              </a:ext>
            </a:extLst>
          </p:cNvPr>
          <p:cNvSpPr txBox="1">
            <a:spLocks/>
          </p:cNvSpPr>
          <p:nvPr/>
        </p:nvSpPr>
        <p:spPr>
          <a:xfrm>
            <a:off x="444500" y="2561297"/>
            <a:ext cx="1874520" cy="2233247"/>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Clr>
                <a:schemeClr val="accent2"/>
              </a:buClr>
              <a:buFont typeface="Arial" panose="020B0604020202020204" pitchFamily="34" charset="0"/>
              <a:buNone/>
              <a:defRPr sz="1600" kern="1200">
                <a:solidFill>
                  <a:schemeClr val="bg1"/>
                </a:solidFill>
                <a:latin typeface="+mn-lt"/>
                <a:ea typeface="+mn-ea"/>
                <a:cs typeface="+mn-cs"/>
              </a:defRPr>
            </a:lvl1pPr>
            <a:lvl2pPr marL="457200" indent="0" algn="l" defTabSz="914400" rtl="0" eaLnBrk="1" latinLnBrk="0" hangingPunct="1">
              <a:lnSpc>
                <a:spcPct val="90000"/>
              </a:lnSpc>
              <a:spcBef>
                <a:spcPts val="500"/>
              </a:spcBef>
              <a:buClr>
                <a:schemeClr val="accent2"/>
              </a:buClr>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Clr>
                <a:schemeClr val="accent2"/>
              </a:buClr>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Clr>
                <a:schemeClr val="accent2"/>
              </a:buClr>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Clr>
                <a:schemeClr val="accent2"/>
              </a:buClr>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a:spcBef>
                <a:spcPts val="0"/>
              </a:spcBef>
              <a:spcAft>
                <a:spcPts val="600"/>
              </a:spcAft>
            </a:pPr>
            <a:r>
              <a:rPr lang="en-US" sz="1400" b="1" dirty="0"/>
              <a:t>Marital Status:  </a:t>
            </a:r>
          </a:p>
          <a:p>
            <a:pPr>
              <a:spcBef>
                <a:spcPts val="0"/>
              </a:spcBef>
              <a:spcAft>
                <a:spcPts val="600"/>
              </a:spcAft>
            </a:pPr>
            <a:r>
              <a:rPr lang="en-US" sz="1400" dirty="0"/>
              <a:t>1 = Married</a:t>
            </a:r>
          </a:p>
          <a:p>
            <a:pPr>
              <a:spcBef>
                <a:spcPts val="0"/>
              </a:spcBef>
              <a:spcAft>
                <a:spcPts val="600"/>
              </a:spcAft>
            </a:pPr>
            <a:r>
              <a:rPr lang="en-US" sz="1400" dirty="0"/>
              <a:t>2 = Single</a:t>
            </a:r>
          </a:p>
          <a:p>
            <a:pPr>
              <a:spcBef>
                <a:spcPts val="0"/>
              </a:spcBef>
              <a:spcAft>
                <a:spcPts val="600"/>
              </a:spcAft>
            </a:pPr>
            <a:r>
              <a:rPr lang="en-US" sz="1400" dirty="0"/>
              <a:t>3 = Other</a:t>
            </a:r>
          </a:p>
          <a:p>
            <a:pPr>
              <a:spcBef>
                <a:spcPts val="0"/>
              </a:spcBef>
              <a:spcAft>
                <a:spcPts val="600"/>
              </a:spcAft>
            </a:pPr>
            <a:endParaRPr lang="en-US" sz="1400" dirty="0"/>
          </a:p>
          <a:p>
            <a:pPr>
              <a:spcBef>
                <a:spcPts val="0"/>
              </a:spcBef>
              <a:spcAft>
                <a:spcPts val="600"/>
              </a:spcAft>
            </a:pPr>
            <a:r>
              <a:rPr lang="en-US" sz="1400" b="1" dirty="0"/>
              <a:t>Sex</a:t>
            </a:r>
            <a:r>
              <a:rPr lang="en-US" sz="1400" dirty="0"/>
              <a:t>:</a:t>
            </a:r>
          </a:p>
          <a:p>
            <a:pPr>
              <a:spcBef>
                <a:spcPts val="0"/>
              </a:spcBef>
              <a:spcAft>
                <a:spcPts val="600"/>
              </a:spcAft>
            </a:pPr>
            <a:r>
              <a:rPr lang="en-US" sz="1400" dirty="0"/>
              <a:t>1 = Male</a:t>
            </a:r>
          </a:p>
          <a:p>
            <a:pPr>
              <a:spcBef>
                <a:spcPts val="0"/>
              </a:spcBef>
              <a:spcAft>
                <a:spcPts val="600"/>
              </a:spcAft>
            </a:pPr>
            <a:r>
              <a:rPr lang="en-US" sz="1400" dirty="0"/>
              <a:t>2 = Female</a:t>
            </a:r>
          </a:p>
          <a:p>
            <a:pPr>
              <a:spcBef>
                <a:spcPts val="0"/>
              </a:spcBef>
              <a:spcAft>
                <a:spcPts val="600"/>
              </a:spcAft>
            </a:pPr>
            <a:endParaRPr lang="en-US" sz="1400" dirty="0"/>
          </a:p>
        </p:txBody>
      </p:sp>
      <p:pic>
        <p:nvPicPr>
          <p:cNvPr id="6" name="Picture 5">
            <a:extLst>
              <a:ext uri="{FF2B5EF4-FFF2-40B4-BE49-F238E27FC236}">
                <a16:creationId xmlns:a16="http://schemas.microsoft.com/office/drawing/2014/main" id="{F53294A6-D815-0DED-A1AA-25671DD7CD13}"/>
              </a:ext>
            </a:extLst>
          </p:cNvPr>
          <p:cNvPicPr>
            <a:picLocks noChangeAspect="1"/>
          </p:cNvPicPr>
          <p:nvPr/>
        </p:nvPicPr>
        <p:blipFill>
          <a:blip r:embed="rId3"/>
          <a:stretch>
            <a:fillRect/>
          </a:stretch>
        </p:blipFill>
        <p:spPr>
          <a:xfrm>
            <a:off x="2450837" y="2062481"/>
            <a:ext cx="8801363" cy="3230880"/>
          </a:xfrm>
          <a:prstGeom prst="rect">
            <a:avLst/>
          </a:prstGeom>
        </p:spPr>
      </p:pic>
      <p:sp>
        <p:nvSpPr>
          <p:cNvPr id="11" name="Oval 10">
            <a:extLst>
              <a:ext uri="{FF2B5EF4-FFF2-40B4-BE49-F238E27FC236}">
                <a16:creationId xmlns:a16="http://schemas.microsoft.com/office/drawing/2014/main" id="{15F17D4F-1075-CCF2-D155-DFB3550A8F4B}"/>
              </a:ext>
            </a:extLst>
          </p:cNvPr>
          <p:cNvSpPr/>
          <p:nvPr/>
        </p:nvSpPr>
        <p:spPr>
          <a:xfrm>
            <a:off x="7285409" y="2561296"/>
            <a:ext cx="984528" cy="440301"/>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b="1" dirty="0"/>
              <a:t>Single Female</a:t>
            </a:r>
          </a:p>
        </p:txBody>
      </p:sp>
      <p:sp>
        <p:nvSpPr>
          <p:cNvPr id="12" name="Oval 11">
            <a:extLst>
              <a:ext uri="{FF2B5EF4-FFF2-40B4-BE49-F238E27FC236}">
                <a16:creationId xmlns:a16="http://schemas.microsoft.com/office/drawing/2014/main" id="{2703DD52-ED08-E52D-B25F-5CC18A25EF25}"/>
              </a:ext>
            </a:extLst>
          </p:cNvPr>
          <p:cNvSpPr/>
          <p:nvPr/>
        </p:nvSpPr>
        <p:spPr>
          <a:xfrm>
            <a:off x="3217019" y="2194559"/>
            <a:ext cx="984528" cy="366737"/>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b="1" dirty="0"/>
              <a:t>Married Men</a:t>
            </a:r>
          </a:p>
        </p:txBody>
      </p:sp>
      <p:sp>
        <p:nvSpPr>
          <p:cNvPr id="3" name="Rectangle 2">
            <a:extLst>
              <a:ext uri="{FF2B5EF4-FFF2-40B4-BE49-F238E27FC236}">
                <a16:creationId xmlns:a16="http://schemas.microsoft.com/office/drawing/2014/main" id="{1EE13FA1-91FE-25E5-3B4D-EC87B48EE9F6}"/>
              </a:ext>
            </a:extLst>
          </p:cNvPr>
          <p:cNvSpPr/>
          <p:nvPr/>
        </p:nvSpPr>
        <p:spPr>
          <a:xfrm>
            <a:off x="3352800" y="2616200"/>
            <a:ext cx="680720" cy="1809750"/>
          </a:xfrm>
          <a:prstGeom prst="rect">
            <a:avLst/>
          </a:prstGeom>
          <a:noFill/>
          <a:ln w="38100">
            <a:solidFill>
              <a:srgbClr val="0000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3EE48FE6-073C-8944-8AE5-CFB42624AAA9}"/>
              </a:ext>
            </a:extLst>
          </p:cNvPr>
          <p:cNvSpPr/>
          <p:nvPr/>
        </p:nvSpPr>
        <p:spPr>
          <a:xfrm>
            <a:off x="7437313" y="3048000"/>
            <a:ext cx="680720" cy="1377949"/>
          </a:xfrm>
          <a:prstGeom prst="rect">
            <a:avLst/>
          </a:prstGeom>
          <a:noFill/>
          <a:ln w="38100">
            <a:solidFill>
              <a:srgbClr val="0000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28268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01323FB-427E-4A8D-B473-AB0657D8D23B}"/>
              </a:ext>
            </a:extLst>
          </p:cNvPr>
          <p:cNvSpPr>
            <a:spLocks noGrp="1"/>
          </p:cNvSpPr>
          <p:nvPr>
            <p:ph type="title"/>
          </p:nvPr>
        </p:nvSpPr>
        <p:spPr>
          <a:xfrm>
            <a:off x="444500" y="542925"/>
            <a:ext cx="11214100" cy="535531"/>
          </a:xfrm>
        </p:spPr>
        <p:txBody>
          <a:bodyPr wrap="square" anchor="t">
            <a:normAutofit/>
          </a:bodyPr>
          <a:lstStyle/>
          <a:p>
            <a:r>
              <a:rPr lang="en-US" dirty="0"/>
              <a:t>DISTRIBUTION OF LATE PAYMENTS</a:t>
            </a:r>
          </a:p>
        </p:txBody>
      </p:sp>
      <p:sp>
        <p:nvSpPr>
          <p:cNvPr id="2" name="Slide Number Placeholder 1">
            <a:extLst>
              <a:ext uri="{FF2B5EF4-FFF2-40B4-BE49-F238E27FC236}">
                <a16:creationId xmlns:a16="http://schemas.microsoft.com/office/drawing/2014/main" id="{E4398C1C-6656-4A73-A680-62A81CDC27FD}"/>
              </a:ext>
            </a:extLst>
          </p:cNvPr>
          <p:cNvSpPr>
            <a:spLocks noGrp="1"/>
          </p:cNvSpPr>
          <p:nvPr>
            <p:ph type="sldNum" sz="quarter" idx="12"/>
          </p:nvPr>
        </p:nvSpPr>
        <p:spPr>
          <a:xfrm>
            <a:off x="11252200" y="6315075"/>
            <a:ext cx="406400" cy="365125"/>
          </a:xfrm>
        </p:spPr>
        <p:txBody>
          <a:bodyPr anchor="ctr">
            <a:normAutofit/>
          </a:bodyPr>
          <a:lstStyle/>
          <a:p>
            <a:pPr>
              <a:spcAft>
                <a:spcPts val="600"/>
              </a:spcAft>
            </a:pPr>
            <a:fld id="{C263D6C4-4840-40CC-AC84-17E24B3B7BDE}" type="slidenum">
              <a:rPr lang="en-US" smtClean="0"/>
              <a:pPr>
                <a:spcAft>
                  <a:spcPts val="600"/>
                </a:spcAft>
              </a:pPr>
              <a:t>14</a:t>
            </a:fld>
            <a:endParaRPr lang="en-US"/>
          </a:p>
        </p:txBody>
      </p:sp>
      <p:sp>
        <p:nvSpPr>
          <p:cNvPr id="10" name="Text Placeholder 4">
            <a:extLst>
              <a:ext uri="{FF2B5EF4-FFF2-40B4-BE49-F238E27FC236}">
                <a16:creationId xmlns:a16="http://schemas.microsoft.com/office/drawing/2014/main" id="{A6D13F04-4CCC-25BE-3CB7-8D879292F8AF}"/>
              </a:ext>
            </a:extLst>
          </p:cNvPr>
          <p:cNvSpPr>
            <a:spLocks noGrp="1"/>
          </p:cNvSpPr>
          <p:nvPr>
            <p:ph type="body" sz="half" idx="2"/>
          </p:nvPr>
        </p:nvSpPr>
        <p:spPr>
          <a:xfrm>
            <a:off x="538479" y="1113849"/>
            <a:ext cx="11405631" cy="638151"/>
          </a:xfrm>
        </p:spPr>
        <p:txBody>
          <a:bodyPr>
            <a:noAutofit/>
          </a:bodyPr>
          <a:lstStyle/>
          <a:p>
            <a:pPr>
              <a:lnSpc>
                <a:spcPct val="100000"/>
              </a:lnSpc>
              <a:spcBef>
                <a:spcPts val="0"/>
              </a:spcBef>
            </a:pPr>
            <a:r>
              <a:rPr lang="en-US" sz="1400" dirty="0"/>
              <a:t>Our analysis indicates that majority of the credit card clients pay on-time. While the number of late payments decreases over time there is a slight increase when it comes to accounts that were 6 times late to their payment.</a:t>
            </a:r>
          </a:p>
        </p:txBody>
      </p:sp>
      <p:pic>
        <p:nvPicPr>
          <p:cNvPr id="6" name="Picture 5">
            <a:extLst>
              <a:ext uri="{FF2B5EF4-FFF2-40B4-BE49-F238E27FC236}">
                <a16:creationId xmlns:a16="http://schemas.microsoft.com/office/drawing/2014/main" id="{F1BF8A0D-6C07-BCD8-CB89-0034B7EDAEE9}"/>
              </a:ext>
            </a:extLst>
          </p:cNvPr>
          <p:cNvPicPr>
            <a:picLocks noChangeAspect="1"/>
          </p:cNvPicPr>
          <p:nvPr/>
        </p:nvPicPr>
        <p:blipFill>
          <a:blip r:embed="rId3"/>
          <a:stretch>
            <a:fillRect/>
          </a:stretch>
        </p:blipFill>
        <p:spPr>
          <a:xfrm>
            <a:off x="2591241" y="1776032"/>
            <a:ext cx="6681967" cy="4721605"/>
          </a:xfrm>
          <a:prstGeom prst="rect">
            <a:avLst/>
          </a:prstGeom>
        </p:spPr>
      </p:pic>
      <p:sp>
        <p:nvSpPr>
          <p:cNvPr id="4" name="TextBox 3">
            <a:extLst>
              <a:ext uri="{FF2B5EF4-FFF2-40B4-BE49-F238E27FC236}">
                <a16:creationId xmlns:a16="http://schemas.microsoft.com/office/drawing/2014/main" id="{FEC0AF5C-FA5E-65BA-A53D-49C0130A041F}"/>
              </a:ext>
            </a:extLst>
          </p:cNvPr>
          <p:cNvSpPr txBox="1"/>
          <p:nvPr/>
        </p:nvSpPr>
        <p:spPr>
          <a:xfrm>
            <a:off x="4462669" y="2374695"/>
            <a:ext cx="705678" cy="369332"/>
          </a:xfrm>
          <a:prstGeom prst="rect">
            <a:avLst/>
          </a:prstGeom>
          <a:noFill/>
        </p:spPr>
        <p:txBody>
          <a:bodyPr wrap="square" rtlCol="0">
            <a:spAutoFit/>
          </a:bodyPr>
          <a:lstStyle/>
          <a:p>
            <a:r>
              <a:rPr lang="en-US" altLang="ko-KR" b="1" dirty="0">
                <a:solidFill>
                  <a:schemeClr val="accent1"/>
                </a:solidFill>
              </a:rPr>
              <a:t>66%</a:t>
            </a:r>
            <a:endParaRPr lang="ko-KR" altLang="en-US" b="1" dirty="0">
              <a:solidFill>
                <a:schemeClr val="accent1"/>
              </a:solidFill>
            </a:endParaRPr>
          </a:p>
        </p:txBody>
      </p:sp>
      <p:sp>
        <p:nvSpPr>
          <p:cNvPr id="7" name="TextBox 6">
            <a:extLst>
              <a:ext uri="{FF2B5EF4-FFF2-40B4-BE49-F238E27FC236}">
                <a16:creationId xmlns:a16="http://schemas.microsoft.com/office/drawing/2014/main" id="{368CC1C6-D22B-0D77-F93F-677F28244D82}"/>
              </a:ext>
            </a:extLst>
          </p:cNvPr>
          <p:cNvSpPr txBox="1"/>
          <p:nvPr/>
        </p:nvSpPr>
        <p:spPr>
          <a:xfrm>
            <a:off x="7653130" y="5374819"/>
            <a:ext cx="705678" cy="369332"/>
          </a:xfrm>
          <a:prstGeom prst="rect">
            <a:avLst/>
          </a:prstGeom>
          <a:noFill/>
        </p:spPr>
        <p:txBody>
          <a:bodyPr wrap="square" rtlCol="0">
            <a:spAutoFit/>
          </a:bodyPr>
          <a:lstStyle>
            <a:defPPr>
              <a:defRPr lang="en-US"/>
            </a:defPPr>
            <a:lvl1pPr>
              <a:defRPr b="1">
                <a:solidFill>
                  <a:schemeClr val="accent1"/>
                </a:solidFill>
              </a:defRPr>
            </a:lvl1pPr>
          </a:lstStyle>
          <a:p>
            <a:r>
              <a:rPr lang="en-US" altLang="ko-KR" dirty="0"/>
              <a:t>1%</a:t>
            </a:r>
            <a:endParaRPr lang="ko-KR" altLang="en-US" dirty="0"/>
          </a:p>
        </p:txBody>
      </p:sp>
    </p:spTree>
    <p:extLst>
      <p:ext uri="{BB962C8B-B14F-4D97-AF65-F5344CB8AC3E}">
        <p14:creationId xmlns:p14="http://schemas.microsoft.com/office/powerpoint/2010/main" val="2853066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01323FB-427E-4A8D-B473-AB0657D8D23B}"/>
              </a:ext>
            </a:extLst>
          </p:cNvPr>
          <p:cNvSpPr>
            <a:spLocks noGrp="1"/>
          </p:cNvSpPr>
          <p:nvPr>
            <p:ph type="title"/>
          </p:nvPr>
        </p:nvSpPr>
        <p:spPr>
          <a:xfrm>
            <a:off x="444500" y="542925"/>
            <a:ext cx="11214100" cy="535531"/>
          </a:xfrm>
        </p:spPr>
        <p:txBody>
          <a:bodyPr wrap="square" anchor="t">
            <a:normAutofit/>
          </a:bodyPr>
          <a:lstStyle/>
          <a:p>
            <a:r>
              <a:rPr lang="en-US" dirty="0"/>
              <a:t>DISTRIBUTION OF LATE PAYMENTS</a:t>
            </a:r>
          </a:p>
        </p:txBody>
      </p:sp>
      <p:sp>
        <p:nvSpPr>
          <p:cNvPr id="2" name="Slide Number Placeholder 1">
            <a:extLst>
              <a:ext uri="{FF2B5EF4-FFF2-40B4-BE49-F238E27FC236}">
                <a16:creationId xmlns:a16="http://schemas.microsoft.com/office/drawing/2014/main" id="{E4398C1C-6656-4A73-A680-62A81CDC27FD}"/>
              </a:ext>
            </a:extLst>
          </p:cNvPr>
          <p:cNvSpPr>
            <a:spLocks noGrp="1"/>
          </p:cNvSpPr>
          <p:nvPr>
            <p:ph type="sldNum" sz="quarter" idx="12"/>
          </p:nvPr>
        </p:nvSpPr>
        <p:spPr>
          <a:xfrm>
            <a:off x="11252200" y="6315075"/>
            <a:ext cx="406400" cy="365125"/>
          </a:xfrm>
        </p:spPr>
        <p:txBody>
          <a:bodyPr anchor="ctr">
            <a:normAutofit/>
          </a:bodyPr>
          <a:lstStyle/>
          <a:p>
            <a:pPr>
              <a:spcAft>
                <a:spcPts val="600"/>
              </a:spcAft>
            </a:pPr>
            <a:fld id="{C263D6C4-4840-40CC-AC84-17E24B3B7BDE}" type="slidenum">
              <a:rPr lang="en-US" smtClean="0"/>
              <a:pPr>
                <a:spcAft>
                  <a:spcPts val="600"/>
                </a:spcAft>
              </a:pPr>
              <a:t>15</a:t>
            </a:fld>
            <a:endParaRPr lang="en-US"/>
          </a:p>
        </p:txBody>
      </p:sp>
      <p:sp>
        <p:nvSpPr>
          <p:cNvPr id="10" name="Text Placeholder 4">
            <a:extLst>
              <a:ext uri="{FF2B5EF4-FFF2-40B4-BE49-F238E27FC236}">
                <a16:creationId xmlns:a16="http://schemas.microsoft.com/office/drawing/2014/main" id="{A6D13F04-4CCC-25BE-3CB7-8D879292F8AF}"/>
              </a:ext>
            </a:extLst>
          </p:cNvPr>
          <p:cNvSpPr>
            <a:spLocks noGrp="1"/>
          </p:cNvSpPr>
          <p:nvPr>
            <p:ph type="body" sz="half" idx="2"/>
          </p:nvPr>
        </p:nvSpPr>
        <p:spPr>
          <a:xfrm>
            <a:off x="538479" y="1113849"/>
            <a:ext cx="10078721" cy="638151"/>
          </a:xfrm>
        </p:spPr>
        <p:txBody>
          <a:bodyPr>
            <a:noAutofit/>
          </a:bodyPr>
          <a:lstStyle/>
          <a:p>
            <a:pPr>
              <a:lnSpc>
                <a:spcPct val="100000"/>
              </a:lnSpc>
              <a:spcBef>
                <a:spcPts val="0"/>
              </a:spcBef>
            </a:pPr>
            <a:r>
              <a:rPr lang="en-US" sz="1400" dirty="0"/>
              <a:t>Female credit card clients are more likely to make payments on time while male clients are less likely to make late payments.</a:t>
            </a:r>
          </a:p>
        </p:txBody>
      </p:sp>
      <p:pic>
        <p:nvPicPr>
          <p:cNvPr id="4" name="Picture 3">
            <a:extLst>
              <a:ext uri="{FF2B5EF4-FFF2-40B4-BE49-F238E27FC236}">
                <a16:creationId xmlns:a16="http://schemas.microsoft.com/office/drawing/2014/main" id="{946F47A9-AB6C-C0C4-9CFF-01D11B6FB794}"/>
              </a:ext>
            </a:extLst>
          </p:cNvPr>
          <p:cNvPicPr>
            <a:picLocks noChangeAspect="1"/>
          </p:cNvPicPr>
          <p:nvPr/>
        </p:nvPicPr>
        <p:blipFill>
          <a:blip r:embed="rId3"/>
          <a:stretch>
            <a:fillRect/>
          </a:stretch>
        </p:blipFill>
        <p:spPr>
          <a:xfrm>
            <a:off x="1138597" y="1697038"/>
            <a:ext cx="8878483" cy="4618037"/>
          </a:xfrm>
          <a:prstGeom prst="rect">
            <a:avLst/>
          </a:prstGeom>
        </p:spPr>
      </p:pic>
    </p:spTree>
    <p:extLst>
      <p:ext uri="{BB962C8B-B14F-4D97-AF65-F5344CB8AC3E}">
        <p14:creationId xmlns:p14="http://schemas.microsoft.com/office/powerpoint/2010/main" val="1335129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01323FB-427E-4A8D-B473-AB0657D8D23B}"/>
              </a:ext>
            </a:extLst>
          </p:cNvPr>
          <p:cNvSpPr>
            <a:spLocks noGrp="1"/>
          </p:cNvSpPr>
          <p:nvPr>
            <p:ph type="title"/>
          </p:nvPr>
        </p:nvSpPr>
        <p:spPr>
          <a:xfrm>
            <a:off x="444500" y="542925"/>
            <a:ext cx="11214100" cy="535531"/>
          </a:xfrm>
        </p:spPr>
        <p:txBody>
          <a:bodyPr wrap="square" anchor="t">
            <a:normAutofit/>
          </a:bodyPr>
          <a:lstStyle/>
          <a:p>
            <a:r>
              <a:rPr lang="en-US" dirty="0"/>
              <a:t>AVERAGE BILL AMOUNTS OVER MONTHS</a:t>
            </a:r>
          </a:p>
        </p:txBody>
      </p:sp>
      <p:sp>
        <p:nvSpPr>
          <p:cNvPr id="2" name="Slide Number Placeholder 1">
            <a:extLst>
              <a:ext uri="{FF2B5EF4-FFF2-40B4-BE49-F238E27FC236}">
                <a16:creationId xmlns:a16="http://schemas.microsoft.com/office/drawing/2014/main" id="{E4398C1C-6656-4A73-A680-62A81CDC27FD}"/>
              </a:ext>
            </a:extLst>
          </p:cNvPr>
          <p:cNvSpPr>
            <a:spLocks noGrp="1"/>
          </p:cNvSpPr>
          <p:nvPr>
            <p:ph type="sldNum" sz="quarter" idx="12"/>
          </p:nvPr>
        </p:nvSpPr>
        <p:spPr>
          <a:xfrm>
            <a:off x="11252200" y="6315075"/>
            <a:ext cx="406400" cy="365125"/>
          </a:xfrm>
        </p:spPr>
        <p:txBody>
          <a:bodyPr anchor="ctr">
            <a:normAutofit/>
          </a:bodyPr>
          <a:lstStyle/>
          <a:p>
            <a:pPr>
              <a:spcAft>
                <a:spcPts val="600"/>
              </a:spcAft>
            </a:pPr>
            <a:fld id="{C263D6C4-4840-40CC-AC84-17E24B3B7BDE}" type="slidenum">
              <a:rPr lang="en-US" smtClean="0"/>
              <a:pPr>
                <a:spcAft>
                  <a:spcPts val="600"/>
                </a:spcAft>
              </a:pPr>
              <a:t>16</a:t>
            </a:fld>
            <a:endParaRPr lang="en-US"/>
          </a:p>
        </p:txBody>
      </p:sp>
      <p:sp>
        <p:nvSpPr>
          <p:cNvPr id="10" name="Text Placeholder 4">
            <a:extLst>
              <a:ext uri="{FF2B5EF4-FFF2-40B4-BE49-F238E27FC236}">
                <a16:creationId xmlns:a16="http://schemas.microsoft.com/office/drawing/2014/main" id="{A6D13F04-4CCC-25BE-3CB7-8D879292F8AF}"/>
              </a:ext>
            </a:extLst>
          </p:cNvPr>
          <p:cNvSpPr>
            <a:spLocks noGrp="1"/>
          </p:cNvSpPr>
          <p:nvPr>
            <p:ph type="body" sz="half" idx="2"/>
          </p:nvPr>
        </p:nvSpPr>
        <p:spPr>
          <a:xfrm>
            <a:off x="538479" y="1113849"/>
            <a:ext cx="10078721" cy="638151"/>
          </a:xfrm>
        </p:spPr>
        <p:txBody>
          <a:bodyPr>
            <a:noAutofit/>
          </a:bodyPr>
          <a:lstStyle/>
          <a:p>
            <a:pPr>
              <a:lnSpc>
                <a:spcPct val="100000"/>
              </a:lnSpc>
              <a:spcBef>
                <a:spcPts val="0"/>
              </a:spcBef>
            </a:pPr>
            <a:r>
              <a:rPr lang="en-US" sz="1400" dirty="0"/>
              <a:t>The average bill amounts positively correlates with the number of late or on-time payments over the six months period.</a:t>
            </a:r>
          </a:p>
        </p:txBody>
      </p:sp>
      <p:pic>
        <p:nvPicPr>
          <p:cNvPr id="6" name="Picture 5">
            <a:extLst>
              <a:ext uri="{FF2B5EF4-FFF2-40B4-BE49-F238E27FC236}">
                <a16:creationId xmlns:a16="http://schemas.microsoft.com/office/drawing/2014/main" id="{A51C775B-67D8-E84A-0257-90DB9F6E85C5}"/>
              </a:ext>
            </a:extLst>
          </p:cNvPr>
          <p:cNvPicPr>
            <a:picLocks noChangeAspect="1"/>
          </p:cNvPicPr>
          <p:nvPr/>
        </p:nvPicPr>
        <p:blipFill>
          <a:blip r:embed="rId3"/>
          <a:stretch>
            <a:fillRect/>
          </a:stretch>
        </p:blipFill>
        <p:spPr>
          <a:xfrm>
            <a:off x="2128042" y="1787393"/>
            <a:ext cx="6899593" cy="4568491"/>
          </a:xfrm>
          <a:prstGeom prst="rect">
            <a:avLst/>
          </a:prstGeom>
        </p:spPr>
      </p:pic>
      <p:cxnSp>
        <p:nvCxnSpPr>
          <p:cNvPr id="4" name="직선 화살표 연결선 3">
            <a:extLst>
              <a:ext uri="{FF2B5EF4-FFF2-40B4-BE49-F238E27FC236}">
                <a16:creationId xmlns:a16="http://schemas.microsoft.com/office/drawing/2014/main" id="{71AC2DBF-5FE7-3C14-0F9C-91933465B586}"/>
              </a:ext>
            </a:extLst>
          </p:cNvPr>
          <p:cNvCxnSpPr/>
          <p:nvPr/>
        </p:nvCxnSpPr>
        <p:spPr>
          <a:xfrm>
            <a:off x="8246853" y="2812211"/>
            <a:ext cx="0" cy="1526876"/>
          </a:xfrm>
          <a:prstGeom prst="straightConnector1">
            <a:avLst/>
          </a:prstGeom>
          <a:ln w="19050" cap="flat" cmpd="sng" algn="ctr">
            <a:solidFill>
              <a:schemeClr val="accent3"/>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7" name="직선 화살표 연결선 6">
            <a:extLst>
              <a:ext uri="{FF2B5EF4-FFF2-40B4-BE49-F238E27FC236}">
                <a16:creationId xmlns:a16="http://schemas.microsoft.com/office/drawing/2014/main" id="{A27C8BA5-09E3-A93B-9072-772B453697EC}"/>
              </a:ext>
            </a:extLst>
          </p:cNvPr>
          <p:cNvCxnSpPr>
            <a:cxnSpLocks/>
          </p:cNvCxnSpPr>
          <p:nvPr/>
        </p:nvCxnSpPr>
        <p:spPr>
          <a:xfrm>
            <a:off x="3792748" y="4977441"/>
            <a:ext cx="0" cy="336431"/>
          </a:xfrm>
          <a:prstGeom prst="straightConnector1">
            <a:avLst/>
          </a:prstGeom>
          <a:ln w="19050" cap="flat" cmpd="sng" algn="ctr">
            <a:solidFill>
              <a:schemeClr val="accent3"/>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4002193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01323FB-427E-4A8D-B473-AB0657D8D23B}"/>
              </a:ext>
            </a:extLst>
          </p:cNvPr>
          <p:cNvSpPr>
            <a:spLocks noGrp="1"/>
          </p:cNvSpPr>
          <p:nvPr>
            <p:ph type="title"/>
          </p:nvPr>
        </p:nvSpPr>
        <p:spPr>
          <a:xfrm>
            <a:off x="444500" y="542925"/>
            <a:ext cx="11214100" cy="815856"/>
          </a:xfrm>
        </p:spPr>
        <p:txBody>
          <a:bodyPr wrap="square" anchor="t">
            <a:normAutofit fontScale="90000"/>
          </a:bodyPr>
          <a:lstStyle/>
          <a:p>
            <a:r>
              <a:rPr lang="en-US" dirty="0"/>
              <a:t>TOTAL STATEMENT BALANCE AND PAYMENT DISTRIBUTIONS ACROSS AGE GROUPS</a:t>
            </a:r>
            <a:br>
              <a:rPr lang="en-US" dirty="0"/>
            </a:br>
            <a:endParaRPr lang="en-US" dirty="0"/>
          </a:p>
        </p:txBody>
      </p:sp>
      <p:sp>
        <p:nvSpPr>
          <p:cNvPr id="2" name="Slide Number Placeholder 1">
            <a:extLst>
              <a:ext uri="{FF2B5EF4-FFF2-40B4-BE49-F238E27FC236}">
                <a16:creationId xmlns:a16="http://schemas.microsoft.com/office/drawing/2014/main" id="{E4398C1C-6656-4A73-A680-62A81CDC27FD}"/>
              </a:ext>
            </a:extLst>
          </p:cNvPr>
          <p:cNvSpPr>
            <a:spLocks noGrp="1"/>
          </p:cNvSpPr>
          <p:nvPr>
            <p:ph type="sldNum" sz="quarter" idx="12"/>
          </p:nvPr>
        </p:nvSpPr>
        <p:spPr>
          <a:xfrm>
            <a:off x="11252200" y="6315075"/>
            <a:ext cx="406400" cy="365125"/>
          </a:xfrm>
        </p:spPr>
        <p:txBody>
          <a:bodyPr anchor="ctr">
            <a:normAutofit/>
          </a:bodyPr>
          <a:lstStyle/>
          <a:p>
            <a:pPr>
              <a:spcAft>
                <a:spcPts val="600"/>
              </a:spcAft>
            </a:pPr>
            <a:fld id="{C263D6C4-4840-40CC-AC84-17E24B3B7BDE}" type="slidenum">
              <a:rPr lang="en-US" smtClean="0"/>
              <a:pPr>
                <a:spcAft>
                  <a:spcPts val="600"/>
                </a:spcAft>
              </a:pPr>
              <a:t>17</a:t>
            </a:fld>
            <a:endParaRPr lang="en-US"/>
          </a:p>
        </p:txBody>
      </p:sp>
      <p:sp>
        <p:nvSpPr>
          <p:cNvPr id="10" name="Text Placeholder 4">
            <a:extLst>
              <a:ext uri="{FF2B5EF4-FFF2-40B4-BE49-F238E27FC236}">
                <a16:creationId xmlns:a16="http://schemas.microsoft.com/office/drawing/2014/main" id="{A6D13F04-4CCC-25BE-3CB7-8D879292F8AF}"/>
              </a:ext>
            </a:extLst>
          </p:cNvPr>
          <p:cNvSpPr>
            <a:spLocks noGrp="1"/>
          </p:cNvSpPr>
          <p:nvPr>
            <p:ph type="body" sz="half" idx="2"/>
          </p:nvPr>
        </p:nvSpPr>
        <p:spPr>
          <a:xfrm>
            <a:off x="538479" y="1447344"/>
            <a:ext cx="10078721" cy="1090757"/>
          </a:xfrm>
        </p:spPr>
        <p:txBody>
          <a:bodyPr>
            <a:noAutofit/>
          </a:bodyPr>
          <a:lstStyle/>
          <a:p>
            <a:pPr>
              <a:lnSpc>
                <a:spcPct val="100000"/>
              </a:lnSpc>
              <a:spcBef>
                <a:spcPts val="0"/>
              </a:spcBef>
            </a:pPr>
            <a:r>
              <a:rPr lang="en-US" sz="1400" dirty="0"/>
              <a:t>Younger customers (under 40) tend to use credit more actively, with higher payments and more variable balances. As customers age, their payments and balances generally decrease, especially after 50, indicating more conservative spending. </a:t>
            </a:r>
          </a:p>
          <a:p>
            <a:pPr>
              <a:lnSpc>
                <a:spcPct val="100000"/>
              </a:lnSpc>
              <a:spcBef>
                <a:spcPts val="0"/>
              </a:spcBef>
            </a:pPr>
            <a:endParaRPr lang="en-US" sz="1400" dirty="0"/>
          </a:p>
          <a:p>
            <a:pPr>
              <a:lnSpc>
                <a:spcPct val="100000"/>
              </a:lnSpc>
              <a:spcBef>
                <a:spcPts val="0"/>
              </a:spcBef>
            </a:pPr>
            <a:r>
              <a:rPr lang="en-US" sz="1400" dirty="0"/>
              <a:t>There is no major difference in behavior between males and females in terms of payments or balances.</a:t>
            </a:r>
          </a:p>
        </p:txBody>
      </p:sp>
      <p:pic>
        <p:nvPicPr>
          <p:cNvPr id="3" name="Content Placeholder 9">
            <a:extLst>
              <a:ext uri="{FF2B5EF4-FFF2-40B4-BE49-F238E27FC236}">
                <a16:creationId xmlns:a16="http://schemas.microsoft.com/office/drawing/2014/main" id="{40DF7823-216C-37FF-3F14-520EFDF572DF}"/>
              </a:ext>
            </a:extLst>
          </p:cNvPr>
          <p:cNvPicPr>
            <a:picLocks noChangeAspect="1"/>
          </p:cNvPicPr>
          <p:nvPr/>
        </p:nvPicPr>
        <p:blipFill>
          <a:blip r:embed="rId3"/>
          <a:stretch>
            <a:fillRect/>
          </a:stretch>
        </p:blipFill>
        <p:spPr>
          <a:xfrm>
            <a:off x="535255" y="2503715"/>
            <a:ext cx="5147088" cy="3879994"/>
          </a:xfrm>
          <a:prstGeom prst="rect">
            <a:avLst/>
          </a:prstGeom>
        </p:spPr>
      </p:pic>
      <p:pic>
        <p:nvPicPr>
          <p:cNvPr id="8" name="Content Placeholder 10">
            <a:extLst>
              <a:ext uri="{FF2B5EF4-FFF2-40B4-BE49-F238E27FC236}">
                <a16:creationId xmlns:a16="http://schemas.microsoft.com/office/drawing/2014/main" id="{9D7B3DF4-77B5-CE73-D0CD-7AC86F7E5AC7}"/>
              </a:ext>
            </a:extLst>
          </p:cNvPr>
          <p:cNvPicPr>
            <a:picLocks noChangeAspect="1"/>
          </p:cNvPicPr>
          <p:nvPr/>
        </p:nvPicPr>
        <p:blipFill>
          <a:blip r:embed="rId4"/>
          <a:stretch>
            <a:fillRect/>
          </a:stretch>
        </p:blipFill>
        <p:spPr>
          <a:xfrm>
            <a:off x="6051550" y="2499311"/>
            <a:ext cx="5288719" cy="3878856"/>
          </a:xfrm>
          <a:prstGeom prst="rect">
            <a:avLst/>
          </a:prstGeom>
        </p:spPr>
      </p:pic>
    </p:spTree>
    <p:extLst>
      <p:ext uri="{BB962C8B-B14F-4D97-AF65-F5344CB8AC3E}">
        <p14:creationId xmlns:p14="http://schemas.microsoft.com/office/powerpoint/2010/main" val="376794223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444500" y="542925"/>
            <a:ext cx="11214100" cy="535531"/>
          </a:xfrm>
        </p:spPr>
        <p:txBody>
          <a:bodyPr/>
          <a:lstStyle/>
          <a:p>
            <a:r>
              <a:rPr lang="en-US" sz="3200" dirty="0"/>
              <a:t>Credit Utilization Ratio</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237917" y="1097832"/>
            <a:ext cx="7625442" cy="2823028"/>
          </a:xfrm>
        </p:spPr>
        <p:txBody>
          <a:bodyPr/>
          <a:lstStyle/>
          <a:p>
            <a:pPr marL="0" indent="0">
              <a:buNone/>
            </a:pPr>
            <a:r>
              <a:rPr lang="en-US" dirty="0"/>
              <a:t>Credit Utilization Ratio or Credit Utilization Rate is the percentage of available credit that you are using on your credit cards and other lines of credit. It is based on the balances that appear in your credit report. In general, a lower utilization rate is best. CUR can be an important factor in determining the credit scores.</a:t>
            </a:r>
          </a:p>
          <a:p>
            <a:pPr marL="0" indent="0">
              <a:buNone/>
            </a:pPr>
            <a:endParaRPr lang="en-US" dirty="0"/>
          </a:p>
          <a:p>
            <a:pPr marL="0" indent="0">
              <a:buNone/>
            </a:pPr>
            <a:r>
              <a:rPr lang="en-US" b="1" dirty="0"/>
              <a:t>Calculation:</a:t>
            </a:r>
          </a:p>
          <a:p>
            <a:pPr lvl="1"/>
            <a:r>
              <a:rPr lang="en-US" sz="1600" dirty="0"/>
              <a:t>Find your balances and credit limits from your credit report.</a:t>
            </a:r>
          </a:p>
          <a:p>
            <a:pPr lvl="1"/>
            <a:r>
              <a:rPr lang="en-US" sz="1600" dirty="0"/>
              <a:t>Add up the revolving accounts' balances and credit limits.</a:t>
            </a:r>
          </a:p>
          <a:p>
            <a:pPr lvl="1"/>
            <a:r>
              <a:rPr lang="en-US" sz="1600" dirty="0"/>
              <a:t>Divide the total balance by the total credit limit and then multiply by 100.</a:t>
            </a:r>
          </a:p>
          <a:p>
            <a:pPr marL="0" indent="0">
              <a:buNone/>
            </a:pPr>
            <a:endParaRPr lang="en-US" dirty="0"/>
          </a:p>
          <a:p>
            <a:pPr lvl="1">
              <a:spcBef>
                <a:spcPts val="0"/>
              </a:spcBef>
            </a:pPr>
            <a:endParaRPr lang="en-US" sz="1600" dirty="0"/>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18</a:t>
            </a:fld>
            <a:endParaRPr lang="en-US" dirty="0"/>
          </a:p>
        </p:txBody>
      </p:sp>
      <p:pic>
        <p:nvPicPr>
          <p:cNvPr id="5" name="Picture 4">
            <a:extLst>
              <a:ext uri="{FF2B5EF4-FFF2-40B4-BE49-F238E27FC236}">
                <a16:creationId xmlns:a16="http://schemas.microsoft.com/office/drawing/2014/main" id="{39F9EE15-3522-5BAD-825F-BD13CA872DA0}"/>
              </a:ext>
            </a:extLst>
          </p:cNvPr>
          <p:cNvPicPr>
            <a:picLocks noChangeAspect="1"/>
          </p:cNvPicPr>
          <p:nvPr/>
        </p:nvPicPr>
        <p:blipFill>
          <a:blip r:embed="rId3"/>
          <a:stretch>
            <a:fillRect/>
          </a:stretch>
        </p:blipFill>
        <p:spPr>
          <a:xfrm>
            <a:off x="2875471" y="4289811"/>
            <a:ext cx="4531360" cy="1754873"/>
          </a:xfrm>
          <a:prstGeom prst="rect">
            <a:avLst/>
          </a:prstGeom>
        </p:spPr>
      </p:pic>
      <p:sp>
        <p:nvSpPr>
          <p:cNvPr id="6" name="Text Placeholder 9">
            <a:extLst>
              <a:ext uri="{FF2B5EF4-FFF2-40B4-BE49-F238E27FC236}">
                <a16:creationId xmlns:a16="http://schemas.microsoft.com/office/drawing/2014/main" id="{023DCFD2-6832-B9F8-36BD-0EAD9634A71B}"/>
              </a:ext>
            </a:extLst>
          </p:cNvPr>
          <p:cNvSpPr txBox="1">
            <a:spLocks/>
          </p:cNvSpPr>
          <p:nvPr/>
        </p:nvSpPr>
        <p:spPr>
          <a:xfrm>
            <a:off x="362558" y="4652789"/>
            <a:ext cx="3860800" cy="1141870"/>
          </a:xfrm>
          <a:prstGeom prst="rect">
            <a:avLst/>
          </a:prstGeom>
        </p:spPr>
        <p:txBody>
          <a:bodyPr vert="horz" lIns="91440" tIns="45720" rIns="91440" bIns="45720" rtlCol="0">
            <a:noAutofit/>
          </a:bodyPr>
          <a:lstStyle>
            <a:lvl1pPr marL="2286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600" kern="1200">
                <a:solidFill>
                  <a:schemeClr val="bg1"/>
                </a:solidFill>
                <a:latin typeface="+mn-lt"/>
                <a:ea typeface="+mn-ea"/>
                <a:cs typeface="Arial" panose="020B0604020202020204" pitchFamily="34" charset="0"/>
              </a:defRPr>
            </a:lvl1pPr>
            <a:lvl2pPr marL="6858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400" kern="1200">
                <a:solidFill>
                  <a:schemeClr val="bg1"/>
                </a:solidFill>
                <a:latin typeface="+mn-lt"/>
                <a:ea typeface="+mn-ea"/>
                <a:cs typeface="Arial" panose="020B0604020202020204" pitchFamily="34" charset="0"/>
              </a:defRPr>
            </a:lvl2pPr>
            <a:lvl3pPr marL="11430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200" kern="1200">
                <a:solidFill>
                  <a:schemeClr val="bg1"/>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200" dirty="0"/>
          </a:p>
        </p:txBody>
      </p:sp>
      <p:sp>
        <p:nvSpPr>
          <p:cNvPr id="8" name="Text Placeholder 9">
            <a:extLst>
              <a:ext uri="{FF2B5EF4-FFF2-40B4-BE49-F238E27FC236}">
                <a16:creationId xmlns:a16="http://schemas.microsoft.com/office/drawing/2014/main" id="{E5852B8D-6989-6E75-B423-10EF8AC714A8}"/>
              </a:ext>
            </a:extLst>
          </p:cNvPr>
          <p:cNvSpPr txBox="1">
            <a:spLocks/>
          </p:cNvSpPr>
          <p:nvPr/>
        </p:nvSpPr>
        <p:spPr>
          <a:xfrm>
            <a:off x="1828801" y="6413635"/>
            <a:ext cx="7992536" cy="359456"/>
          </a:xfrm>
          <a:prstGeom prst="rect">
            <a:avLst/>
          </a:prstGeom>
        </p:spPr>
        <p:txBody>
          <a:bodyPr vert="horz" lIns="91440" tIns="45720" rIns="91440" bIns="45720" rtlCol="0">
            <a:noAutofit/>
          </a:bodyPr>
          <a:lstStyle>
            <a:lvl1pPr marL="2286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600" kern="1200">
                <a:solidFill>
                  <a:schemeClr val="bg1"/>
                </a:solidFill>
                <a:latin typeface="+mn-lt"/>
                <a:ea typeface="+mn-ea"/>
                <a:cs typeface="Arial" panose="020B0604020202020204" pitchFamily="34" charset="0"/>
              </a:defRPr>
            </a:lvl1pPr>
            <a:lvl2pPr marL="6858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400" kern="1200">
                <a:solidFill>
                  <a:schemeClr val="bg1"/>
                </a:solidFill>
                <a:latin typeface="+mn-lt"/>
                <a:ea typeface="+mn-ea"/>
                <a:cs typeface="Arial" panose="020B0604020202020204" pitchFamily="34" charset="0"/>
              </a:defRPr>
            </a:lvl2pPr>
            <a:lvl3pPr marL="11430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200" kern="1200">
                <a:solidFill>
                  <a:schemeClr val="bg1"/>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200" i="1" dirty="0"/>
              <a:t>Source: https://www.experian.com/blogs/ask-experian/credit-education/score-basics/credit-utilization-rate/</a:t>
            </a:r>
          </a:p>
        </p:txBody>
      </p:sp>
    </p:spTree>
    <p:extLst>
      <p:ext uri="{BB962C8B-B14F-4D97-AF65-F5344CB8AC3E}">
        <p14:creationId xmlns:p14="http://schemas.microsoft.com/office/powerpoint/2010/main" val="6722668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01323FB-427E-4A8D-B473-AB0657D8D23B}"/>
              </a:ext>
            </a:extLst>
          </p:cNvPr>
          <p:cNvSpPr>
            <a:spLocks noGrp="1"/>
          </p:cNvSpPr>
          <p:nvPr>
            <p:ph type="title"/>
          </p:nvPr>
        </p:nvSpPr>
        <p:spPr>
          <a:xfrm>
            <a:off x="444500" y="542925"/>
            <a:ext cx="11214100" cy="535531"/>
          </a:xfrm>
        </p:spPr>
        <p:txBody>
          <a:bodyPr wrap="square" anchor="t">
            <a:normAutofit/>
          </a:bodyPr>
          <a:lstStyle/>
          <a:p>
            <a:r>
              <a:rPr lang="en-US" dirty="0"/>
              <a:t>Average CUR Score by Age Group (April vs. August)</a:t>
            </a:r>
          </a:p>
        </p:txBody>
      </p:sp>
      <p:sp>
        <p:nvSpPr>
          <p:cNvPr id="2" name="Slide Number Placeholder 1">
            <a:extLst>
              <a:ext uri="{FF2B5EF4-FFF2-40B4-BE49-F238E27FC236}">
                <a16:creationId xmlns:a16="http://schemas.microsoft.com/office/drawing/2014/main" id="{E4398C1C-6656-4A73-A680-62A81CDC27FD}"/>
              </a:ext>
            </a:extLst>
          </p:cNvPr>
          <p:cNvSpPr>
            <a:spLocks noGrp="1"/>
          </p:cNvSpPr>
          <p:nvPr>
            <p:ph type="sldNum" sz="quarter" idx="12"/>
          </p:nvPr>
        </p:nvSpPr>
        <p:spPr>
          <a:xfrm>
            <a:off x="11252200" y="6315075"/>
            <a:ext cx="406400" cy="365125"/>
          </a:xfrm>
        </p:spPr>
        <p:txBody>
          <a:bodyPr anchor="ctr">
            <a:normAutofit/>
          </a:bodyPr>
          <a:lstStyle/>
          <a:p>
            <a:pPr>
              <a:spcAft>
                <a:spcPts val="600"/>
              </a:spcAft>
            </a:pPr>
            <a:fld id="{C263D6C4-4840-40CC-AC84-17E24B3B7BDE}" type="slidenum">
              <a:rPr lang="en-US" smtClean="0"/>
              <a:pPr>
                <a:spcAft>
                  <a:spcPts val="600"/>
                </a:spcAft>
              </a:pPr>
              <a:t>19</a:t>
            </a:fld>
            <a:endParaRPr lang="en-US"/>
          </a:p>
        </p:txBody>
      </p:sp>
      <p:sp>
        <p:nvSpPr>
          <p:cNvPr id="10" name="Text Placeholder 4">
            <a:extLst>
              <a:ext uri="{FF2B5EF4-FFF2-40B4-BE49-F238E27FC236}">
                <a16:creationId xmlns:a16="http://schemas.microsoft.com/office/drawing/2014/main" id="{A6D13F04-4CCC-25BE-3CB7-8D879292F8AF}"/>
              </a:ext>
            </a:extLst>
          </p:cNvPr>
          <p:cNvSpPr>
            <a:spLocks noGrp="1"/>
          </p:cNvSpPr>
          <p:nvPr>
            <p:ph type="body" sz="half" idx="2"/>
          </p:nvPr>
        </p:nvSpPr>
        <p:spPr>
          <a:xfrm>
            <a:off x="538479" y="1113849"/>
            <a:ext cx="10078721" cy="638151"/>
          </a:xfrm>
        </p:spPr>
        <p:txBody>
          <a:bodyPr>
            <a:noAutofit/>
          </a:bodyPr>
          <a:lstStyle/>
          <a:p>
            <a:pPr>
              <a:lnSpc>
                <a:spcPct val="100000"/>
              </a:lnSpc>
              <a:spcBef>
                <a:spcPts val="0"/>
              </a:spcBef>
            </a:pPr>
            <a:r>
              <a:rPr lang="en-US" sz="1400" dirty="0"/>
              <a:t>On average, credit utilization increased from April to August across all age groups</a:t>
            </a:r>
          </a:p>
        </p:txBody>
      </p:sp>
      <p:pic>
        <p:nvPicPr>
          <p:cNvPr id="8" name="Picture 7" descr="A graph of blue and pink bars&#10;&#10;Description automatically generated">
            <a:extLst>
              <a:ext uri="{FF2B5EF4-FFF2-40B4-BE49-F238E27FC236}">
                <a16:creationId xmlns:a16="http://schemas.microsoft.com/office/drawing/2014/main" id="{9A0B73CC-1897-1E4D-26CD-42144F939202}"/>
              </a:ext>
            </a:extLst>
          </p:cNvPr>
          <p:cNvPicPr>
            <a:picLocks noChangeAspect="1"/>
          </p:cNvPicPr>
          <p:nvPr/>
        </p:nvPicPr>
        <p:blipFill>
          <a:blip r:embed="rId3"/>
          <a:stretch>
            <a:fillRect/>
          </a:stretch>
        </p:blipFill>
        <p:spPr>
          <a:xfrm>
            <a:off x="1607093" y="2171915"/>
            <a:ext cx="7941492" cy="3934011"/>
          </a:xfrm>
          <a:prstGeom prst="rect">
            <a:avLst/>
          </a:prstGeom>
        </p:spPr>
      </p:pic>
    </p:spTree>
    <p:extLst>
      <p:ext uri="{BB962C8B-B14F-4D97-AF65-F5344CB8AC3E}">
        <p14:creationId xmlns:p14="http://schemas.microsoft.com/office/powerpoint/2010/main" val="72406484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a:t>What is Credit Card Default?</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500" y="1885486"/>
            <a:ext cx="8440193" cy="4794714"/>
          </a:xfrm>
        </p:spPr>
        <p:txBody>
          <a:bodyPr/>
          <a:lstStyle/>
          <a:p>
            <a:pPr>
              <a:spcBef>
                <a:spcPts val="0"/>
              </a:spcBef>
            </a:pPr>
            <a:r>
              <a:rPr lang="en-US" sz="1400" b="1" dirty="0"/>
              <a:t>DEFINITION</a:t>
            </a:r>
          </a:p>
          <a:p>
            <a:pPr lvl="1">
              <a:spcBef>
                <a:spcPts val="0"/>
              </a:spcBef>
            </a:pPr>
            <a:r>
              <a:rPr lang="en-US" dirty="0"/>
              <a:t>A credit card default occurs when a cardholder fails to pay their debt for an extended period, typically 180 days. Credit card delinquency and net loss rates impact a financial institution in multiple areas which may result in reorganization within departments of the bank.</a:t>
            </a:r>
          </a:p>
          <a:p>
            <a:pPr lvl="1">
              <a:spcBef>
                <a:spcPts val="0"/>
              </a:spcBef>
            </a:pPr>
            <a:endParaRPr lang="en-US" dirty="0"/>
          </a:p>
          <a:p>
            <a:pPr>
              <a:spcBef>
                <a:spcPts val="0"/>
              </a:spcBef>
            </a:pPr>
            <a:r>
              <a:rPr lang="en-US" sz="1400" b="1" dirty="0"/>
              <a:t>WHAT HAPPENS IF YOU DEFAULT ON A CREDIT CARD?</a:t>
            </a:r>
          </a:p>
          <a:p>
            <a:pPr lvl="1">
              <a:spcBef>
                <a:spcPts val="0"/>
              </a:spcBef>
            </a:pPr>
            <a:r>
              <a:rPr lang="en-US" dirty="0"/>
              <a:t>Delinquency on your credit report.</a:t>
            </a:r>
          </a:p>
          <a:p>
            <a:pPr lvl="1">
              <a:spcBef>
                <a:spcPts val="0"/>
              </a:spcBef>
            </a:pPr>
            <a:r>
              <a:rPr lang="en-US" dirty="0"/>
              <a:t>Debt in collections.</a:t>
            </a:r>
          </a:p>
          <a:p>
            <a:pPr lvl="1">
              <a:spcBef>
                <a:spcPts val="0"/>
              </a:spcBef>
            </a:pPr>
            <a:r>
              <a:rPr lang="en-US" dirty="0"/>
              <a:t>Closed credit account</a:t>
            </a:r>
          </a:p>
          <a:p>
            <a:pPr lvl="1">
              <a:spcBef>
                <a:spcPts val="0"/>
              </a:spcBef>
            </a:pPr>
            <a:endParaRPr lang="en-US" dirty="0"/>
          </a:p>
          <a:p>
            <a:pPr>
              <a:spcBef>
                <a:spcPts val="0"/>
              </a:spcBef>
            </a:pPr>
            <a:r>
              <a:rPr lang="en-US" sz="1400" b="1" dirty="0"/>
              <a:t>HOW TO AVOID DEFAULTING ON CREDIT CARDS?</a:t>
            </a:r>
          </a:p>
          <a:p>
            <a:pPr lvl="1">
              <a:spcBef>
                <a:spcPts val="0"/>
              </a:spcBef>
            </a:pPr>
            <a:r>
              <a:rPr lang="en-US" dirty="0"/>
              <a:t>Pay more than the minimum balance due.</a:t>
            </a:r>
          </a:p>
          <a:p>
            <a:pPr lvl="1">
              <a:spcBef>
                <a:spcPts val="0"/>
              </a:spcBef>
            </a:pPr>
            <a:r>
              <a:rPr lang="en-US" dirty="0"/>
              <a:t>Build emergency fund for unexpected expenses.</a:t>
            </a:r>
          </a:p>
          <a:p>
            <a:pPr lvl="1">
              <a:spcBef>
                <a:spcPts val="0"/>
              </a:spcBef>
            </a:pPr>
            <a:r>
              <a:rPr lang="en-US" dirty="0"/>
              <a:t>Keep an eye on expenses and bank statements.</a:t>
            </a:r>
          </a:p>
          <a:p>
            <a:pPr lvl="1">
              <a:spcBef>
                <a:spcPts val="0"/>
              </a:spcBef>
            </a:pPr>
            <a:r>
              <a:rPr lang="en-US" dirty="0"/>
              <a:t>Prioritize paying off higher interest debts.</a:t>
            </a:r>
          </a:p>
          <a:p>
            <a:pPr lvl="1">
              <a:spcBef>
                <a:spcPts val="0"/>
              </a:spcBef>
            </a:pPr>
            <a:r>
              <a:rPr lang="en-US" dirty="0"/>
              <a:t>Consider debt consolidation.</a:t>
            </a:r>
          </a:p>
          <a:p>
            <a:pPr marL="457200" lvl="1" indent="0">
              <a:spcBef>
                <a:spcPts val="0"/>
              </a:spcBef>
              <a:buNone/>
            </a:pPr>
            <a:endParaRPr lang="en-US" dirty="0"/>
          </a:p>
          <a:p>
            <a:pPr marL="457200" lvl="1" indent="0">
              <a:spcBef>
                <a:spcPts val="0"/>
              </a:spcBef>
              <a:buNone/>
            </a:pPr>
            <a:r>
              <a:rPr lang="en-US" i="1" dirty="0"/>
              <a:t>Source: https://www.businessinsider.com/</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2</a:t>
            </a:fld>
            <a:endParaRPr lang="en-US" dirty="0"/>
          </a:p>
        </p:txBody>
      </p:sp>
    </p:spTree>
    <p:extLst>
      <p:ext uri="{BB962C8B-B14F-4D97-AF65-F5344CB8AC3E}">
        <p14:creationId xmlns:p14="http://schemas.microsoft.com/office/powerpoint/2010/main" val="607420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01323FB-427E-4A8D-B473-AB0657D8D23B}"/>
              </a:ext>
            </a:extLst>
          </p:cNvPr>
          <p:cNvSpPr>
            <a:spLocks noGrp="1"/>
          </p:cNvSpPr>
          <p:nvPr>
            <p:ph type="title"/>
          </p:nvPr>
        </p:nvSpPr>
        <p:spPr>
          <a:xfrm>
            <a:off x="444500" y="542925"/>
            <a:ext cx="11214100" cy="535531"/>
          </a:xfrm>
        </p:spPr>
        <p:txBody>
          <a:bodyPr wrap="square" anchor="t">
            <a:normAutofit/>
          </a:bodyPr>
          <a:lstStyle/>
          <a:p>
            <a:r>
              <a:rPr lang="en-US" dirty="0"/>
              <a:t>AVERAGE SPENDING PER MONTH</a:t>
            </a:r>
          </a:p>
        </p:txBody>
      </p:sp>
      <p:sp>
        <p:nvSpPr>
          <p:cNvPr id="2" name="Slide Number Placeholder 1">
            <a:extLst>
              <a:ext uri="{FF2B5EF4-FFF2-40B4-BE49-F238E27FC236}">
                <a16:creationId xmlns:a16="http://schemas.microsoft.com/office/drawing/2014/main" id="{E4398C1C-6656-4A73-A680-62A81CDC27FD}"/>
              </a:ext>
            </a:extLst>
          </p:cNvPr>
          <p:cNvSpPr>
            <a:spLocks noGrp="1"/>
          </p:cNvSpPr>
          <p:nvPr>
            <p:ph type="sldNum" sz="quarter" idx="12"/>
          </p:nvPr>
        </p:nvSpPr>
        <p:spPr>
          <a:xfrm>
            <a:off x="11252200" y="6315075"/>
            <a:ext cx="406400" cy="365125"/>
          </a:xfrm>
        </p:spPr>
        <p:txBody>
          <a:bodyPr anchor="ctr">
            <a:normAutofit/>
          </a:bodyPr>
          <a:lstStyle/>
          <a:p>
            <a:pPr>
              <a:spcAft>
                <a:spcPts val="600"/>
              </a:spcAft>
            </a:pPr>
            <a:fld id="{C263D6C4-4840-40CC-AC84-17E24B3B7BDE}" type="slidenum">
              <a:rPr lang="en-US" smtClean="0"/>
              <a:pPr>
                <a:spcAft>
                  <a:spcPts val="600"/>
                </a:spcAft>
              </a:pPr>
              <a:t>20</a:t>
            </a:fld>
            <a:endParaRPr lang="en-US"/>
          </a:p>
        </p:txBody>
      </p:sp>
      <p:sp>
        <p:nvSpPr>
          <p:cNvPr id="10" name="Text Placeholder 4">
            <a:extLst>
              <a:ext uri="{FF2B5EF4-FFF2-40B4-BE49-F238E27FC236}">
                <a16:creationId xmlns:a16="http://schemas.microsoft.com/office/drawing/2014/main" id="{A6D13F04-4CCC-25BE-3CB7-8D879292F8AF}"/>
              </a:ext>
            </a:extLst>
          </p:cNvPr>
          <p:cNvSpPr>
            <a:spLocks noGrp="1"/>
          </p:cNvSpPr>
          <p:nvPr>
            <p:ph type="body" sz="half" idx="2"/>
          </p:nvPr>
        </p:nvSpPr>
        <p:spPr>
          <a:xfrm>
            <a:off x="538479" y="1113849"/>
            <a:ext cx="10078721" cy="638151"/>
          </a:xfrm>
        </p:spPr>
        <p:txBody>
          <a:bodyPr>
            <a:noAutofit/>
          </a:bodyPr>
          <a:lstStyle/>
          <a:p>
            <a:pPr>
              <a:lnSpc>
                <a:spcPct val="100000"/>
              </a:lnSpc>
              <a:spcBef>
                <a:spcPts val="0"/>
              </a:spcBef>
            </a:pPr>
            <a:r>
              <a:rPr lang="en-US" sz="1400" dirty="0"/>
              <a:t>The trend chart below shows the seasonal spending of the credit card clients. Significant spending is observed in the month of June.</a:t>
            </a:r>
          </a:p>
        </p:txBody>
      </p:sp>
      <p:pic>
        <p:nvPicPr>
          <p:cNvPr id="6" name="Picture 5">
            <a:extLst>
              <a:ext uri="{FF2B5EF4-FFF2-40B4-BE49-F238E27FC236}">
                <a16:creationId xmlns:a16="http://schemas.microsoft.com/office/drawing/2014/main" id="{7663F39A-EDA3-2C80-3BF2-CFD2688ED9E9}"/>
              </a:ext>
            </a:extLst>
          </p:cNvPr>
          <p:cNvPicPr>
            <a:picLocks noChangeAspect="1"/>
          </p:cNvPicPr>
          <p:nvPr/>
        </p:nvPicPr>
        <p:blipFill>
          <a:blip r:embed="rId2"/>
          <a:stretch>
            <a:fillRect/>
          </a:stretch>
        </p:blipFill>
        <p:spPr>
          <a:xfrm>
            <a:off x="2016124" y="1950238"/>
            <a:ext cx="7123430" cy="4547399"/>
          </a:xfrm>
          <a:prstGeom prst="rect">
            <a:avLst/>
          </a:prstGeom>
        </p:spPr>
      </p:pic>
      <p:sp>
        <p:nvSpPr>
          <p:cNvPr id="4" name="TextBox 3">
            <a:extLst>
              <a:ext uri="{FF2B5EF4-FFF2-40B4-BE49-F238E27FC236}">
                <a16:creationId xmlns:a16="http://schemas.microsoft.com/office/drawing/2014/main" id="{FA0EAFB8-2143-0EE6-B219-194D63FEAFFD}"/>
              </a:ext>
            </a:extLst>
          </p:cNvPr>
          <p:cNvSpPr txBox="1"/>
          <p:nvPr/>
        </p:nvSpPr>
        <p:spPr>
          <a:xfrm>
            <a:off x="5517277" y="5647275"/>
            <a:ext cx="1068546" cy="369332"/>
          </a:xfrm>
          <a:prstGeom prst="rect">
            <a:avLst/>
          </a:prstGeom>
          <a:noFill/>
        </p:spPr>
        <p:txBody>
          <a:bodyPr wrap="square" rtlCol="0">
            <a:spAutoFit/>
          </a:bodyPr>
          <a:lstStyle/>
          <a:p>
            <a:r>
              <a:rPr lang="en-US" altLang="ko-KR" dirty="0"/>
              <a:t>June</a:t>
            </a:r>
            <a:endParaRPr lang="ko-KR" altLang="en-US" dirty="0"/>
          </a:p>
        </p:txBody>
      </p:sp>
    </p:spTree>
    <p:extLst>
      <p:ext uri="{BB962C8B-B14F-4D97-AF65-F5344CB8AC3E}">
        <p14:creationId xmlns:p14="http://schemas.microsoft.com/office/powerpoint/2010/main" val="4234377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01323FB-427E-4A8D-B473-AB0657D8D23B}"/>
              </a:ext>
            </a:extLst>
          </p:cNvPr>
          <p:cNvSpPr>
            <a:spLocks noGrp="1"/>
          </p:cNvSpPr>
          <p:nvPr>
            <p:ph type="title"/>
          </p:nvPr>
        </p:nvSpPr>
        <p:spPr>
          <a:xfrm>
            <a:off x="444500" y="542925"/>
            <a:ext cx="11214100" cy="535531"/>
          </a:xfrm>
        </p:spPr>
        <p:txBody>
          <a:bodyPr wrap="square" anchor="t">
            <a:normAutofit/>
          </a:bodyPr>
          <a:lstStyle/>
          <a:p>
            <a:r>
              <a:rPr lang="en-US" dirty="0"/>
              <a:t>DASHBOARD</a:t>
            </a:r>
          </a:p>
        </p:txBody>
      </p:sp>
      <p:sp>
        <p:nvSpPr>
          <p:cNvPr id="2" name="Slide Number Placeholder 1">
            <a:extLst>
              <a:ext uri="{FF2B5EF4-FFF2-40B4-BE49-F238E27FC236}">
                <a16:creationId xmlns:a16="http://schemas.microsoft.com/office/drawing/2014/main" id="{E4398C1C-6656-4A73-A680-62A81CDC27FD}"/>
              </a:ext>
            </a:extLst>
          </p:cNvPr>
          <p:cNvSpPr>
            <a:spLocks noGrp="1"/>
          </p:cNvSpPr>
          <p:nvPr>
            <p:ph type="sldNum" sz="quarter" idx="12"/>
          </p:nvPr>
        </p:nvSpPr>
        <p:spPr>
          <a:xfrm>
            <a:off x="11252200" y="6315075"/>
            <a:ext cx="406400" cy="365125"/>
          </a:xfrm>
        </p:spPr>
        <p:txBody>
          <a:bodyPr anchor="ctr">
            <a:normAutofit/>
          </a:bodyPr>
          <a:lstStyle/>
          <a:p>
            <a:pPr>
              <a:spcAft>
                <a:spcPts val="600"/>
              </a:spcAft>
            </a:pPr>
            <a:fld id="{C263D6C4-4840-40CC-AC84-17E24B3B7BDE}" type="slidenum">
              <a:rPr lang="en-US" smtClean="0"/>
              <a:pPr>
                <a:spcAft>
                  <a:spcPts val="600"/>
                </a:spcAft>
              </a:pPr>
              <a:t>21</a:t>
            </a:fld>
            <a:endParaRPr lang="en-US"/>
          </a:p>
        </p:txBody>
      </p:sp>
      <p:sp>
        <p:nvSpPr>
          <p:cNvPr id="10" name="Text Placeholder 4">
            <a:extLst>
              <a:ext uri="{FF2B5EF4-FFF2-40B4-BE49-F238E27FC236}">
                <a16:creationId xmlns:a16="http://schemas.microsoft.com/office/drawing/2014/main" id="{A6D13F04-4CCC-25BE-3CB7-8D879292F8AF}"/>
              </a:ext>
            </a:extLst>
          </p:cNvPr>
          <p:cNvSpPr>
            <a:spLocks noGrp="1"/>
          </p:cNvSpPr>
          <p:nvPr>
            <p:ph type="body" sz="half" idx="2"/>
          </p:nvPr>
        </p:nvSpPr>
        <p:spPr>
          <a:xfrm>
            <a:off x="533400" y="1211004"/>
            <a:ext cx="3789681" cy="5104071"/>
          </a:xfrm>
        </p:spPr>
        <p:txBody>
          <a:bodyPr>
            <a:noAutofit/>
          </a:bodyPr>
          <a:lstStyle/>
          <a:p>
            <a:pPr>
              <a:lnSpc>
                <a:spcPct val="150000"/>
              </a:lnSpc>
              <a:spcBef>
                <a:spcPts val="0"/>
              </a:spcBef>
            </a:pPr>
            <a:r>
              <a:rPr lang="en-US" sz="1400" dirty="0"/>
              <a:t>Our dashboard displays the following KPIs:</a:t>
            </a:r>
          </a:p>
          <a:p>
            <a:pPr>
              <a:lnSpc>
                <a:spcPct val="150000"/>
              </a:lnSpc>
              <a:spcBef>
                <a:spcPts val="0"/>
              </a:spcBef>
            </a:pPr>
            <a:endParaRPr lang="en-US" sz="1400" dirty="0"/>
          </a:p>
          <a:p>
            <a:pPr marL="285750" indent="-285750">
              <a:lnSpc>
                <a:spcPct val="150000"/>
              </a:lnSpc>
              <a:spcBef>
                <a:spcPts val="0"/>
              </a:spcBef>
              <a:buFont typeface="Arial" panose="020B0604020202020204" pitchFamily="34" charset="0"/>
              <a:buChar char="•"/>
            </a:pPr>
            <a:r>
              <a:rPr lang="en-US" sz="1400" b="1" dirty="0"/>
              <a:t>Late Payments</a:t>
            </a:r>
          </a:p>
          <a:p>
            <a:pPr lvl="1">
              <a:lnSpc>
                <a:spcPct val="150000"/>
              </a:lnSpc>
              <a:spcBef>
                <a:spcPts val="0"/>
              </a:spcBef>
            </a:pPr>
            <a:r>
              <a:rPr lang="en-US" sz="1200" b="1" dirty="0">
                <a:solidFill>
                  <a:schemeClr val="bg1"/>
                </a:solidFill>
              </a:rPr>
              <a:t>Filters:</a:t>
            </a:r>
          </a:p>
          <a:p>
            <a:pPr marL="742950" lvl="1" indent="-285750">
              <a:lnSpc>
                <a:spcPct val="150000"/>
              </a:lnSpc>
              <a:spcBef>
                <a:spcPts val="0"/>
              </a:spcBef>
              <a:buFont typeface="Arial" panose="020B0604020202020204" pitchFamily="34" charset="0"/>
              <a:buChar char="•"/>
            </a:pPr>
            <a:r>
              <a:rPr lang="en-US" sz="1200" dirty="0">
                <a:solidFill>
                  <a:schemeClr val="bg1"/>
                </a:solidFill>
              </a:rPr>
              <a:t>Gender</a:t>
            </a:r>
          </a:p>
          <a:p>
            <a:pPr marL="742950" lvl="1" indent="-285750">
              <a:lnSpc>
                <a:spcPct val="150000"/>
              </a:lnSpc>
              <a:spcBef>
                <a:spcPts val="0"/>
              </a:spcBef>
              <a:buFont typeface="Arial" panose="020B0604020202020204" pitchFamily="34" charset="0"/>
              <a:buChar char="•"/>
            </a:pPr>
            <a:r>
              <a:rPr lang="en-US" sz="1200" dirty="0">
                <a:solidFill>
                  <a:schemeClr val="bg1"/>
                </a:solidFill>
              </a:rPr>
              <a:t>Marital Status</a:t>
            </a:r>
          </a:p>
          <a:p>
            <a:pPr marL="742950" lvl="1" indent="-285750">
              <a:lnSpc>
                <a:spcPct val="150000"/>
              </a:lnSpc>
              <a:spcBef>
                <a:spcPts val="0"/>
              </a:spcBef>
              <a:buFont typeface="Arial" panose="020B0604020202020204" pitchFamily="34" charset="0"/>
              <a:buChar char="•"/>
            </a:pPr>
            <a:r>
              <a:rPr lang="en-US" sz="1200" dirty="0">
                <a:solidFill>
                  <a:schemeClr val="bg1"/>
                </a:solidFill>
              </a:rPr>
              <a:t>Age Group</a:t>
            </a:r>
          </a:p>
          <a:p>
            <a:pPr marL="742950" lvl="1" indent="-285750">
              <a:lnSpc>
                <a:spcPct val="150000"/>
              </a:lnSpc>
              <a:spcBef>
                <a:spcPts val="0"/>
              </a:spcBef>
              <a:buFont typeface="Arial" panose="020B0604020202020204" pitchFamily="34" charset="0"/>
              <a:buChar char="•"/>
            </a:pPr>
            <a:r>
              <a:rPr lang="en-US" sz="1200" dirty="0">
                <a:solidFill>
                  <a:schemeClr val="bg1"/>
                </a:solidFill>
              </a:rPr>
              <a:t>Education</a:t>
            </a:r>
          </a:p>
          <a:p>
            <a:pPr marL="742950" lvl="1" indent="-285750">
              <a:lnSpc>
                <a:spcPct val="150000"/>
              </a:lnSpc>
              <a:spcBef>
                <a:spcPts val="0"/>
              </a:spcBef>
              <a:buFont typeface="Arial" panose="020B0604020202020204" pitchFamily="34" charset="0"/>
              <a:buChar char="•"/>
            </a:pPr>
            <a:endParaRPr lang="en-US" sz="1200" dirty="0"/>
          </a:p>
          <a:p>
            <a:pPr marL="285750" indent="-285750">
              <a:lnSpc>
                <a:spcPct val="150000"/>
              </a:lnSpc>
              <a:spcBef>
                <a:spcPts val="0"/>
              </a:spcBef>
              <a:buFont typeface="Arial" panose="020B0604020202020204" pitchFamily="34" charset="0"/>
              <a:buChar char="•"/>
            </a:pPr>
            <a:r>
              <a:rPr lang="en-US" sz="1400" b="1" dirty="0"/>
              <a:t>Credit Score</a:t>
            </a:r>
          </a:p>
          <a:p>
            <a:pPr marL="457200" marR="0" lvl="1" indent="0" algn="l" defTabSz="914400" rtl="0" eaLnBrk="1" fontAlgn="auto" latinLnBrk="0" hangingPunct="1">
              <a:lnSpc>
                <a:spcPct val="150000"/>
              </a:lnSpc>
              <a:spcBef>
                <a:spcPts val="0"/>
              </a:spcBef>
              <a:spcAft>
                <a:spcPts val="0"/>
              </a:spcAft>
              <a:buClr>
                <a:srgbClr val="47C3D3"/>
              </a:buClr>
              <a:buSzTx/>
              <a:buFont typeface="Arial" panose="020B0604020202020204" pitchFamily="34" charset="0"/>
              <a:buNone/>
              <a:tabLst/>
              <a:defRPr/>
            </a:pPr>
            <a:r>
              <a:rPr kumimoji="0" lang="en-US" sz="1200" b="1" i="0" u="none" strike="noStrike" kern="1200" cap="none" spc="0" normalizeH="0" baseline="0" noProof="0" dirty="0">
                <a:ln>
                  <a:noFill/>
                </a:ln>
                <a:solidFill>
                  <a:srgbClr val="FFFFFF"/>
                </a:solidFill>
                <a:effectLst/>
                <a:uLnTx/>
                <a:uFillTx/>
                <a:latin typeface="Arial"/>
                <a:ea typeface="+mn-ea"/>
                <a:cs typeface="+mn-cs"/>
              </a:rPr>
              <a:t>Filters:</a:t>
            </a:r>
          </a:p>
          <a:p>
            <a:pPr marL="742950" marR="0" lvl="1" indent="-285750" algn="l" defTabSz="914400" rtl="0" eaLnBrk="1" fontAlgn="auto" latinLnBrk="0" hangingPunct="1">
              <a:lnSpc>
                <a:spcPct val="150000"/>
              </a:lnSpc>
              <a:spcBef>
                <a:spcPts val="0"/>
              </a:spcBef>
              <a:spcAft>
                <a:spcPts val="0"/>
              </a:spcAft>
              <a:buClr>
                <a:srgbClr val="47C3D3"/>
              </a:buClr>
              <a:buSzTx/>
              <a:buFont typeface="Arial" panose="020B0604020202020204" pitchFamily="34" charset="0"/>
              <a:buChar char="•"/>
              <a:tabLst/>
              <a:defRPr/>
            </a:pPr>
            <a:r>
              <a:rPr kumimoji="0" lang="en-US" sz="1200" b="0" i="0" u="none" strike="noStrike" kern="1200" cap="none" spc="0" normalizeH="0" baseline="0" noProof="0" dirty="0">
                <a:ln>
                  <a:noFill/>
                </a:ln>
                <a:solidFill>
                  <a:srgbClr val="FFFFFF"/>
                </a:solidFill>
                <a:effectLst/>
                <a:uLnTx/>
                <a:uFillTx/>
                <a:latin typeface="Arial"/>
                <a:ea typeface="+mn-ea"/>
                <a:cs typeface="+mn-cs"/>
              </a:rPr>
              <a:t>Above 30</a:t>
            </a:r>
          </a:p>
          <a:p>
            <a:pPr marL="742950" marR="0" lvl="1" indent="-285750" algn="l" defTabSz="914400" rtl="0" eaLnBrk="1" fontAlgn="auto" latinLnBrk="0" hangingPunct="1">
              <a:lnSpc>
                <a:spcPct val="150000"/>
              </a:lnSpc>
              <a:spcBef>
                <a:spcPts val="0"/>
              </a:spcBef>
              <a:spcAft>
                <a:spcPts val="0"/>
              </a:spcAft>
              <a:buClr>
                <a:srgbClr val="47C3D3"/>
              </a:buClr>
              <a:buSzTx/>
              <a:buFont typeface="Arial" panose="020B0604020202020204" pitchFamily="34" charset="0"/>
              <a:buChar char="•"/>
              <a:tabLst/>
              <a:defRPr/>
            </a:pPr>
            <a:r>
              <a:rPr lang="en-US" sz="1200" dirty="0">
                <a:solidFill>
                  <a:srgbClr val="FFFFFF"/>
                </a:solidFill>
                <a:latin typeface="Arial"/>
              </a:rPr>
              <a:t>30 or below</a:t>
            </a:r>
            <a:endParaRPr kumimoji="0" lang="en-US" sz="1200" b="0" i="0" u="none" strike="noStrike" kern="1200" cap="none" spc="0" normalizeH="0" baseline="0" noProof="0" dirty="0">
              <a:ln>
                <a:noFill/>
              </a:ln>
              <a:solidFill>
                <a:srgbClr val="FFFFFF"/>
              </a:solidFill>
              <a:effectLst/>
              <a:uLnTx/>
              <a:uFillTx/>
              <a:latin typeface="Arial"/>
              <a:ea typeface="+mn-ea"/>
              <a:cs typeface="+mn-cs"/>
            </a:endParaRPr>
          </a:p>
          <a:p>
            <a:pPr>
              <a:lnSpc>
                <a:spcPct val="150000"/>
              </a:lnSpc>
              <a:spcBef>
                <a:spcPts val="0"/>
              </a:spcBef>
            </a:pPr>
            <a:endParaRPr lang="en-US" sz="1400" dirty="0"/>
          </a:p>
          <a:p>
            <a:pPr marL="285750" indent="-285750">
              <a:lnSpc>
                <a:spcPct val="150000"/>
              </a:lnSpc>
              <a:spcBef>
                <a:spcPts val="0"/>
              </a:spcBef>
              <a:buFont typeface="Arial" panose="020B0604020202020204" pitchFamily="34" charset="0"/>
              <a:buChar char="•"/>
            </a:pPr>
            <a:r>
              <a:rPr lang="en-US" sz="1400" b="1" dirty="0"/>
              <a:t>Average Bill Amount Trend</a:t>
            </a:r>
          </a:p>
          <a:p>
            <a:pPr marL="285750" indent="-285750">
              <a:lnSpc>
                <a:spcPct val="150000"/>
              </a:lnSpc>
              <a:spcBef>
                <a:spcPts val="0"/>
              </a:spcBef>
              <a:buFont typeface="Arial" panose="020B0604020202020204" pitchFamily="34" charset="0"/>
              <a:buChar char="•"/>
            </a:pPr>
            <a:endParaRPr lang="en-US" sz="1400" dirty="0"/>
          </a:p>
        </p:txBody>
      </p:sp>
      <p:pic>
        <p:nvPicPr>
          <p:cNvPr id="4" name="Picture 3">
            <a:extLst>
              <a:ext uri="{FF2B5EF4-FFF2-40B4-BE49-F238E27FC236}">
                <a16:creationId xmlns:a16="http://schemas.microsoft.com/office/drawing/2014/main" id="{7CE53687-3896-9A34-1C35-D9173BD36C49}"/>
              </a:ext>
            </a:extLst>
          </p:cNvPr>
          <p:cNvPicPr>
            <a:picLocks noChangeAspect="1"/>
          </p:cNvPicPr>
          <p:nvPr/>
        </p:nvPicPr>
        <p:blipFill>
          <a:blip r:embed="rId2"/>
          <a:stretch>
            <a:fillRect/>
          </a:stretch>
        </p:blipFill>
        <p:spPr>
          <a:xfrm>
            <a:off x="4323081" y="971559"/>
            <a:ext cx="7224178" cy="5502722"/>
          </a:xfrm>
          <a:prstGeom prst="rect">
            <a:avLst/>
          </a:prstGeom>
        </p:spPr>
      </p:pic>
    </p:spTree>
    <p:extLst>
      <p:ext uri="{BB962C8B-B14F-4D97-AF65-F5344CB8AC3E}">
        <p14:creationId xmlns:p14="http://schemas.microsoft.com/office/powerpoint/2010/main" val="31624963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01323FB-427E-4A8D-B473-AB0657D8D23B}"/>
              </a:ext>
            </a:extLst>
          </p:cNvPr>
          <p:cNvSpPr>
            <a:spLocks noGrp="1"/>
          </p:cNvSpPr>
          <p:nvPr>
            <p:ph type="title"/>
          </p:nvPr>
        </p:nvSpPr>
        <p:spPr>
          <a:xfrm>
            <a:off x="444500" y="542925"/>
            <a:ext cx="11214100" cy="535531"/>
          </a:xfrm>
        </p:spPr>
        <p:txBody>
          <a:bodyPr wrap="square" anchor="t">
            <a:normAutofit/>
          </a:bodyPr>
          <a:lstStyle/>
          <a:p>
            <a:r>
              <a:rPr lang="en-US" dirty="0"/>
              <a:t>SUMMARY</a:t>
            </a:r>
          </a:p>
        </p:txBody>
      </p:sp>
      <p:sp>
        <p:nvSpPr>
          <p:cNvPr id="2" name="Slide Number Placeholder 1">
            <a:extLst>
              <a:ext uri="{FF2B5EF4-FFF2-40B4-BE49-F238E27FC236}">
                <a16:creationId xmlns:a16="http://schemas.microsoft.com/office/drawing/2014/main" id="{E4398C1C-6656-4A73-A680-62A81CDC27FD}"/>
              </a:ext>
            </a:extLst>
          </p:cNvPr>
          <p:cNvSpPr>
            <a:spLocks noGrp="1"/>
          </p:cNvSpPr>
          <p:nvPr>
            <p:ph type="sldNum" sz="quarter" idx="12"/>
          </p:nvPr>
        </p:nvSpPr>
        <p:spPr>
          <a:xfrm>
            <a:off x="11252200" y="6315075"/>
            <a:ext cx="406400" cy="365125"/>
          </a:xfrm>
        </p:spPr>
        <p:txBody>
          <a:bodyPr anchor="ctr">
            <a:normAutofit/>
          </a:bodyPr>
          <a:lstStyle/>
          <a:p>
            <a:pPr>
              <a:spcAft>
                <a:spcPts val="600"/>
              </a:spcAft>
            </a:pPr>
            <a:fld id="{C263D6C4-4840-40CC-AC84-17E24B3B7BDE}" type="slidenum">
              <a:rPr lang="en-US" smtClean="0"/>
              <a:pPr>
                <a:spcAft>
                  <a:spcPts val="600"/>
                </a:spcAft>
              </a:pPr>
              <a:t>22</a:t>
            </a:fld>
            <a:endParaRPr lang="en-US"/>
          </a:p>
        </p:txBody>
      </p:sp>
      <p:sp>
        <p:nvSpPr>
          <p:cNvPr id="3" name="Text Placeholder 9">
            <a:extLst>
              <a:ext uri="{FF2B5EF4-FFF2-40B4-BE49-F238E27FC236}">
                <a16:creationId xmlns:a16="http://schemas.microsoft.com/office/drawing/2014/main" id="{9973BA10-EDB3-94DA-5B2D-B5F58F0D422E}"/>
              </a:ext>
            </a:extLst>
          </p:cNvPr>
          <p:cNvSpPr txBox="1">
            <a:spLocks/>
          </p:cNvSpPr>
          <p:nvPr/>
        </p:nvSpPr>
        <p:spPr>
          <a:xfrm>
            <a:off x="555595" y="1762120"/>
            <a:ext cx="6733967" cy="2886792"/>
          </a:xfrm>
          <a:prstGeom prst="rect">
            <a:avLst/>
          </a:prstGeom>
        </p:spPr>
        <p:txBody>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en-US" sz="1200" b="1" dirty="0">
                <a:solidFill>
                  <a:srgbClr val="FFFF00"/>
                </a:solidFill>
              </a:rPr>
              <a:t>IDENTIFY POTENTIAL DEFAULT </a:t>
            </a:r>
            <a:r>
              <a:rPr lang="en-US" sz="1400" b="1" dirty="0">
                <a:solidFill>
                  <a:schemeClr val="bg1"/>
                </a:solidFill>
              </a:rPr>
              <a:t>OF CREDIT CARD CLIENTS</a:t>
            </a:r>
          </a:p>
          <a:p>
            <a:pPr lvl="1">
              <a:spcBef>
                <a:spcPts val="0"/>
              </a:spcBef>
            </a:pPr>
            <a:r>
              <a:rPr lang="en-US" sz="1400" dirty="0">
                <a:solidFill>
                  <a:schemeClr val="bg1"/>
                </a:solidFill>
              </a:rPr>
              <a:t>AGE (the old and the young) </a:t>
            </a:r>
          </a:p>
          <a:p>
            <a:pPr lvl="1">
              <a:spcBef>
                <a:spcPts val="0"/>
              </a:spcBef>
            </a:pPr>
            <a:r>
              <a:rPr lang="en-US" sz="1400" dirty="0">
                <a:solidFill>
                  <a:schemeClr val="bg1"/>
                </a:solidFill>
              </a:rPr>
              <a:t>Marriage (other has the highest potential default) </a:t>
            </a:r>
          </a:p>
          <a:p>
            <a:pPr lvl="1">
              <a:spcBef>
                <a:spcPts val="0"/>
              </a:spcBef>
            </a:pPr>
            <a:r>
              <a:rPr lang="en-US" sz="1400" dirty="0">
                <a:solidFill>
                  <a:schemeClr val="bg1"/>
                </a:solidFill>
              </a:rPr>
              <a:t>Education - the lowest education has the highest default </a:t>
            </a:r>
          </a:p>
          <a:p>
            <a:pPr lvl="1">
              <a:spcBef>
                <a:spcPts val="0"/>
              </a:spcBef>
            </a:pPr>
            <a:endParaRPr lang="en-US" sz="1400" dirty="0">
              <a:solidFill>
                <a:schemeClr val="bg1"/>
              </a:solidFill>
            </a:endParaRPr>
          </a:p>
          <a:p>
            <a:pPr marL="457200" lvl="1" indent="0">
              <a:spcBef>
                <a:spcPts val="0"/>
              </a:spcBef>
              <a:buFont typeface="Arial" panose="020B0604020202020204" pitchFamily="34" charset="0"/>
              <a:buNone/>
            </a:pPr>
            <a:endParaRPr lang="en-US" sz="2000" dirty="0"/>
          </a:p>
          <a:p>
            <a:pPr marL="0" indent="0">
              <a:spcBef>
                <a:spcPts val="0"/>
              </a:spcBef>
              <a:buNone/>
            </a:pPr>
            <a:r>
              <a:rPr lang="en-US" sz="1200" b="1" dirty="0">
                <a:solidFill>
                  <a:srgbClr val="FFFF00"/>
                </a:solidFill>
              </a:rPr>
              <a:t>KEY DRIVERS </a:t>
            </a:r>
            <a:r>
              <a:rPr lang="en-US" sz="1400" b="1" dirty="0">
                <a:solidFill>
                  <a:schemeClr val="bg1"/>
                </a:solidFill>
              </a:rPr>
              <a:t>FOR CHARGE-OFF RATES</a:t>
            </a:r>
          </a:p>
          <a:p>
            <a:pPr lvl="1">
              <a:spcBef>
                <a:spcPts val="0"/>
              </a:spcBef>
            </a:pPr>
            <a:r>
              <a:rPr lang="en-US" sz="1400" dirty="0">
                <a:solidFill>
                  <a:schemeClr val="bg1"/>
                </a:solidFill>
              </a:rPr>
              <a:t>Key Drivers for uncollectable debt (charge off)</a:t>
            </a:r>
          </a:p>
          <a:p>
            <a:pPr lvl="1">
              <a:spcBef>
                <a:spcPts val="0"/>
              </a:spcBef>
            </a:pPr>
            <a:r>
              <a:rPr lang="en-US" sz="1400" dirty="0">
                <a:solidFill>
                  <a:schemeClr val="bg1"/>
                </a:solidFill>
              </a:rPr>
              <a:t>66% of the accounts were not late for their payments</a:t>
            </a:r>
          </a:p>
          <a:p>
            <a:pPr lvl="1">
              <a:spcBef>
                <a:spcPts val="0"/>
              </a:spcBef>
            </a:pPr>
            <a:endParaRPr lang="en-US" sz="1400" dirty="0">
              <a:solidFill>
                <a:schemeClr val="bg1"/>
              </a:solidFill>
            </a:endParaRPr>
          </a:p>
          <a:p>
            <a:pPr lvl="1">
              <a:spcBef>
                <a:spcPts val="0"/>
              </a:spcBef>
            </a:pPr>
            <a:endParaRPr lang="en-US" sz="2000" dirty="0"/>
          </a:p>
          <a:p>
            <a:pPr marL="0" indent="0">
              <a:spcBef>
                <a:spcPts val="0"/>
              </a:spcBef>
              <a:buNone/>
            </a:pPr>
            <a:r>
              <a:rPr lang="en-US" sz="1200" b="1" dirty="0">
                <a:solidFill>
                  <a:srgbClr val="FFFF00"/>
                </a:solidFill>
              </a:rPr>
              <a:t>CREDIT SCORE &amp; CREDIT UTILIZATION RATIO</a:t>
            </a:r>
          </a:p>
          <a:p>
            <a:pPr lvl="1">
              <a:spcBef>
                <a:spcPts val="0"/>
              </a:spcBef>
            </a:pPr>
            <a:r>
              <a:rPr lang="en-US" sz="1400" dirty="0">
                <a:solidFill>
                  <a:schemeClr val="bg1"/>
                </a:solidFill>
              </a:rPr>
              <a:t>Increases with all groups over time</a:t>
            </a:r>
            <a:endParaRPr lang="en-US" sz="2000" dirty="0"/>
          </a:p>
        </p:txBody>
      </p:sp>
      <p:pic>
        <p:nvPicPr>
          <p:cNvPr id="9" name="Picture 8">
            <a:extLst>
              <a:ext uri="{FF2B5EF4-FFF2-40B4-BE49-F238E27FC236}">
                <a16:creationId xmlns:a16="http://schemas.microsoft.com/office/drawing/2014/main" id="{4F97508D-C653-4F19-F45A-112A1287B342}"/>
              </a:ext>
            </a:extLst>
          </p:cNvPr>
          <p:cNvPicPr>
            <a:picLocks noChangeAspect="1"/>
          </p:cNvPicPr>
          <p:nvPr/>
        </p:nvPicPr>
        <p:blipFill>
          <a:blip r:embed="rId2"/>
          <a:stretch>
            <a:fillRect/>
          </a:stretch>
        </p:blipFill>
        <p:spPr>
          <a:xfrm>
            <a:off x="6644429" y="1762120"/>
            <a:ext cx="4607771" cy="274491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46004497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6761562" y="615652"/>
            <a:ext cx="4945598" cy="1243584"/>
          </a:xfrm>
        </p:spPr>
        <p:txBody>
          <a:bodyPr/>
          <a:lstStyle/>
          <a:p>
            <a:r>
              <a:rPr lang="en-US" dirty="0"/>
              <a:t>Thank You</a:t>
            </a:r>
            <a:endParaRPr lang="en-GB" dirty="0"/>
          </a:p>
        </p:txBody>
      </p:sp>
      <p:sp>
        <p:nvSpPr>
          <p:cNvPr id="6" name="TextBox 5">
            <a:extLst>
              <a:ext uri="{FF2B5EF4-FFF2-40B4-BE49-F238E27FC236}">
                <a16:creationId xmlns:a16="http://schemas.microsoft.com/office/drawing/2014/main" id="{620F432F-A0B9-819D-4802-D22758ECECFD}"/>
              </a:ext>
            </a:extLst>
          </p:cNvPr>
          <p:cNvSpPr txBox="1"/>
          <p:nvPr/>
        </p:nvSpPr>
        <p:spPr>
          <a:xfrm>
            <a:off x="7129862" y="2272392"/>
            <a:ext cx="2778760" cy="3595856"/>
          </a:xfrm>
          <a:prstGeom prst="rect">
            <a:avLst/>
          </a:prstGeom>
          <a:noFill/>
        </p:spPr>
        <p:txBody>
          <a:bodyPr wrap="square">
            <a:spAutoFit/>
          </a:bodyPr>
          <a:lstStyle/>
          <a:p>
            <a:pPr algn="ctr">
              <a:lnSpc>
                <a:spcPct val="150000"/>
              </a:lnSpc>
            </a:pPr>
            <a:r>
              <a:rPr lang="en-US" sz="3200" b="1" dirty="0">
                <a:solidFill>
                  <a:schemeClr val="bg1"/>
                </a:solidFill>
              </a:rPr>
              <a:t>Group #1 </a:t>
            </a:r>
          </a:p>
          <a:p>
            <a:pPr algn="ctr">
              <a:lnSpc>
                <a:spcPct val="150000"/>
              </a:lnSpc>
            </a:pPr>
            <a:endParaRPr lang="en-US" sz="3200" b="1" dirty="0">
              <a:solidFill>
                <a:schemeClr val="bg1"/>
              </a:solidFill>
            </a:endParaRPr>
          </a:p>
          <a:p>
            <a:pPr algn="ctr">
              <a:lnSpc>
                <a:spcPct val="150000"/>
              </a:lnSpc>
            </a:pPr>
            <a:r>
              <a:rPr lang="en-US" b="1" dirty="0">
                <a:solidFill>
                  <a:schemeClr val="bg1"/>
                </a:solidFill>
              </a:rPr>
              <a:t>Jimmy Kim</a:t>
            </a:r>
          </a:p>
          <a:p>
            <a:pPr algn="ctr">
              <a:lnSpc>
                <a:spcPct val="150000"/>
              </a:lnSpc>
            </a:pPr>
            <a:r>
              <a:rPr lang="en-US" b="1" dirty="0">
                <a:solidFill>
                  <a:schemeClr val="bg1"/>
                </a:solidFill>
              </a:rPr>
              <a:t>Ernawaty </a:t>
            </a:r>
            <a:r>
              <a:rPr lang="en-US" b="1" dirty="0" err="1">
                <a:solidFill>
                  <a:schemeClr val="bg1"/>
                </a:solidFill>
              </a:rPr>
              <a:t>Ernawaty</a:t>
            </a:r>
            <a:endParaRPr lang="en-US" b="1" dirty="0">
              <a:solidFill>
                <a:schemeClr val="bg1"/>
              </a:solidFill>
            </a:endParaRPr>
          </a:p>
          <a:p>
            <a:pPr algn="ctr">
              <a:lnSpc>
                <a:spcPct val="150000"/>
              </a:lnSpc>
            </a:pPr>
            <a:r>
              <a:rPr lang="en-US" b="1" dirty="0">
                <a:solidFill>
                  <a:schemeClr val="bg1"/>
                </a:solidFill>
              </a:rPr>
              <a:t>Mounika Lingala</a:t>
            </a:r>
          </a:p>
          <a:p>
            <a:pPr algn="ctr">
              <a:lnSpc>
                <a:spcPct val="150000"/>
              </a:lnSpc>
            </a:pPr>
            <a:r>
              <a:rPr lang="en-US" b="1" dirty="0">
                <a:solidFill>
                  <a:schemeClr val="bg1"/>
                </a:solidFill>
              </a:rPr>
              <a:t>Judy Pin</a:t>
            </a:r>
          </a:p>
          <a:p>
            <a:pPr algn="ctr">
              <a:lnSpc>
                <a:spcPct val="150000"/>
              </a:lnSpc>
            </a:pPr>
            <a:r>
              <a:rPr lang="en-US" b="1" dirty="0">
                <a:solidFill>
                  <a:schemeClr val="bg1"/>
                </a:solidFill>
              </a:rPr>
              <a:t>Thet Win</a:t>
            </a:r>
          </a:p>
        </p:txBody>
      </p:sp>
    </p:spTree>
    <p:extLst>
      <p:ext uri="{BB962C8B-B14F-4D97-AF65-F5344CB8AC3E}">
        <p14:creationId xmlns:p14="http://schemas.microsoft.com/office/powerpoint/2010/main" val="429771863"/>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01323FB-427E-4A8D-B473-AB0657D8D23B}"/>
              </a:ext>
            </a:extLst>
          </p:cNvPr>
          <p:cNvSpPr>
            <a:spLocks noGrp="1"/>
          </p:cNvSpPr>
          <p:nvPr>
            <p:ph type="title"/>
          </p:nvPr>
        </p:nvSpPr>
        <p:spPr>
          <a:xfrm>
            <a:off x="444500" y="542925"/>
            <a:ext cx="11347166" cy="535531"/>
          </a:xfrm>
        </p:spPr>
        <p:txBody>
          <a:bodyPr wrap="square" anchor="t">
            <a:normAutofit/>
          </a:bodyPr>
          <a:lstStyle/>
          <a:p>
            <a:r>
              <a:rPr lang="en-US" sz="2800" dirty="0"/>
              <a:t>Delinquency Rates of Six U.S. Credit Card Issuers</a:t>
            </a:r>
          </a:p>
        </p:txBody>
      </p:sp>
      <p:sp>
        <p:nvSpPr>
          <p:cNvPr id="2" name="Slide Number Placeholder 1">
            <a:extLst>
              <a:ext uri="{FF2B5EF4-FFF2-40B4-BE49-F238E27FC236}">
                <a16:creationId xmlns:a16="http://schemas.microsoft.com/office/drawing/2014/main" id="{E4398C1C-6656-4A73-A680-62A81CDC27FD}"/>
              </a:ext>
            </a:extLst>
          </p:cNvPr>
          <p:cNvSpPr>
            <a:spLocks noGrp="1"/>
          </p:cNvSpPr>
          <p:nvPr>
            <p:ph type="sldNum" sz="quarter" idx="12"/>
          </p:nvPr>
        </p:nvSpPr>
        <p:spPr>
          <a:xfrm>
            <a:off x="11252200" y="6315075"/>
            <a:ext cx="406400" cy="365125"/>
          </a:xfrm>
        </p:spPr>
        <p:txBody>
          <a:bodyPr anchor="ctr">
            <a:normAutofit/>
          </a:bodyPr>
          <a:lstStyle/>
          <a:p>
            <a:pPr>
              <a:spcAft>
                <a:spcPts val="600"/>
              </a:spcAft>
            </a:pPr>
            <a:fld id="{C263D6C4-4840-40CC-AC84-17E24B3B7BDE}" type="slidenum">
              <a:rPr lang="en-US" smtClean="0"/>
              <a:pPr>
                <a:spcAft>
                  <a:spcPts val="600"/>
                </a:spcAft>
              </a:pPr>
              <a:t>3</a:t>
            </a:fld>
            <a:endParaRPr lang="en-US"/>
          </a:p>
        </p:txBody>
      </p:sp>
      <p:pic>
        <p:nvPicPr>
          <p:cNvPr id="1026" name="Picture 2" descr="SNL Image">
            <a:extLst>
              <a:ext uri="{FF2B5EF4-FFF2-40B4-BE49-F238E27FC236}">
                <a16:creationId xmlns:a16="http://schemas.microsoft.com/office/drawing/2014/main" id="{5D4B1976-CBF8-DD78-9ECC-B445478A319C}"/>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394581" y="1427001"/>
            <a:ext cx="6760848" cy="5070636"/>
          </a:xfrm>
          <a:prstGeom prst="rect">
            <a:avLst/>
          </a:prstGeom>
          <a:solidFill>
            <a:srgbClr val="FFFFFF"/>
          </a:solidFill>
        </p:spPr>
      </p:pic>
      <p:sp>
        <p:nvSpPr>
          <p:cNvPr id="1031" name="Text Placeholder 4">
            <a:extLst>
              <a:ext uri="{FF2B5EF4-FFF2-40B4-BE49-F238E27FC236}">
                <a16:creationId xmlns:a16="http://schemas.microsoft.com/office/drawing/2014/main" id="{1F7EC58B-6215-0086-0C74-1E193954C836}"/>
              </a:ext>
            </a:extLst>
          </p:cNvPr>
          <p:cNvSpPr>
            <a:spLocks noGrp="1"/>
          </p:cNvSpPr>
          <p:nvPr>
            <p:ph type="body" sz="half" idx="2"/>
          </p:nvPr>
        </p:nvSpPr>
        <p:spPr>
          <a:xfrm>
            <a:off x="444500" y="2583895"/>
            <a:ext cx="3365063" cy="1378424"/>
          </a:xfrm>
        </p:spPr>
        <p:txBody>
          <a:bodyPr/>
          <a:lstStyle/>
          <a:p>
            <a:r>
              <a:rPr lang="en-US" sz="1600" b="0" dirty="0"/>
              <a:t>The January 2024 average delinquency rate for the six card issuers was up from 1.36% in December 2023, and from 1.05% a year ago.</a:t>
            </a:r>
            <a:endParaRPr lang="en-US" dirty="0"/>
          </a:p>
        </p:txBody>
      </p:sp>
      <p:sp>
        <p:nvSpPr>
          <p:cNvPr id="4" name="TextBox 3">
            <a:extLst>
              <a:ext uri="{FF2B5EF4-FFF2-40B4-BE49-F238E27FC236}">
                <a16:creationId xmlns:a16="http://schemas.microsoft.com/office/drawing/2014/main" id="{FB4D43D7-74AC-1DD3-65F2-A3740A5CF6AB}"/>
              </a:ext>
            </a:extLst>
          </p:cNvPr>
          <p:cNvSpPr txBox="1"/>
          <p:nvPr/>
        </p:nvSpPr>
        <p:spPr>
          <a:xfrm>
            <a:off x="444500" y="3962319"/>
            <a:ext cx="2922338" cy="307777"/>
          </a:xfrm>
          <a:prstGeom prst="rect">
            <a:avLst/>
          </a:prstGeom>
          <a:noFill/>
        </p:spPr>
        <p:txBody>
          <a:bodyPr wrap="none" rtlCol="0">
            <a:spAutoFit/>
          </a:bodyPr>
          <a:lstStyle/>
          <a:p>
            <a:r>
              <a:rPr lang="en-US" sz="1400" i="1" dirty="0">
                <a:solidFill>
                  <a:schemeClr val="bg1"/>
                </a:solidFill>
              </a:rPr>
              <a:t>Source: https://www.spglobal.com/</a:t>
            </a:r>
          </a:p>
        </p:txBody>
      </p:sp>
    </p:spTree>
    <p:extLst>
      <p:ext uri="{BB962C8B-B14F-4D97-AF65-F5344CB8AC3E}">
        <p14:creationId xmlns:p14="http://schemas.microsoft.com/office/powerpoint/2010/main" val="1065425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01323FB-427E-4A8D-B473-AB0657D8D23B}"/>
              </a:ext>
            </a:extLst>
          </p:cNvPr>
          <p:cNvSpPr>
            <a:spLocks noGrp="1"/>
          </p:cNvSpPr>
          <p:nvPr>
            <p:ph type="title"/>
          </p:nvPr>
        </p:nvSpPr>
        <p:spPr>
          <a:xfrm>
            <a:off x="444500" y="542925"/>
            <a:ext cx="11347166" cy="535531"/>
          </a:xfrm>
        </p:spPr>
        <p:txBody>
          <a:bodyPr wrap="square" anchor="t">
            <a:normAutofit/>
          </a:bodyPr>
          <a:lstStyle/>
          <a:p>
            <a:r>
              <a:rPr lang="en-US" sz="2800" dirty="0"/>
              <a:t>Charge-Off Rates of Six U.S. Global Credit Card Issuers</a:t>
            </a:r>
          </a:p>
        </p:txBody>
      </p:sp>
      <p:sp>
        <p:nvSpPr>
          <p:cNvPr id="2" name="Slide Number Placeholder 1">
            <a:extLst>
              <a:ext uri="{FF2B5EF4-FFF2-40B4-BE49-F238E27FC236}">
                <a16:creationId xmlns:a16="http://schemas.microsoft.com/office/drawing/2014/main" id="{E4398C1C-6656-4A73-A680-62A81CDC27FD}"/>
              </a:ext>
            </a:extLst>
          </p:cNvPr>
          <p:cNvSpPr>
            <a:spLocks noGrp="1"/>
          </p:cNvSpPr>
          <p:nvPr>
            <p:ph type="sldNum" sz="quarter" idx="12"/>
          </p:nvPr>
        </p:nvSpPr>
        <p:spPr>
          <a:xfrm>
            <a:off x="11252200" y="6315075"/>
            <a:ext cx="406400" cy="365125"/>
          </a:xfrm>
        </p:spPr>
        <p:txBody>
          <a:bodyPr anchor="ctr">
            <a:normAutofit/>
          </a:bodyPr>
          <a:lstStyle/>
          <a:p>
            <a:pPr>
              <a:spcAft>
                <a:spcPts val="600"/>
              </a:spcAft>
            </a:pPr>
            <a:fld id="{C263D6C4-4840-40CC-AC84-17E24B3B7BDE}" type="slidenum">
              <a:rPr lang="en-US" smtClean="0"/>
              <a:pPr>
                <a:spcAft>
                  <a:spcPts val="600"/>
                </a:spcAft>
              </a:pPr>
              <a:t>4</a:t>
            </a:fld>
            <a:endParaRPr lang="en-US"/>
          </a:p>
        </p:txBody>
      </p:sp>
      <p:sp>
        <p:nvSpPr>
          <p:cNvPr id="1031" name="Text Placeholder 4">
            <a:extLst>
              <a:ext uri="{FF2B5EF4-FFF2-40B4-BE49-F238E27FC236}">
                <a16:creationId xmlns:a16="http://schemas.microsoft.com/office/drawing/2014/main" id="{1F7EC58B-6215-0086-0C74-1E193954C836}"/>
              </a:ext>
            </a:extLst>
          </p:cNvPr>
          <p:cNvSpPr>
            <a:spLocks noGrp="1"/>
          </p:cNvSpPr>
          <p:nvPr>
            <p:ph type="body" sz="half" idx="2"/>
          </p:nvPr>
        </p:nvSpPr>
        <p:spPr>
          <a:xfrm>
            <a:off x="444500" y="2583894"/>
            <a:ext cx="3365063" cy="2242814"/>
          </a:xfrm>
        </p:spPr>
        <p:txBody>
          <a:bodyPr>
            <a:noAutofit/>
          </a:bodyPr>
          <a:lstStyle/>
          <a:p>
            <a:pPr>
              <a:lnSpc>
                <a:spcPct val="100000"/>
              </a:lnSpc>
            </a:pPr>
            <a:r>
              <a:rPr lang="en-US" dirty="0"/>
              <a:t>The average annualized net loss rate for the six major US credit cards was somewhat flat sequentially, at 2.07% in January — edging lower from 2.08% at the end of 2023 — </a:t>
            </a:r>
            <a:r>
              <a:rPr lang="en-US" dirty="0">
                <a:solidFill>
                  <a:srgbClr val="FFFF00"/>
                </a:solidFill>
              </a:rPr>
              <a:t>but still 77 basis points higher than a year ago</a:t>
            </a:r>
            <a:r>
              <a:rPr lang="en-US" dirty="0">
                <a:solidFill>
                  <a:srgbClr val="FF0000"/>
                </a:solidFill>
              </a:rPr>
              <a:t>.</a:t>
            </a:r>
          </a:p>
        </p:txBody>
      </p:sp>
      <p:pic>
        <p:nvPicPr>
          <p:cNvPr id="3" name="Picture 2" descr="SNL Image">
            <a:extLst>
              <a:ext uri="{FF2B5EF4-FFF2-40B4-BE49-F238E27FC236}">
                <a16:creationId xmlns:a16="http://schemas.microsoft.com/office/drawing/2014/main" id="{2A3F9CA9-08E6-FF5F-AD96-70188F4FF4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12692" y="1427001"/>
            <a:ext cx="6871909" cy="507063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8EA69BEB-E439-E85A-784B-7670FEF56141}"/>
              </a:ext>
            </a:extLst>
          </p:cNvPr>
          <p:cNvSpPr txBox="1"/>
          <p:nvPr/>
        </p:nvSpPr>
        <p:spPr>
          <a:xfrm>
            <a:off x="444500" y="4826708"/>
            <a:ext cx="2922338" cy="307777"/>
          </a:xfrm>
          <a:prstGeom prst="rect">
            <a:avLst/>
          </a:prstGeom>
          <a:noFill/>
        </p:spPr>
        <p:txBody>
          <a:bodyPr wrap="none" rtlCol="0">
            <a:spAutoFit/>
          </a:bodyPr>
          <a:lstStyle/>
          <a:p>
            <a:r>
              <a:rPr lang="en-US" sz="1400" i="1" dirty="0">
                <a:solidFill>
                  <a:schemeClr val="bg1"/>
                </a:solidFill>
              </a:rPr>
              <a:t>Source: https://www.spglobal.com/</a:t>
            </a:r>
          </a:p>
        </p:txBody>
      </p:sp>
    </p:spTree>
    <p:extLst>
      <p:ext uri="{BB962C8B-B14F-4D97-AF65-F5344CB8AC3E}">
        <p14:creationId xmlns:p14="http://schemas.microsoft.com/office/powerpoint/2010/main" val="39378172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444500" y="676845"/>
            <a:ext cx="11214100" cy="535531"/>
          </a:xfrm>
        </p:spPr>
        <p:txBody>
          <a:bodyPr/>
          <a:lstStyle/>
          <a:p>
            <a:r>
              <a:rPr lang="en-US" dirty="0"/>
              <a:t>Business Requirements</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500" y="2495086"/>
            <a:ext cx="8440193" cy="3150538"/>
          </a:xfrm>
        </p:spPr>
        <p:txBody>
          <a:bodyPr/>
          <a:lstStyle/>
          <a:p>
            <a:pPr>
              <a:spcBef>
                <a:spcPts val="0"/>
              </a:spcBef>
            </a:pPr>
            <a:r>
              <a:rPr lang="en-US" sz="1400" b="1" dirty="0">
                <a:solidFill>
                  <a:srgbClr val="FFFF00"/>
                </a:solidFill>
              </a:rPr>
              <a:t>IDENTIFY POTENTIAL DEFAULT </a:t>
            </a:r>
            <a:r>
              <a:rPr lang="en-US" sz="1400" b="1" dirty="0"/>
              <a:t>OF CREDIT CARD CLIENTS</a:t>
            </a:r>
          </a:p>
          <a:p>
            <a:pPr lvl="1">
              <a:spcBef>
                <a:spcPts val="0"/>
              </a:spcBef>
            </a:pPr>
            <a:r>
              <a:rPr lang="en-US" dirty="0"/>
              <a:t>Are there specific demographic groups that are more likely to default?</a:t>
            </a:r>
          </a:p>
          <a:p>
            <a:pPr marL="457200" lvl="1" indent="0">
              <a:spcBef>
                <a:spcPts val="0"/>
              </a:spcBef>
              <a:buNone/>
            </a:pPr>
            <a:endParaRPr lang="en-US" dirty="0"/>
          </a:p>
          <a:p>
            <a:pPr>
              <a:spcBef>
                <a:spcPts val="0"/>
              </a:spcBef>
            </a:pPr>
            <a:r>
              <a:rPr lang="en-US" sz="1400" b="1" dirty="0">
                <a:solidFill>
                  <a:srgbClr val="FFFF00"/>
                </a:solidFill>
              </a:rPr>
              <a:t>KEY DRIVERS </a:t>
            </a:r>
            <a:r>
              <a:rPr lang="en-US" sz="1400" b="1" dirty="0"/>
              <a:t>FOR CHARGE-OFF RATES</a:t>
            </a:r>
          </a:p>
          <a:p>
            <a:pPr lvl="1">
              <a:spcBef>
                <a:spcPts val="0"/>
              </a:spcBef>
            </a:pPr>
            <a:r>
              <a:rPr lang="en-US" dirty="0"/>
              <a:t>What are some of the Key Drivers that may impact charge off (write-offs) rates? </a:t>
            </a:r>
          </a:p>
          <a:p>
            <a:pPr lvl="1">
              <a:spcBef>
                <a:spcPts val="0"/>
              </a:spcBef>
            </a:pPr>
            <a:r>
              <a:rPr lang="en-US" dirty="0"/>
              <a:t>Are there specific demographic groups that correlate to late payments (key driver)?</a:t>
            </a:r>
          </a:p>
          <a:p>
            <a:pPr lvl="1">
              <a:spcBef>
                <a:spcPts val="0"/>
              </a:spcBef>
            </a:pPr>
            <a:endParaRPr lang="en-US" dirty="0"/>
          </a:p>
          <a:p>
            <a:pPr>
              <a:spcBef>
                <a:spcPts val="0"/>
              </a:spcBef>
            </a:pPr>
            <a:r>
              <a:rPr lang="en-US" sz="1400" b="1" dirty="0">
                <a:solidFill>
                  <a:srgbClr val="FFFF00"/>
                </a:solidFill>
              </a:rPr>
              <a:t>CREDIT SCORE &amp; CREDIT UTILIZATION RATIO</a:t>
            </a:r>
          </a:p>
          <a:p>
            <a:pPr lvl="1">
              <a:spcBef>
                <a:spcPts val="0"/>
              </a:spcBef>
            </a:pPr>
            <a:r>
              <a:rPr lang="en-US" dirty="0"/>
              <a:t>Which demographic groups have behavior patterns (i.e. spending and repayment patterns) that correlate positively or negatively to factors that impact their credit score calculations?</a:t>
            </a:r>
          </a:p>
          <a:p>
            <a:pPr lvl="1">
              <a:spcBef>
                <a:spcPts val="0"/>
              </a:spcBef>
            </a:pPr>
            <a:endParaRPr lang="en-US" dirty="0"/>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5</a:t>
            </a:fld>
            <a:endParaRPr lang="en-US" dirty="0"/>
          </a:p>
        </p:txBody>
      </p:sp>
    </p:spTree>
    <p:extLst>
      <p:ext uri="{BB962C8B-B14F-4D97-AF65-F5344CB8AC3E}">
        <p14:creationId xmlns:p14="http://schemas.microsoft.com/office/powerpoint/2010/main" val="3198903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2666868" y="578271"/>
            <a:ext cx="8864910" cy="1593044"/>
          </a:xfrm>
        </p:spPr>
        <p:txBody>
          <a:bodyPr/>
          <a:lstStyle/>
          <a:p>
            <a:pPr algn="r"/>
            <a:r>
              <a:rPr lang="en-US" sz="5400" dirty="0">
                <a:solidFill>
                  <a:schemeClr val="bg1"/>
                </a:solidFill>
              </a:rPr>
              <a:t>DATA ANALYTICS AND VISUALIZATION</a:t>
            </a:r>
          </a:p>
        </p:txBody>
      </p:sp>
      <p:pic>
        <p:nvPicPr>
          <p:cNvPr id="3074" name="Picture 2" descr="Exploring Customer Behavior: A Data Analysis of Credit Card Dataset">
            <a:extLst>
              <a:ext uri="{FF2B5EF4-FFF2-40B4-BE49-F238E27FC236}">
                <a16:creationId xmlns:a16="http://schemas.microsoft.com/office/drawing/2014/main" id="{5AD8D66B-D55E-6F83-C9A7-2996A0A028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9818" y="2171315"/>
            <a:ext cx="4535606" cy="254773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8" name="Picture 7">
            <a:extLst>
              <a:ext uri="{FF2B5EF4-FFF2-40B4-BE49-F238E27FC236}">
                <a16:creationId xmlns:a16="http://schemas.microsoft.com/office/drawing/2014/main" id="{85C0CA1B-36CB-6836-5B10-7D6EE6D9C0B0}"/>
              </a:ext>
            </a:extLst>
          </p:cNvPr>
          <p:cNvPicPr>
            <a:picLocks noChangeAspect="1"/>
          </p:cNvPicPr>
          <p:nvPr/>
        </p:nvPicPr>
        <p:blipFill>
          <a:blip r:embed="rId4"/>
          <a:stretch>
            <a:fillRect/>
          </a:stretch>
        </p:blipFill>
        <p:spPr>
          <a:xfrm>
            <a:off x="6499889" y="3391286"/>
            <a:ext cx="4514850" cy="25908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361258456"/>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444500" y="399859"/>
            <a:ext cx="11214100" cy="590931"/>
          </a:xfrm>
        </p:spPr>
        <p:txBody>
          <a:bodyPr/>
          <a:lstStyle/>
          <a:p>
            <a:r>
              <a:rPr lang="en-US" sz="3600" dirty="0"/>
              <a:t>DEFINING SOURCE DATA</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317500" y="1098625"/>
            <a:ext cx="7556500" cy="1080543"/>
          </a:xfrm>
        </p:spPr>
        <p:txBody>
          <a:bodyPr/>
          <a:lstStyle/>
          <a:p>
            <a:pPr>
              <a:spcBef>
                <a:spcPts val="0"/>
              </a:spcBef>
            </a:pPr>
            <a:r>
              <a:rPr lang="en-US" sz="1400" b="1" dirty="0"/>
              <a:t>DATASET INFORMATION</a:t>
            </a:r>
          </a:p>
          <a:p>
            <a:pPr lvl="1">
              <a:spcBef>
                <a:spcPts val="0"/>
              </a:spcBef>
            </a:pPr>
            <a:r>
              <a:rPr lang="en-US" dirty="0"/>
              <a:t>This dataset contains information on default payments, demographic factors, credit data, history of payment, and bill statements of credit card clients in Taiwan from April 2005 to September 2005.</a:t>
            </a:r>
            <a:r>
              <a:rPr lang="en-US" i="1" dirty="0"/>
              <a:t> </a:t>
            </a:r>
            <a:endParaRPr lang="en-US" b="1" dirty="0"/>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7</a:t>
            </a:fld>
            <a:endParaRPr lang="en-US" dirty="0"/>
          </a:p>
        </p:txBody>
      </p:sp>
      <p:sp>
        <p:nvSpPr>
          <p:cNvPr id="4" name="TextBox 3">
            <a:extLst>
              <a:ext uri="{FF2B5EF4-FFF2-40B4-BE49-F238E27FC236}">
                <a16:creationId xmlns:a16="http://schemas.microsoft.com/office/drawing/2014/main" id="{5F20D273-A514-3ADA-82D3-3FBBD67F372F}"/>
              </a:ext>
            </a:extLst>
          </p:cNvPr>
          <p:cNvSpPr txBox="1"/>
          <p:nvPr/>
        </p:nvSpPr>
        <p:spPr>
          <a:xfrm>
            <a:off x="7734300" y="3700462"/>
            <a:ext cx="4368800" cy="2462213"/>
          </a:xfrm>
          <a:prstGeom prst="rect">
            <a:avLst/>
          </a:prstGeom>
          <a:noFill/>
        </p:spPr>
        <p:txBody>
          <a:bodyPr wrap="square" rtlCol="0">
            <a:spAutoFit/>
          </a:bodyPr>
          <a:lstStyle/>
          <a:p>
            <a:pPr marL="342900" indent="-114300">
              <a:buFont typeface="Arial" panose="020B0604020202020204" pitchFamily="34" charset="0"/>
              <a:buChar char="•"/>
            </a:pPr>
            <a:r>
              <a:rPr lang="en-US" sz="1400" dirty="0">
                <a:solidFill>
                  <a:schemeClr val="bg1"/>
                </a:solidFill>
              </a:rPr>
              <a:t>There are 25 variables</a:t>
            </a:r>
          </a:p>
          <a:p>
            <a:pPr marL="342900" indent="-114300">
              <a:buFont typeface="Arial" panose="020B0604020202020204" pitchFamily="34" charset="0"/>
              <a:buChar char="•"/>
            </a:pPr>
            <a:endParaRPr lang="en-US" sz="1400" dirty="0">
              <a:solidFill>
                <a:schemeClr val="bg1"/>
              </a:solidFill>
            </a:endParaRPr>
          </a:p>
          <a:p>
            <a:pPr marL="342900" indent="-114300">
              <a:buFont typeface="Arial" panose="020B0604020202020204" pitchFamily="34" charset="0"/>
              <a:buChar char="•"/>
            </a:pPr>
            <a:r>
              <a:rPr lang="en-US" sz="1400" dirty="0">
                <a:solidFill>
                  <a:schemeClr val="bg1"/>
                </a:solidFill>
              </a:rPr>
              <a:t>The scope of the analysis for this project is based on the following demographics: </a:t>
            </a:r>
          </a:p>
          <a:p>
            <a:pPr marL="571500" lvl="1" indent="-114300">
              <a:buFont typeface="Arial" panose="020B0604020202020204" pitchFamily="34" charset="0"/>
              <a:buChar char="•"/>
            </a:pPr>
            <a:r>
              <a:rPr lang="en-US" sz="1400" dirty="0">
                <a:solidFill>
                  <a:schemeClr val="bg1"/>
                </a:solidFill>
              </a:rPr>
              <a:t>Age group | Sex | Education | Marital Status</a:t>
            </a:r>
          </a:p>
          <a:p>
            <a:pPr marL="342900" lvl="1" indent="-114300">
              <a:buFont typeface="Arial" panose="020B0604020202020204" pitchFamily="34" charset="0"/>
              <a:buChar char="•"/>
            </a:pPr>
            <a:endParaRPr lang="en-US" sz="1400" dirty="0">
              <a:solidFill>
                <a:schemeClr val="bg1"/>
              </a:solidFill>
            </a:endParaRPr>
          </a:p>
          <a:p>
            <a:pPr marL="571500" lvl="1" indent="-165100">
              <a:buFont typeface="Arial" panose="020B0604020202020204" pitchFamily="34" charset="0"/>
              <a:buChar char="•"/>
              <a:tabLst>
                <a:tab pos="635000" algn="l"/>
              </a:tabLst>
            </a:pPr>
            <a:r>
              <a:rPr lang="en-US" sz="1400" dirty="0">
                <a:solidFill>
                  <a:schemeClr val="bg1"/>
                </a:solidFill>
              </a:rPr>
              <a:t>Correlation Heatmap</a:t>
            </a:r>
          </a:p>
          <a:p>
            <a:pPr marL="571500" lvl="1" indent="-165100">
              <a:buFont typeface="Arial" panose="020B0604020202020204" pitchFamily="34" charset="0"/>
              <a:buChar char="•"/>
              <a:tabLst>
                <a:tab pos="635000" algn="l"/>
              </a:tabLst>
            </a:pPr>
            <a:r>
              <a:rPr lang="en-US" sz="1400" dirty="0">
                <a:solidFill>
                  <a:schemeClr val="bg1"/>
                </a:solidFill>
              </a:rPr>
              <a:t>Credit Utilization Ratio</a:t>
            </a:r>
          </a:p>
          <a:p>
            <a:pPr marL="571500" lvl="1" indent="-165100">
              <a:buFont typeface="Arial" panose="020B0604020202020204" pitchFamily="34" charset="0"/>
              <a:buChar char="•"/>
              <a:tabLst>
                <a:tab pos="635000" algn="l"/>
              </a:tabLst>
            </a:pPr>
            <a:r>
              <a:rPr lang="en-US" sz="1400" dirty="0">
                <a:solidFill>
                  <a:schemeClr val="bg1"/>
                </a:solidFill>
              </a:rPr>
              <a:t>Distribution of late payments</a:t>
            </a:r>
          </a:p>
          <a:p>
            <a:pPr marL="571500" lvl="1" indent="-165100">
              <a:buFont typeface="Arial" panose="020B0604020202020204" pitchFamily="34" charset="0"/>
              <a:buChar char="•"/>
              <a:tabLst>
                <a:tab pos="635000" algn="l"/>
              </a:tabLst>
            </a:pPr>
            <a:r>
              <a:rPr lang="en-US" sz="1400" dirty="0">
                <a:solidFill>
                  <a:schemeClr val="bg1"/>
                </a:solidFill>
              </a:rPr>
              <a:t>Monthly Spend Analysis</a:t>
            </a:r>
          </a:p>
          <a:p>
            <a:pPr marL="571500" lvl="1" indent="-165100">
              <a:buFont typeface="Arial" panose="020B0604020202020204" pitchFamily="34" charset="0"/>
              <a:buChar char="•"/>
              <a:tabLst>
                <a:tab pos="635000" algn="l"/>
              </a:tabLst>
            </a:pPr>
            <a:r>
              <a:rPr lang="en-US" sz="1400" dirty="0">
                <a:solidFill>
                  <a:schemeClr val="bg1"/>
                </a:solidFill>
              </a:rPr>
              <a:t>Credit balance payment patterns</a:t>
            </a:r>
          </a:p>
        </p:txBody>
      </p:sp>
      <p:graphicFrame>
        <p:nvGraphicFramePr>
          <p:cNvPr id="14" name="Table 13">
            <a:extLst>
              <a:ext uri="{FF2B5EF4-FFF2-40B4-BE49-F238E27FC236}">
                <a16:creationId xmlns:a16="http://schemas.microsoft.com/office/drawing/2014/main" id="{EE8E9FC5-0280-26DC-6EA3-3C98F1DC95E3}"/>
              </a:ext>
            </a:extLst>
          </p:cNvPr>
          <p:cNvGraphicFramePr>
            <a:graphicFrameLocks noGrp="1"/>
          </p:cNvGraphicFramePr>
          <p:nvPr>
            <p:extLst>
              <p:ext uri="{D42A27DB-BD31-4B8C-83A1-F6EECF244321}">
                <p14:modId xmlns:p14="http://schemas.microsoft.com/office/powerpoint/2010/main" val="3654053379"/>
              </p:ext>
            </p:extLst>
          </p:nvPr>
        </p:nvGraphicFramePr>
        <p:xfrm>
          <a:off x="317500" y="2179168"/>
          <a:ext cx="7556500" cy="4351350"/>
        </p:xfrm>
        <a:graphic>
          <a:graphicData uri="http://schemas.openxmlformats.org/drawingml/2006/table">
            <a:tbl>
              <a:tblPr/>
              <a:tblGrid>
                <a:gridCol w="1854200">
                  <a:extLst>
                    <a:ext uri="{9D8B030D-6E8A-4147-A177-3AD203B41FA5}">
                      <a16:colId xmlns:a16="http://schemas.microsoft.com/office/drawing/2014/main" val="3395427678"/>
                    </a:ext>
                  </a:extLst>
                </a:gridCol>
                <a:gridCol w="5702300">
                  <a:extLst>
                    <a:ext uri="{9D8B030D-6E8A-4147-A177-3AD203B41FA5}">
                      <a16:colId xmlns:a16="http://schemas.microsoft.com/office/drawing/2014/main" val="465144105"/>
                    </a:ext>
                  </a:extLst>
                </a:gridCol>
              </a:tblGrid>
              <a:tr h="174054">
                <a:tc>
                  <a:txBody>
                    <a:bodyPr/>
                    <a:lstStyle/>
                    <a:p>
                      <a:pPr algn="l" fontAlgn="ctr"/>
                      <a:r>
                        <a:rPr lang="en-US" sz="1000" b="1" i="0" u="none" strike="noStrike">
                          <a:solidFill>
                            <a:srgbClr val="FFFFFF"/>
                          </a:solidFill>
                          <a:effectLst/>
                          <a:latin typeface="Arial" panose="020B0604020202020204" pitchFamily="34" charset="0"/>
                        </a:rPr>
                        <a:t>ID</a:t>
                      </a:r>
                    </a:p>
                  </a:txBody>
                  <a:tcPr marL="78324" marR="8703" marT="87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04861"/>
                    </a:solidFill>
                  </a:tcPr>
                </a:tc>
                <a:tc>
                  <a:txBody>
                    <a:bodyPr/>
                    <a:lstStyle/>
                    <a:p>
                      <a:pPr algn="l" fontAlgn="b"/>
                      <a:r>
                        <a:rPr lang="en-US" sz="1000" b="1" i="0" u="none" strike="noStrike">
                          <a:solidFill>
                            <a:srgbClr val="FFFFFF"/>
                          </a:solidFill>
                          <a:effectLst/>
                          <a:latin typeface="Arial" panose="020B0604020202020204" pitchFamily="34" charset="0"/>
                        </a:rPr>
                        <a:t> ID of each client</a:t>
                      </a:r>
                    </a:p>
                  </a:txBody>
                  <a:tcPr marL="8703" marR="8703" marT="87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04861"/>
                    </a:solidFill>
                  </a:tcPr>
                </a:tc>
                <a:extLst>
                  <a:ext uri="{0D108BD9-81ED-4DB2-BD59-A6C34878D82A}">
                    <a16:rowId xmlns:a16="http://schemas.microsoft.com/office/drawing/2014/main" val="3820095414"/>
                  </a:ext>
                </a:extLst>
              </a:tr>
              <a:tr h="174054">
                <a:tc>
                  <a:txBody>
                    <a:bodyPr/>
                    <a:lstStyle/>
                    <a:p>
                      <a:pPr algn="l" fontAlgn="ctr"/>
                      <a:r>
                        <a:rPr lang="en-US" sz="1000" b="1" i="0" u="none" strike="noStrike">
                          <a:solidFill>
                            <a:srgbClr val="FFFFFF"/>
                          </a:solidFill>
                          <a:effectLst/>
                          <a:latin typeface="Arial" panose="020B0604020202020204" pitchFamily="34" charset="0"/>
                        </a:rPr>
                        <a:t>LIMIT_BAL</a:t>
                      </a:r>
                    </a:p>
                  </a:txBody>
                  <a:tcPr marL="78324" marR="8703" marT="87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56082"/>
                    </a:solidFill>
                  </a:tcPr>
                </a:tc>
                <a:tc>
                  <a:txBody>
                    <a:bodyPr/>
                    <a:lstStyle/>
                    <a:p>
                      <a:pPr algn="l" fontAlgn="b"/>
                      <a:r>
                        <a:rPr lang="en-US" sz="1000" b="1" i="0" u="none" strike="noStrike">
                          <a:solidFill>
                            <a:srgbClr val="FFFFFF"/>
                          </a:solidFill>
                          <a:effectLst/>
                          <a:latin typeface="Arial" panose="020B0604020202020204" pitchFamily="34" charset="0"/>
                        </a:rPr>
                        <a:t> Amount of given credit in NT dollars (includes individual and family/supplementary credit</a:t>
                      </a:r>
                    </a:p>
                  </a:txBody>
                  <a:tcPr marL="8703" marR="8703" marT="87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56082"/>
                    </a:solidFill>
                  </a:tcPr>
                </a:tc>
                <a:extLst>
                  <a:ext uri="{0D108BD9-81ED-4DB2-BD59-A6C34878D82A}">
                    <a16:rowId xmlns:a16="http://schemas.microsoft.com/office/drawing/2014/main" val="743516058"/>
                  </a:ext>
                </a:extLst>
              </a:tr>
              <a:tr h="174054">
                <a:tc>
                  <a:txBody>
                    <a:bodyPr/>
                    <a:lstStyle/>
                    <a:p>
                      <a:pPr algn="l" fontAlgn="ctr"/>
                      <a:r>
                        <a:rPr lang="en-US" sz="1000" b="1" i="0" u="none" strike="noStrike">
                          <a:solidFill>
                            <a:srgbClr val="FFFFFF"/>
                          </a:solidFill>
                          <a:effectLst/>
                          <a:latin typeface="Arial" panose="020B0604020202020204" pitchFamily="34" charset="0"/>
                        </a:rPr>
                        <a:t>SEX</a:t>
                      </a:r>
                    </a:p>
                  </a:txBody>
                  <a:tcPr marL="78324" marR="8703" marT="87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04861"/>
                    </a:solidFill>
                  </a:tcPr>
                </a:tc>
                <a:tc>
                  <a:txBody>
                    <a:bodyPr/>
                    <a:lstStyle/>
                    <a:p>
                      <a:pPr algn="l" fontAlgn="b"/>
                      <a:r>
                        <a:rPr lang="en-US" sz="1000" b="1" i="0" u="none" strike="noStrike">
                          <a:solidFill>
                            <a:srgbClr val="FFFFFF"/>
                          </a:solidFill>
                          <a:effectLst/>
                          <a:latin typeface="Arial" panose="020B0604020202020204" pitchFamily="34" charset="0"/>
                        </a:rPr>
                        <a:t> Gender (1=male, 2=female)</a:t>
                      </a:r>
                    </a:p>
                  </a:txBody>
                  <a:tcPr marL="8703" marR="8703" marT="87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04861"/>
                    </a:solidFill>
                  </a:tcPr>
                </a:tc>
                <a:extLst>
                  <a:ext uri="{0D108BD9-81ED-4DB2-BD59-A6C34878D82A}">
                    <a16:rowId xmlns:a16="http://schemas.microsoft.com/office/drawing/2014/main" val="3718851402"/>
                  </a:ext>
                </a:extLst>
              </a:tr>
              <a:tr h="174054">
                <a:tc>
                  <a:txBody>
                    <a:bodyPr/>
                    <a:lstStyle/>
                    <a:p>
                      <a:pPr algn="l" fontAlgn="ctr"/>
                      <a:r>
                        <a:rPr lang="en-US" sz="1000" b="1" i="0" u="none" strike="noStrike">
                          <a:solidFill>
                            <a:srgbClr val="FFFFFF"/>
                          </a:solidFill>
                          <a:effectLst/>
                          <a:latin typeface="Arial" panose="020B0604020202020204" pitchFamily="34" charset="0"/>
                        </a:rPr>
                        <a:t>EDUCATION</a:t>
                      </a:r>
                    </a:p>
                  </a:txBody>
                  <a:tcPr marL="78324" marR="8703" marT="87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56082"/>
                    </a:solidFill>
                  </a:tcPr>
                </a:tc>
                <a:tc>
                  <a:txBody>
                    <a:bodyPr/>
                    <a:lstStyle/>
                    <a:p>
                      <a:pPr algn="l" fontAlgn="b"/>
                      <a:r>
                        <a:rPr lang="en-US" sz="1000" b="1" i="0" u="none" strike="noStrike">
                          <a:solidFill>
                            <a:srgbClr val="FFFFFF"/>
                          </a:solidFill>
                          <a:effectLst/>
                          <a:latin typeface="Arial" panose="020B0604020202020204" pitchFamily="34" charset="0"/>
                        </a:rPr>
                        <a:t> (1=graduate school, 2=university, 3=high school, 4=others, 5=unknown, 6=unknown)</a:t>
                      </a:r>
                    </a:p>
                  </a:txBody>
                  <a:tcPr marL="8703" marR="8703" marT="87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56082"/>
                    </a:solidFill>
                  </a:tcPr>
                </a:tc>
                <a:extLst>
                  <a:ext uri="{0D108BD9-81ED-4DB2-BD59-A6C34878D82A}">
                    <a16:rowId xmlns:a16="http://schemas.microsoft.com/office/drawing/2014/main" val="3452976342"/>
                  </a:ext>
                </a:extLst>
              </a:tr>
              <a:tr h="174054">
                <a:tc>
                  <a:txBody>
                    <a:bodyPr/>
                    <a:lstStyle/>
                    <a:p>
                      <a:pPr algn="l" fontAlgn="ctr"/>
                      <a:r>
                        <a:rPr lang="en-US" sz="1000" b="1" i="0" u="none" strike="noStrike">
                          <a:solidFill>
                            <a:srgbClr val="FFFFFF"/>
                          </a:solidFill>
                          <a:effectLst/>
                          <a:latin typeface="Arial" panose="020B0604020202020204" pitchFamily="34" charset="0"/>
                        </a:rPr>
                        <a:t>MARRIAGE</a:t>
                      </a:r>
                    </a:p>
                  </a:txBody>
                  <a:tcPr marL="78324" marR="8703" marT="87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04861"/>
                    </a:solidFill>
                  </a:tcPr>
                </a:tc>
                <a:tc>
                  <a:txBody>
                    <a:bodyPr/>
                    <a:lstStyle/>
                    <a:p>
                      <a:pPr algn="l" fontAlgn="b"/>
                      <a:r>
                        <a:rPr lang="en-US" sz="1000" b="1" i="0" u="none" strike="noStrike">
                          <a:solidFill>
                            <a:srgbClr val="FFFFFF"/>
                          </a:solidFill>
                          <a:effectLst/>
                          <a:latin typeface="Arial" panose="020B0604020202020204" pitchFamily="34" charset="0"/>
                        </a:rPr>
                        <a:t> Marital status (1=married, 2=single, 3=others)</a:t>
                      </a:r>
                    </a:p>
                  </a:txBody>
                  <a:tcPr marL="8703" marR="8703" marT="87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04861"/>
                    </a:solidFill>
                  </a:tcPr>
                </a:tc>
                <a:extLst>
                  <a:ext uri="{0D108BD9-81ED-4DB2-BD59-A6C34878D82A}">
                    <a16:rowId xmlns:a16="http://schemas.microsoft.com/office/drawing/2014/main" val="2901555528"/>
                  </a:ext>
                </a:extLst>
              </a:tr>
              <a:tr h="174054">
                <a:tc>
                  <a:txBody>
                    <a:bodyPr/>
                    <a:lstStyle/>
                    <a:p>
                      <a:pPr algn="l" fontAlgn="ctr"/>
                      <a:r>
                        <a:rPr lang="en-US" sz="1000" b="1" i="0" u="none" strike="noStrike">
                          <a:solidFill>
                            <a:srgbClr val="FFFFFF"/>
                          </a:solidFill>
                          <a:effectLst/>
                          <a:latin typeface="Arial" panose="020B0604020202020204" pitchFamily="34" charset="0"/>
                        </a:rPr>
                        <a:t>AGE</a:t>
                      </a:r>
                    </a:p>
                  </a:txBody>
                  <a:tcPr marL="78324" marR="8703" marT="87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56082"/>
                    </a:solidFill>
                  </a:tcPr>
                </a:tc>
                <a:tc>
                  <a:txBody>
                    <a:bodyPr/>
                    <a:lstStyle/>
                    <a:p>
                      <a:pPr algn="l" fontAlgn="b"/>
                      <a:r>
                        <a:rPr lang="en-US" sz="1000" b="1" i="0" u="none" strike="noStrike">
                          <a:solidFill>
                            <a:srgbClr val="FFFFFF"/>
                          </a:solidFill>
                          <a:effectLst/>
                          <a:latin typeface="Arial" panose="020B0604020202020204" pitchFamily="34" charset="0"/>
                        </a:rPr>
                        <a:t> Age in years</a:t>
                      </a:r>
                    </a:p>
                  </a:txBody>
                  <a:tcPr marL="8703" marR="8703" marT="87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56082"/>
                    </a:solidFill>
                  </a:tcPr>
                </a:tc>
                <a:extLst>
                  <a:ext uri="{0D108BD9-81ED-4DB2-BD59-A6C34878D82A}">
                    <a16:rowId xmlns:a16="http://schemas.microsoft.com/office/drawing/2014/main" val="2761472256"/>
                  </a:ext>
                </a:extLst>
              </a:tr>
              <a:tr h="174054">
                <a:tc>
                  <a:txBody>
                    <a:bodyPr/>
                    <a:lstStyle/>
                    <a:p>
                      <a:pPr algn="l" fontAlgn="ctr"/>
                      <a:r>
                        <a:rPr lang="en-US" sz="1000" b="1" i="0" u="none" strike="noStrike">
                          <a:solidFill>
                            <a:srgbClr val="FFFFFF"/>
                          </a:solidFill>
                          <a:effectLst/>
                          <a:latin typeface="Arial" panose="020B0604020202020204" pitchFamily="34" charset="0"/>
                        </a:rPr>
                        <a:t>PAY_0</a:t>
                      </a:r>
                    </a:p>
                  </a:txBody>
                  <a:tcPr marL="78324" marR="8703" marT="87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04861"/>
                    </a:solidFill>
                  </a:tcPr>
                </a:tc>
                <a:tc>
                  <a:txBody>
                    <a:bodyPr/>
                    <a:lstStyle/>
                    <a:p>
                      <a:pPr algn="l" fontAlgn="b"/>
                      <a:r>
                        <a:rPr lang="en-US" sz="1000" b="1" i="0" u="none" strike="noStrike" dirty="0">
                          <a:solidFill>
                            <a:srgbClr val="FFFFFF"/>
                          </a:solidFill>
                          <a:effectLst/>
                          <a:latin typeface="Arial" panose="020B0604020202020204" pitchFamily="34" charset="0"/>
                        </a:rPr>
                        <a:t> Repayment status in September, 2005 (-1=on time, 1=delay 1 month, 2=delay 2 months, …)</a:t>
                      </a:r>
                    </a:p>
                  </a:txBody>
                  <a:tcPr marL="8703" marR="8703" marT="87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04861"/>
                    </a:solidFill>
                  </a:tcPr>
                </a:tc>
                <a:extLst>
                  <a:ext uri="{0D108BD9-81ED-4DB2-BD59-A6C34878D82A}">
                    <a16:rowId xmlns:a16="http://schemas.microsoft.com/office/drawing/2014/main" val="435929107"/>
                  </a:ext>
                </a:extLst>
              </a:tr>
              <a:tr h="174054">
                <a:tc>
                  <a:txBody>
                    <a:bodyPr/>
                    <a:lstStyle/>
                    <a:p>
                      <a:pPr algn="l" fontAlgn="ctr"/>
                      <a:r>
                        <a:rPr lang="en-US" sz="1000" b="1" i="0" u="none" strike="noStrike">
                          <a:solidFill>
                            <a:srgbClr val="FFFFFF"/>
                          </a:solidFill>
                          <a:effectLst/>
                          <a:latin typeface="Arial" panose="020B0604020202020204" pitchFamily="34" charset="0"/>
                        </a:rPr>
                        <a:t>PAY_2</a:t>
                      </a:r>
                    </a:p>
                  </a:txBody>
                  <a:tcPr marL="78324" marR="8703" marT="87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56082"/>
                    </a:solidFill>
                  </a:tcPr>
                </a:tc>
                <a:tc>
                  <a:txBody>
                    <a:bodyPr/>
                    <a:lstStyle/>
                    <a:p>
                      <a:pPr algn="l" fontAlgn="b"/>
                      <a:r>
                        <a:rPr lang="en-US" sz="1000" b="1" i="0" u="none" strike="noStrike">
                          <a:solidFill>
                            <a:srgbClr val="FFFFFF"/>
                          </a:solidFill>
                          <a:effectLst/>
                          <a:latin typeface="Arial" panose="020B0604020202020204" pitchFamily="34" charset="0"/>
                        </a:rPr>
                        <a:t> Repayment status in August, 2005 (scale same as above)</a:t>
                      </a:r>
                    </a:p>
                  </a:txBody>
                  <a:tcPr marL="8703" marR="8703" marT="87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56082"/>
                    </a:solidFill>
                  </a:tcPr>
                </a:tc>
                <a:extLst>
                  <a:ext uri="{0D108BD9-81ED-4DB2-BD59-A6C34878D82A}">
                    <a16:rowId xmlns:a16="http://schemas.microsoft.com/office/drawing/2014/main" val="4044251784"/>
                  </a:ext>
                </a:extLst>
              </a:tr>
              <a:tr h="174054">
                <a:tc>
                  <a:txBody>
                    <a:bodyPr/>
                    <a:lstStyle/>
                    <a:p>
                      <a:pPr algn="l" fontAlgn="ctr"/>
                      <a:r>
                        <a:rPr lang="en-US" sz="1000" b="1" i="0" u="none" strike="noStrike">
                          <a:solidFill>
                            <a:srgbClr val="FFFFFF"/>
                          </a:solidFill>
                          <a:effectLst/>
                          <a:latin typeface="Arial" panose="020B0604020202020204" pitchFamily="34" charset="0"/>
                        </a:rPr>
                        <a:t>PAY_3</a:t>
                      </a:r>
                    </a:p>
                  </a:txBody>
                  <a:tcPr marL="78324" marR="8703" marT="87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04861"/>
                    </a:solidFill>
                  </a:tcPr>
                </a:tc>
                <a:tc>
                  <a:txBody>
                    <a:bodyPr/>
                    <a:lstStyle/>
                    <a:p>
                      <a:pPr algn="l" fontAlgn="b"/>
                      <a:r>
                        <a:rPr lang="en-US" sz="1000" b="1" i="0" u="none" strike="noStrike">
                          <a:solidFill>
                            <a:srgbClr val="FFFFFF"/>
                          </a:solidFill>
                          <a:effectLst/>
                          <a:latin typeface="Arial" panose="020B0604020202020204" pitchFamily="34" charset="0"/>
                        </a:rPr>
                        <a:t> Repayment status in July, 2005 (scale same as above)</a:t>
                      </a:r>
                    </a:p>
                  </a:txBody>
                  <a:tcPr marL="8703" marR="8703" marT="87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04861"/>
                    </a:solidFill>
                  </a:tcPr>
                </a:tc>
                <a:extLst>
                  <a:ext uri="{0D108BD9-81ED-4DB2-BD59-A6C34878D82A}">
                    <a16:rowId xmlns:a16="http://schemas.microsoft.com/office/drawing/2014/main" val="3679004241"/>
                  </a:ext>
                </a:extLst>
              </a:tr>
              <a:tr h="174054">
                <a:tc>
                  <a:txBody>
                    <a:bodyPr/>
                    <a:lstStyle/>
                    <a:p>
                      <a:pPr algn="l" fontAlgn="ctr"/>
                      <a:r>
                        <a:rPr lang="en-US" sz="1000" b="1" i="0" u="none" strike="noStrike">
                          <a:solidFill>
                            <a:srgbClr val="FFFFFF"/>
                          </a:solidFill>
                          <a:effectLst/>
                          <a:latin typeface="Arial" panose="020B0604020202020204" pitchFamily="34" charset="0"/>
                        </a:rPr>
                        <a:t>PAY_4</a:t>
                      </a:r>
                    </a:p>
                  </a:txBody>
                  <a:tcPr marL="78324" marR="8703" marT="87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56082"/>
                    </a:solidFill>
                  </a:tcPr>
                </a:tc>
                <a:tc>
                  <a:txBody>
                    <a:bodyPr/>
                    <a:lstStyle/>
                    <a:p>
                      <a:pPr algn="l" fontAlgn="b"/>
                      <a:r>
                        <a:rPr lang="en-US" sz="1000" b="1" i="0" u="none" strike="noStrike">
                          <a:solidFill>
                            <a:srgbClr val="FFFFFF"/>
                          </a:solidFill>
                          <a:effectLst/>
                          <a:latin typeface="Arial" panose="020B0604020202020204" pitchFamily="34" charset="0"/>
                        </a:rPr>
                        <a:t> Repayment status in June, 2005 (scale same as above)</a:t>
                      </a:r>
                    </a:p>
                  </a:txBody>
                  <a:tcPr marL="8703" marR="8703" marT="87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56082"/>
                    </a:solidFill>
                  </a:tcPr>
                </a:tc>
                <a:extLst>
                  <a:ext uri="{0D108BD9-81ED-4DB2-BD59-A6C34878D82A}">
                    <a16:rowId xmlns:a16="http://schemas.microsoft.com/office/drawing/2014/main" val="2728489047"/>
                  </a:ext>
                </a:extLst>
              </a:tr>
              <a:tr h="174054">
                <a:tc>
                  <a:txBody>
                    <a:bodyPr/>
                    <a:lstStyle/>
                    <a:p>
                      <a:pPr algn="l" fontAlgn="ctr"/>
                      <a:r>
                        <a:rPr lang="en-US" sz="1000" b="1" i="0" u="none" strike="noStrike">
                          <a:solidFill>
                            <a:srgbClr val="FFFFFF"/>
                          </a:solidFill>
                          <a:effectLst/>
                          <a:latin typeface="Arial" panose="020B0604020202020204" pitchFamily="34" charset="0"/>
                        </a:rPr>
                        <a:t>PAY_5</a:t>
                      </a:r>
                    </a:p>
                  </a:txBody>
                  <a:tcPr marL="78324" marR="8703" marT="87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04861"/>
                    </a:solidFill>
                  </a:tcPr>
                </a:tc>
                <a:tc>
                  <a:txBody>
                    <a:bodyPr/>
                    <a:lstStyle/>
                    <a:p>
                      <a:pPr algn="l" fontAlgn="b"/>
                      <a:r>
                        <a:rPr lang="en-US" sz="1000" b="1" i="0" u="none" strike="noStrike">
                          <a:solidFill>
                            <a:srgbClr val="FFFFFF"/>
                          </a:solidFill>
                          <a:effectLst/>
                          <a:latin typeface="Arial" panose="020B0604020202020204" pitchFamily="34" charset="0"/>
                        </a:rPr>
                        <a:t> Repayment status in May, 2005 (scale same as above)</a:t>
                      </a:r>
                    </a:p>
                  </a:txBody>
                  <a:tcPr marL="8703" marR="8703" marT="87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04861"/>
                    </a:solidFill>
                  </a:tcPr>
                </a:tc>
                <a:extLst>
                  <a:ext uri="{0D108BD9-81ED-4DB2-BD59-A6C34878D82A}">
                    <a16:rowId xmlns:a16="http://schemas.microsoft.com/office/drawing/2014/main" val="1358438014"/>
                  </a:ext>
                </a:extLst>
              </a:tr>
              <a:tr h="174054">
                <a:tc>
                  <a:txBody>
                    <a:bodyPr/>
                    <a:lstStyle/>
                    <a:p>
                      <a:pPr algn="l" fontAlgn="ctr"/>
                      <a:r>
                        <a:rPr lang="en-US" sz="1000" b="1" i="0" u="none" strike="noStrike">
                          <a:solidFill>
                            <a:srgbClr val="FFFFFF"/>
                          </a:solidFill>
                          <a:effectLst/>
                          <a:latin typeface="Arial" panose="020B0604020202020204" pitchFamily="34" charset="0"/>
                        </a:rPr>
                        <a:t>PAY_6</a:t>
                      </a:r>
                    </a:p>
                  </a:txBody>
                  <a:tcPr marL="78324" marR="8703" marT="87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56082"/>
                    </a:solidFill>
                  </a:tcPr>
                </a:tc>
                <a:tc>
                  <a:txBody>
                    <a:bodyPr/>
                    <a:lstStyle/>
                    <a:p>
                      <a:pPr algn="l" fontAlgn="b"/>
                      <a:r>
                        <a:rPr lang="en-US" sz="1000" b="1" i="0" u="none" strike="noStrike">
                          <a:solidFill>
                            <a:srgbClr val="FFFFFF"/>
                          </a:solidFill>
                          <a:effectLst/>
                          <a:latin typeface="Arial" panose="020B0604020202020204" pitchFamily="34" charset="0"/>
                        </a:rPr>
                        <a:t> Repayment status in April, 2005 (scale same as above)</a:t>
                      </a:r>
                    </a:p>
                  </a:txBody>
                  <a:tcPr marL="8703" marR="8703" marT="87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56082"/>
                    </a:solidFill>
                  </a:tcPr>
                </a:tc>
                <a:extLst>
                  <a:ext uri="{0D108BD9-81ED-4DB2-BD59-A6C34878D82A}">
                    <a16:rowId xmlns:a16="http://schemas.microsoft.com/office/drawing/2014/main" val="1727187580"/>
                  </a:ext>
                </a:extLst>
              </a:tr>
              <a:tr h="174054">
                <a:tc>
                  <a:txBody>
                    <a:bodyPr/>
                    <a:lstStyle/>
                    <a:p>
                      <a:pPr algn="l" fontAlgn="ctr"/>
                      <a:r>
                        <a:rPr lang="en-US" sz="1000" b="1" i="0" u="none" strike="noStrike">
                          <a:solidFill>
                            <a:srgbClr val="FFFFFF"/>
                          </a:solidFill>
                          <a:effectLst/>
                          <a:latin typeface="Arial" panose="020B0604020202020204" pitchFamily="34" charset="0"/>
                        </a:rPr>
                        <a:t>BILL_AMT1</a:t>
                      </a:r>
                    </a:p>
                  </a:txBody>
                  <a:tcPr marL="78324" marR="8703" marT="87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04861"/>
                    </a:solidFill>
                  </a:tcPr>
                </a:tc>
                <a:tc>
                  <a:txBody>
                    <a:bodyPr/>
                    <a:lstStyle/>
                    <a:p>
                      <a:pPr algn="l" fontAlgn="b"/>
                      <a:r>
                        <a:rPr lang="en-US" sz="1000" b="1" i="0" u="none" strike="noStrike">
                          <a:solidFill>
                            <a:srgbClr val="FFFFFF"/>
                          </a:solidFill>
                          <a:effectLst/>
                          <a:latin typeface="Arial" panose="020B0604020202020204" pitchFamily="34" charset="0"/>
                        </a:rPr>
                        <a:t> Amount of bill statement in September, 2005 (NT dollar)</a:t>
                      </a:r>
                    </a:p>
                  </a:txBody>
                  <a:tcPr marL="8703" marR="8703" marT="87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04861"/>
                    </a:solidFill>
                  </a:tcPr>
                </a:tc>
                <a:extLst>
                  <a:ext uri="{0D108BD9-81ED-4DB2-BD59-A6C34878D82A}">
                    <a16:rowId xmlns:a16="http://schemas.microsoft.com/office/drawing/2014/main" val="3391096607"/>
                  </a:ext>
                </a:extLst>
              </a:tr>
              <a:tr h="174054">
                <a:tc>
                  <a:txBody>
                    <a:bodyPr/>
                    <a:lstStyle/>
                    <a:p>
                      <a:pPr algn="l" fontAlgn="ctr"/>
                      <a:r>
                        <a:rPr lang="en-US" sz="1000" b="1" i="0" u="none" strike="noStrike">
                          <a:solidFill>
                            <a:srgbClr val="FFFFFF"/>
                          </a:solidFill>
                          <a:effectLst/>
                          <a:latin typeface="Arial" panose="020B0604020202020204" pitchFamily="34" charset="0"/>
                        </a:rPr>
                        <a:t>BILL_AMT2</a:t>
                      </a:r>
                    </a:p>
                  </a:txBody>
                  <a:tcPr marL="78324" marR="8703" marT="87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56082"/>
                    </a:solidFill>
                  </a:tcPr>
                </a:tc>
                <a:tc>
                  <a:txBody>
                    <a:bodyPr/>
                    <a:lstStyle/>
                    <a:p>
                      <a:pPr algn="l" fontAlgn="b"/>
                      <a:r>
                        <a:rPr lang="en-US" sz="1000" b="1" i="0" u="none" strike="noStrike">
                          <a:solidFill>
                            <a:srgbClr val="FFFFFF"/>
                          </a:solidFill>
                          <a:effectLst/>
                          <a:latin typeface="Arial" panose="020B0604020202020204" pitchFamily="34" charset="0"/>
                        </a:rPr>
                        <a:t> Amount of bill statement in August, 2005 (NT dollar)</a:t>
                      </a:r>
                    </a:p>
                  </a:txBody>
                  <a:tcPr marL="8703" marR="8703" marT="87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56082"/>
                    </a:solidFill>
                  </a:tcPr>
                </a:tc>
                <a:extLst>
                  <a:ext uri="{0D108BD9-81ED-4DB2-BD59-A6C34878D82A}">
                    <a16:rowId xmlns:a16="http://schemas.microsoft.com/office/drawing/2014/main" val="3705469277"/>
                  </a:ext>
                </a:extLst>
              </a:tr>
              <a:tr h="174054">
                <a:tc>
                  <a:txBody>
                    <a:bodyPr/>
                    <a:lstStyle/>
                    <a:p>
                      <a:pPr algn="l" fontAlgn="ctr"/>
                      <a:r>
                        <a:rPr lang="en-US" sz="1000" b="1" i="0" u="none" strike="noStrike">
                          <a:solidFill>
                            <a:srgbClr val="FFFFFF"/>
                          </a:solidFill>
                          <a:effectLst/>
                          <a:latin typeface="Arial" panose="020B0604020202020204" pitchFamily="34" charset="0"/>
                        </a:rPr>
                        <a:t>BILL_AMT3</a:t>
                      </a:r>
                    </a:p>
                  </a:txBody>
                  <a:tcPr marL="78324" marR="8703" marT="87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04861"/>
                    </a:solidFill>
                  </a:tcPr>
                </a:tc>
                <a:tc>
                  <a:txBody>
                    <a:bodyPr/>
                    <a:lstStyle/>
                    <a:p>
                      <a:pPr algn="l" fontAlgn="b"/>
                      <a:r>
                        <a:rPr lang="en-US" sz="1000" b="1" i="0" u="none" strike="noStrike">
                          <a:solidFill>
                            <a:srgbClr val="FFFFFF"/>
                          </a:solidFill>
                          <a:effectLst/>
                          <a:latin typeface="Arial" panose="020B0604020202020204" pitchFamily="34" charset="0"/>
                        </a:rPr>
                        <a:t> Amount of bill statement in July, 2005 (NT dollar)</a:t>
                      </a:r>
                    </a:p>
                  </a:txBody>
                  <a:tcPr marL="8703" marR="8703" marT="87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04861"/>
                    </a:solidFill>
                  </a:tcPr>
                </a:tc>
                <a:extLst>
                  <a:ext uri="{0D108BD9-81ED-4DB2-BD59-A6C34878D82A}">
                    <a16:rowId xmlns:a16="http://schemas.microsoft.com/office/drawing/2014/main" val="974436251"/>
                  </a:ext>
                </a:extLst>
              </a:tr>
              <a:tr h="174054">
                <a:tc>
                  <a:txBody>
                    <a:bodyPr/>
                    <a:lstStyle/>
                    <a:p>
                      <a:pPr algn="l" fontAlgn="ctr"/>
                      <a:r>
                        <a:rPr lang="en-US" sz="1000" b="1" i="0" u="none" strike="noStrike">
                          <a:solidFill>
                            <a:srgbClr val="FFFFFF"/>
                          </a:solidFill>
                          <a:effectLst/>
                          <a:latin typeface="Arial" panose="020B0604020202020204" pitchFamily="34" charset="0"/>
                        </a:rPr>
                        <a:t>BILL_AMT4</a:t>
                      </a:r>
                    </a:p>
                  </a:txBody>
                  <a:tcPr marL="78324" marR="8703" marT="87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56082"/>
                    </a:solidFill>
                  </a:tcPr>
                </a:tc>
                <a:tc>
                  <a:txBody>
                    <a:bodyPr/>
                    <a:lstStyle/>
                    <a:p>
                      <a:pPr algn="l" fontAlgn="b"/>
                      <a:r>
                        <a:rPr lang="en-US" sz="1000" b="1" i="0" u="none" strike="noStrike">
                          <a:solidFill>
                            <a:srgbClr val="FFFFFF"/>
                          </a:solidFill>
                          <a:effectLst/>
                          <a:latin typeface="Arial" panose="020B0604020202020204" pitchFamily="34" charset="0"/>
                        </a:rPr>
                        <a:t> Amount of bill statement in June, 2005 (NT dollar)</a:t>
                      </a:r>
                    </a:p>
                  </a:txBody>
                  <a:tcPr marL="8703" marR="8703" marT="87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56082"/>
                    </a:solidFill>
                  </a:tcPr>
                </a:tc>
                <a:extLst>
                  <a:ext uri="{0D108BD9-81ED-4DB2-BD59-A6C34878D82A}">
                    <a16:rowId xmlns:a16="http://schemas.microsoft.com/office/drawing/2014/main" val="3245353829"/>
                  </a:ext>
                </a:extLst>
              </a:tr>
              <a:tr h="174054">
                <a:tc>
                  <a:txBody>
                    <a:bodyPr/>
                    <a:lstStyle/>
                    <a:p>
                      <a:pPr algn="l" fontAlgn="ctr"/>
                      <a:r>
                        <a:rPr lang="en-US" sz="1000" b="1" i="0" u="none" strike="noStrike">
                          <a:solidFill>
                            <a:srgbClr val="FFFFFF"/>
                          </a:solidFill>
                          <a:effectLst/>
                          <a:latin typeface="Arial" panose="020B0604020202020204" pitchFamily="34" charset="0"/>
                        </a:rPr>
                        <a:t>BILL_AMT5</a:t>
                      </a:r>
                    </a:p>
                  </a:txBody>
                  <a:tcPr marL="78324" marR="8703" marT="87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04861"/>
                    </a:solidFill>
                  </a:tcPr>
                </a:tc>
                <a:tc>
                  <a:txBody>
                    <a:bodyPr/>
                    <a:lstStyle/>
                    <a:p>
                      <a:pPr algn="l" fontAlgn="b"/>
                      <a:r>
                        <a:rPr lang="en-US" sz="1000" b="1" i="0" u="none" strike="noStrike">
                          <a:solidFill>
                            <a:srgbClr val="FFFFFF"/>
                          </a:solidFill>
                          <a:effectLst/>
                          <a:latin typeface="Arial" panose="020B0604020202020204" pitchFamily="34" charset="0"/>
                        </a:rPr>
                        <a:t> Amount of bill statement in May, 2005 (NT dollar)</a:t>
                      </a:r>
                    </a:p>
                  </a:txBody>
                  <a:tcPr marL="8703" marR="8703" marT="87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04861"/>
                    </a:solidFill>
                  </a:tcPr>
                </a:tc>
                <a:extLst>
                  <a:ext uri="{0D108BD9-81ED-4DB2-BD59-A6C34878D82A}">
                    <a16:rowId xmlns:a16="http://schemas.microsoft.com/office/drawing/2014/main" val="3515888639"/>
                  </a:ext>
                </a:extLst>
              </a:tr>
              <a:tr h="174054">
                <a:tc>
                  <a:txBody>
                    <a:bodyPr/>
                    <a:lstStyle/>
                    <a:p>
                      <a:pPr algn="l" fontAlgn="ctr"/>
                      <a:r>
                        <a:rPr lang="en-US" sz="1000" b="1" i="0" u="none" strike="noStrike">
                          <a:solidFill>
                            <a:srgbClr val="FFFFFF"/>
                          </a:solidFill>
                          <a:effectLst/>
                          <a:latin typeface="Arial" panose="020B0604020202020204" pitchFamily="34" charset="0"/>
                        </a:rPr>
                        <a:t>BILL_AMT6</a:t>
                      </a:r>
                    </a:p>
                  </a:txBody>
                  <a:tcPr marL="78324" marR="8703" marT="87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56082"/>
                    </a:solidFill>
                  </a:tcPr>
                </a:tc>
                <a:tc>
                  <a:txBody>
                    <a:bodyPr/>
                    <a:lstStyle/>
                    <a:p>
                      <a:pPr algn="l" fontAlgn="b"/>
                      <a:r>
                        <a:rPr lang="en-US" sz="1000" b="1" i="0" u="none" strike="noStrike">
                          <a:solidFill>
                            <a:srgbClr val="FFFFFF"/>
                          </a:solidFill>
                          <a:effectLst/>
                          <a:latin typeface="Arial" panose="020B0604020202020204" pitchFamily="34" charset="0"/>
                        </a:rPr>
                        <a:t> Amount of bill statement in April, 2005 (NT dollar)</a:t>
                      </a:r>
                    </a:p>
                  </a:txBody>
                  <a:tcPr marL="8703" marR="8703" marT="87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56082"/>
                    </a:solidFill>
                  </a:tcPr>
                </a:tc>
                <a:extLst>
                  <a:ext uri="{0D108BD9-81ED-4DB2-BD59-A6C34878D82A}">
                    <a16:rowId xmlns:a16="http://schemas.microsoft.com/office/drawing/2014/main" val="3333207120"/>
                  </a:ext>
                </a:extLst>
              </a:tr>
              <a:tr h="174054">
                <a:tc>
                  <a:txBody>
                    <a:bodyPr/>
                    <a:lstStyle/>
                    <a:p>
                      <a:pPr algn="l" fontAlgn="ctr"/>
                      <a:r>
                        <a:rPr lang="en-US" sz="1000" b="1" i="0" u="none" strike="noStrike">
                          <a:solidFill>
                            <a:srgbClr val="FFFFFF"/>
                          </a:solidFill>
                          <a:effectLst/>
                          <a:latin typeface="Arial" panose="020B0604020202020204" pitchFamily="34" charset="0"/>
                        </a:rPr>
                        <a:t>PAY_AMT1</a:t>
                      </a:r>
                    </a:p>
                  </a:txBody>
                  <a:tcPr marL="78324" marR="8703" marT="87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04861"/>
                    </a:solidFill>
                  </a:tcPr>
                </a:tc>
                <a:tc>
                  <a:txBody>
                    <a:bodyPr/>
                    <a:lstStyle/>
                    <a:p>
                      <a:pPr algn="l" fontAlgn="b"/>
                      <a:r>
                        <a:rPr lang="en-US" sz="1000" b="1" i="0" u="none" strike="noStrike">
                          <a:solidFill>
                            <a:srgbClr val="FFFFFF"/>
                          </a:solidFill>
                          <a:effectLst/>
                          <a:latin typeface="Arial" panose="020B0604020202020204" pitchFamily="34" charset="0"/>
                        </a:rPr>
                        <a:t> Amount of previous payment in September, 2005 (NT dollar)</a:t>
                      </a:r>
                    </a:p>
                  </a:txBody>
                  <a:tcPr marL="8703" marR="8703" marT="87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04861"/>
                    </a:solidFill>
                  </a:tcPr>
                </a:tc>
                <a:extLst>
                  <a:ext uri="{0D108BD9-81ED-4DB2-BD59-A6C34878D82A}">
                    <a16:rowId xmlns:a16="http://schemas.microsoft.com/office/drawing/2014/main" val="4221817759"/>
                  </a:ext>
                </a:extLst>
              </a:tr>
              <a:tr h="174054">
                <a:tc>
                  <a:txBody>
                    <a:bodyPr/>
                    <a:lstStyle/>
                    <a:p>
                      <a:pPr algn="l" fontAlgn="ctr"/>
                      <a:r>
                        <a:rPr lang="en-US" sz="1000" b="1" i="0" u="none" strike="noStrike">
                          <a:solidFill>
                            <a:srgbClr val="FFFFFF"/>
                          </a:solidFill>
                          <a:effectLst/>
                          <a:latin typeface="Arial" panose="020B0604020202020204" pitchFamily="34" charset="0"/>
                        </a:rPr>
                        <a:t>PAY_AMT2</a:t>
                      </a:r>
                    </a:p>
                  </a:txBody>
                  <a:tcPr marL="78324" marR="8703" marT="87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56082"/>
                    </a:solidFill>
                  </a:tcPr>
                </a:tc>
                <a:tc>
                  <a:txBody>
                    <a:bodyPr/>
                    <a:lstStyle/>
                    <a:p>
                      <a:pPr algn="l" fontAlgn="b"/>
                      <a:r>
                        <a:rPr lang="en-US" sz="1000" b="1" i="0" u="none" strike="noStrike">
                          <a:solidFill>
                            <a:srgbClr val="FFFFFF"/>
                          </a:solidFill>
                          <a:effectLst/>
                          <a:latin typeface="Arial" panose="020B0604020202020204" pitchFamily="34" charset="0"/>
                        </a:rPr>
                        <a:t> Amount of previous payment in August, 2005 (NT dollar)</a:t>
                      </a:r>
                    </a:p>
                  </a:txBody>
                  <a:tcPr marL="8703" marR="8703" marT="87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56082"/>
                    </a:solidFill>
                  </a:tcPr>
                </a:tc>
                <a:extLst>
                  <a:ext uri="{0D108BD9-81ED-4DB2-BD59-A6C34878D82A}">
                    <a16:rowId xmlns:a16="http://schemas.microsoft.com/office/drawing/2014/main" val="915958449"/>
                  </a:ext>
                </a:extLst>
              </a:tr>
              <a:tr h="174054">
                <a:tc>
                  <a:txBody>
                    <a:bodyPr/>
                    <a:lstStyle/>
                    <a:p>
                      <a:pPr algn="l" fontAlgn="ctr"/>
                      <a:r>
                        <a:rPr lang="en-US" sz="1000" b="1" i="0" u="none" strike="noStrike">
                          <a:solidFill>
                            <a:srgbClr val="FFFFFF"/>
                          </a:solidFill>
                          <a:effectLst/>
                          <a:latin typeface="Arial" panose="020B0604020202020204" pitchFamily="34" charset="0"/>
                        </a:rPr>
                        <a:t>PAY_AMT3</a:t>
                      </a:r>
                    </a:p>
                  </a:txBody>
                  <a:tcPr marL="78324" marR="8703" marT="87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04861"/>
                    </a:solidFill>
                  </a:tcPr>
                </a:tc>
                <a:tc>
                  <a:txBody>
                    <a:bodyPr/>
                    <a:lstStyle/>
                    <a:p>
                      <a:pPr algn="l" fontAlgn="b"/>
                      <a:r>
                        <a:rPr lang="en-US" sz="1000" b="1" i="0" u="none" strike="noStrike">
                          <a:solidFill>
                            <a:srgbClr val="FFFFFF"/>
                          </a:solidFill>
                          <a:effectLst/>
                          <a:latin typeface="Arial" panose="020B0604020202020204" pitchFamily="34" charset="0"/>
                        </a:rPr>
                        <a:t> Amount of previous payment in July, 2005 (NT dollar)</a:t>
                      </a:r>
                    </a:p>
                  </a:txBody>
                  <a:tcPr marL="8703" marR="8703" marT="87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04861"/>
                    </a:solidFill>
                  </a:tcPr>
                </a:tc>
                <a:extLst>
                  <a:ext uri="{0D108BD9-81ED-4DB2-BD59-A6C34878D82A}">
                    <a16:rowId xmlns:a16="http://schemas.microsoft.com/office/drawing/2014/main" val="3626416631"/>
                  </a:ext>
                </a:extLst>
              </a:tr>
              <a:tr h="174054">
                <a:tc>
                  <a:txBody>
                    <a:bodyPr/>
                    <a:lstStyle/>
                    <a:p>
                      <a:pPr algn="l" fontAlgn="ctr"/>
                      <a:r>
                        <a:rPr lang="en-US" sz="1000" b="1" i="0" u="none" strike="noStrike">
                          <a:solidFill>
                            <a:srgbClr val="FFFFFF"/>
                          </a:solidFill>
                          <a:effectLst/>
                          <a:latin typeface="Arial" panose="020B0604020202020204" pitchFamily="34" charset="0"/>
                        </a:rPr>
                        <a:t>PAY_AMT4</a:t>
                      </a:r>
                    </a:p>
                  </a:txBody>
                  <a:tcPr marL="78324" marR="8703" marT="87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56082"/>
                    </a:solidFill>
                  </a:tcPr>
                </a:tc>
                <a:tc>
                  <a:txBody>
                    <a:bodyPr/>
                    <a:lstStyle/>
                    <a:p>
                      <a:pPr algn="l" fontAlgn="b"/>
                      <a:r>
                        <a:rPr lang="en-US" sz="1000" b="1" i="0" u="none" strike="noStrike">
                          <a:solidFill>
                            <a:srgbClr val="FFFFFF"/>
                          </a:solidFill>
                          <a:effectLst/>
                          <a:latin typeface="Arial" panose="020B0604020202020204" pitchFamily="34" charset="0"/>
                        </a:rPr>
                        <a:t> Amount of previous payment in June, 2005 (NT dollar)</a:t>
                      </a:r>
                    </a:p>
                  </a:txBody>
                  <a:tcPr marL="8703" marR="8703" marT="87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56082"/>
                    </a:solidFill>
                  </a:tcPr>
                </a:tc>
                <a:extLst>
                  <a:ext uri="{0D108BD9-81ED-4DB2-BD59-A6C34878D82A}">
                    <a16:rowId xmlns:a16="http://schemas.microsoft.com/office/drawing/2014/main" val="2829562164"/>
                  </a:ext>
                </a:extLst>
              </a:tr>
              <a:tr h="174054">
                <a:tc>
                  <a:txBody>
                    <a:bodyPr/>
                    <a:lstStyle/>
                    <a:p>
                      <a:pPr algn="l" fontAlgn="ctr"/>
                      <a:r>
                        <a:rPr lang="en-US" sz="1000" b="1" i="0" u="none" strike="noStrike">
                          <a:solidFill>
                            <a:srgbClr val="FFFFFF"/>
                          </a:solidFill>
                          <a:effectLst/>
                          <a:latin typeface="Arial" panose="020B0604020202020204" pitchFamily="34" charset="0"/>
                        </a:rPr>
                        <a:t>PAY_AMT5</a:t>
                      </a:r>
                    </a:p>
                  </a:txBody>
                  <a:tcPr marL="78324" marR="8703" marT="87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04861"/>
                    </a:solidFill>
                  </a:tcPr>
                </a:tc>
                <a:tc>
                  <a:txBody>
                    <a:bodyPr/>
                    <a:lstStyle/>
                    <a:p>
                      <a:pPr algn="l" fontAlgn="b"/>
                      <a:r>
                        <a:rPr lang="en-US" sz="1000" b="1" i="0" u="none" strike="noStrike">
                          <a:solidFill>
                            <a:srgbClr val="FFFFFF"/>
                          </a:solidFill>
                          <a:effectLst/>
                          <a:latin typeface="Arial" panose="020B0604020202020204" pitchFamily="34" charset="0"/>
                        </a:rPr>
                        <a:t> Amount of previous payment in May, 2005 (NT dollar)</a:t>
                      </a:r>
                    </a:p>
                  </a:txBody>
                  <a:tcPr marL="8703" marR="8703" marT="87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04861"/>
                    </a:solidFill>
                  </a:tcPr>
                </a:tc>
                <a:extLst>
                  <a:ext uri="{0D108BD9-81ED-4DB2-BD59-A6C34878D82A}">
                    <a16:rowId xmlns:a16="http://schemas.microsoft.com/office/drawing/2014/main" val="3413026956"/>
                  </a:ext>
                </a:extLst>
              </a:tr>
              <a:tr h="174054">
                <a:tc>
                  <a:txBody>
                    <a:bodyPr/>
                    <a:lstStyle/>
                    <a:p>
                      <a:pPr algn="l" fontAlgn="ctr"/>
                      <a:r>
                        <a:rPr lang="en-US" sz="1000" b="1" i="0" u="none" strike="noStrike">
                          <a:solidFill>
                            <a:srgbClr val="FFFFFF"/>
                          </a:solidFill>
                          <a:effectLst/>
                          <a:latin typeface="Arial" panose="020B0604020202020204" pitchFamily="34" charset="0"/>
                        </a:rPr>
                        <a:t>PAY_AMT6</a:t>
                      </a:r>
                    </a:p>
                  </a:txBody>
                  <a:tcPr marL="78324" marR="8703" marT="87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56082"/>
                    </a:solidFill>
                  </a:tcPr>
                </a:tc>
                <a:tc>
                  <a:txBody>
                    <a:bodyPr/>
                    <a:lstStyle/>
                    <a:p>
                      <a:pPr algn="l" fontAlgn="b"/>
                      <a:r>
                        <a:rPr lang="en-US" sz="1000" b="1" i="0" u="none" strike="noStrike">
                          <a:solidFill>
                            <a:srgbClr val="FFFFFF"/>
                          </a:solidFill>
                          <a:effectLst/>
                          <a:latin typeface="Arial" panose="020B0604020202020204" pitchFamily="34" charset="0"/>
                        </a:rPr>
                        <a:t> Amount of previous payment in April, 2005 (NT dollar)</a:t>
                      </a:r>
                    </a:p>
                  </a:txBody>
                  <a:tcPr marL="8703" marR="8703" marT="87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56082"/>
                    </a:solidFill>
                  </a:tcPr>
                </a:tc>
                <a:extLst>
                  <a:ext uri="{0D108BD9-81ED-4DB2-BD59-A6C34878D82A}">
                    <a16:rowId xmlns:a16="http://schemas.microsoft.com/office/drawing/2014/main" val="2728421071"/>
                  </a:ext>
                </a:extLst>
              </a:tr>
              <a:tr h="174054">
                <a:tc>
                  <a:txBody>
                    <a:bodyPr/>
                    <a:lstStyle/>
                    <a:p>
                      <a:pPr algn="l" fontAlgn="ctr"/>
                      <a:r>
                        <a:rPr lang="en-US" sz="1000" b="1" i="0" u="none" strike="noStrike" dirty="0">
                          <a:solidFill>
                            <a:srgbClr val="FFFFFF"/>
                          </a:solidFill>
                          <a:effectLst/>
                          <a:latin typeface="Arial" panose="020B0604020202020204" pitchFamily="34" charset="0"/>
                        </a:rPr>
                        <a:t>default.payment.next.month</a:t>
                      </a:r>
                    </a:p>
                  </a:txBody>
                  <a:tcPr marL="78324" marR="8703" marT="87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04861"/>
                    </a:solidFill>
                  </a:tcPr>
                </a:tc>
                <a:tc>
                  <a:txBody>
                    <a:bodyPr/>
                    <a:lstStyle/>
                    <a:p>
                      <a:pPr algn="l" fontAlgn="b"/>
                      <a:r>
                        <a:rPr lang="en-US" sz="1000" b="1" i="0" u="none" strike="noStrike" dirty="0">
                          <a:solidFill>
                            <a:srgbClr val="FFFFFF"/>
                          </a:solidFill>
                          <a:effectLst/>
                          <a:latin typeface="Arial" panose="020B0604020202020204" pitchFamily="34" charset="0"/>
                        </a:rPr>
                        <a:t> Default payment (1=yes, 0=no)</a:t>
                      </a:r>
                    </a:p>
                  </a:txBody>
                  <a:tcPr marL="8703" marR="8703" marT="87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04861"/>
                    </a:solidFill>
                  </a:tcPr>
                </a:tc>
                <a:extLst>
                  <a:ext uri="{0D108BD9-81ED-4DB2-BD59-A6C34878D82A}">
                    <a16:rowId xmlns:a16="http://schemas.microsoft.com/office/drawing/2014/main" val="137521961"/>
                  </a:ext>
                </a:extLst>
              </a:tr>
            </a:tbl>
          </a:graphicData>
        </a:graphic>
      </p:graphicFrame>
    </p:spTree>
    <p:extLst>
      <p:ext uri="{BB962C8B-B14F-4D97-AF65-F5344CB8AC3E}">
        <p14:creationId xmlns:p14="http://schemas.microsoft.com/office/powerpoint/2010/main" val="373348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01323FB-427E-4A8D-B473-AB0657D8D23B}"/>
              </a:ext>
            </a:extLst>
          </p:cNvPr>
          <p:cNvSpPr>
            <a:spLocks noGrp="1"/>
          </p:cNvSpPr>
          <p:nvPr>
            <p:ph type="title"/>
          </p:nvPr>
        </p:nvSpPr>
        <p:spPr>
          <a:xfrm>
            <a:off x="444500" y="542925"/>
            <a:ext cx="11214100" cy="535531"/>
          </a:xfrm>
        </p:spPr>
        <p:txBody>
          <a:bodyPr wrap="square" anchor="t">
            <a:normAutofit/>
          </a:bodyPr>
          <a:lstStyle/>
          <a:p>
            <a:r>
              <a:rPr lang="en-US" dirty="0"/>
              <a:t>Correlation Heatmap</a:t>
            </a:r>
          </a:p>
        </p:txBody>
      </p:sp>
      <p:sp>
        <p:nvSpPr>
          <p:cNvPr id="2" name="Slide Number Placeholder 1">
            <a:extLst>
              <a:ext uri="{FF2B5EF4-FFF2-40B4-BE49-F238E27FC236}">
                <a16:creationId xmlns:a16="http://schemas.microsoft.com/office/drawing/2014/main" id="{E4398C1C-6656-4A73-A680-62A81CDC27FD}"/>
              </a:ext>
            </a:extLst>
          </p:cNvPr>
          <p:cNvSpPr>
            <a:spLocks noGrp="1"/>
          </p:cNvSpPr>
          <p:nvPr>
            <p:ph type="sldNum" sz="quarter" idx="12"/>
          </p:nvPr>
        </p:nvSpPr>
        <p:spPr>
          <a:xfrm>
            <a:off x="11252200" y="6315075"/>
            <a:ext cx="406400" cy="365125"/>
          </a:xfrm>
        </p:spPr>
        <p:txBody>
          <a:bodyPr anchor="ctr">
            <a:normAutofit/>
          </a:bodyPr>
          <a:lstStyle/>
          <a:p>
            <a:pPr>
              <a:spcAft>
                <a:spcPts val="600"/>
              </a:spcAft>
            </a:pPr>
            <a:fld id="{C263D6C4-4840-40CC-AC84-17E24B3B7BDE}" type="slidenum">
              <a:rPr lang="en-US" smtClean="0"/>
              <a:pPr>
                <a:spcAft>
                  <a:spcPts val="600"/>
                </a:spcAft>
              </a:pPr>
              <a:t>8</a:t>
            </a:fld>
            <a:endParaRPr lang="en-US"/>
          </a:p>
        </p:txBody>
      </p:sp>
      <p:pic>
        <p:nvPicPr>
          <p:cNvPr id="4" name="Picture 3">
            <a:extLst>
              <a:ext uri="{FF2B5EF4-FFF2-40B4-BE49-F238E27FC236}">
                <a16:creationId xmlns:a16="http://schemas.microsoft.com/office/drawing/2014/main" id="{8B02F65E-D037-CF0A-873D-F0F0148EB24D}"/>
              </a:ext>
            </a:extLst>
          </p:cNvPr>
          <p:cNvPicPr>
            <a:picLocks noChangeAspect="1"/>
          </p:cNvPicPr>
          <p:nvPr/>
        </p:nvPicPr>
        <p:blipFill>
          <a:blip r:embed="rId3"/>
          <a:stretch>
            <a:fillRect/>
          </a:stretch>
        </p:blipFill>
        <p:spPr>
          <a:xfrm>
            <a:off x="4509428" y="542925"/>
            <a:ext cx="6742772" cy="6270779"/>
          </a:xfrm>
          <a:prstGeom prst="rect">
            <a:avLst/>
          </a:prstGeom>
          <a:noFill/>
        </p:spPr>
      </p:pic>
      <p:sp>
        <p:nvSpPr>
          <p:cNvPr id="10" name="Text Placeholder 4">
            <a:extLst>
              <a:ext uri="{FF2B5EF4-FFF2-40B4-BE49-F238E27FC236}">
                <a16:creationId xmlns:a16="http://schemas.microsoft.com/office/drawing/2014/main" id="{A6D13F04-4CCC-25BE-3CB7-8D879292F8AF}"/>
              </a:ext>
            </a:extLst>
          </p:cNvPr>
          <p:cNvSpPr>
            <a:spLocks noGrp="1"/>
          </p:cNvSpPr>
          <p:nvPr>
            <p:ph type="body" sz="half" idx="2"/>
          </p:nvPr>
        </p:nvSpPr>
        <p:spPr>
          <a:xfrm>
            <a:off x="150339" y="1282089"/>
            <a:ext cx="4106702" cy="5398111"/>
          </a:xfrm>
        </p:spPr>
        <p:txBody>
          <a:bodyPr>
            <a:noAutofit/>
          </a:bodyPr>
          <a:lstStyle/>
          <a:p>
            <a:pPr>
              <a:lnSpc>
                <a:spcPct val="100000"/>
              </a:lnSpc>
              <a:spcBef>
                <a:spcPts val="0"/>
              </a:spcBef>
            </a:pPr>
            <a:endParaRPr lang="en-US" sz="1200" dirty="0"/>
          </a:p>
          <a:p>
            <a:pPr>
              <a:lnSpc>
                <a:spcPct val="100000"/>
              </a:lnSpc>
              <a:spcBef>
                <a:spcPts val="0"/>
              </a:spcBef>
            </a:pPr>
            <a:r>
              <a:rPr lang="en-US" sz="1200" b="1" dirty="0"/>
              <a:t>Default Payment Next Month</a:t>
            </a:r>
          </a:p>
          <a:p>
            <a:pPr>
              <a:lnSpc>
                <a:spcPct val="100000"/>
              </a:lnSpc>
              <a:spcBef>
                <a:spcPts val="0"/>
              </a:spcBef>
            </a:pPr>
            <a:endParaRPr lang="en-US" sz="1200" b="1" dirty="0"/>
          </a:p>
          <a:p>
            <a:pPr>
              <a:lnSpc>
                <a:spcPct val="100000"/>
              </a:lnSpc>
              <a:spcBef>
                <a:spcPts val="0"/>
              </a:spcBef>
            </a:pPr>
            <a:r>
              <a:rPr lang="en-US" sz="1200" dirty="0"/>
              <a:t>The target variable default.payment.next.month is positively correlated with the repayment status variables (PAY_0 to PAY_6), indicating that delayed payments increase the likelihood of default. It has a slight negative correlation with LIMIT_BAL, suggesting that clients with higher credit limits are somewhat less likely to default.</a:t>
            </a:r>
          </a:p>
        </p:txBody>
      </p:sp>
      <p:sp>
        <p:nvSpPr>
          <p:cNvPr id="6" name="Rectangle: Rounded Corners 5">
            <a:extLst>
              <a:ext uri="{FF2B5EF4-FFF2-40B4-BE49-F238E27FC236}">
                <a16:creationId xmlns:a16="http://schemas.microsoft.com/office/drawing/2014/main" id="{4880EACD-C716-3A4D-A090-56AB2CEBC7F2}"/>
              </a:ext>
            </a:extLst>
          </p:cNvPr>
          <p:cNvSpPr/>
          <p:nvPr/>
        </p:nvSpPr>
        <p:spPr>
          <a:xfrm>
            <a:off x="10227945" y="1908175"/>
            <a:ext cx="240030" cy="1276350"/>
          </a:xfrm>
          <a:prstGeom prst="roundRect">
            <a:avLst/>
          </a:prstGeom>
          <a:noFill/>
          <a:ln w="38100">
            <a:solidFill>
              <a:srgbClr val="00CC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61233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01323FB-427E-4A8D-B473-AB0657D8D23B}"/>
              </a:ext>
            </a:extLst>
          </p:cNvPr>
          <p:cNvSpPr>
            <a:spLocks noGrp="1"/>
          </p:cNvSpPr>
          <p:nvPr>
            <p:ph type="title"/>
          </p:nvPr>
        </p:nvSpPr>
        <p:spPr>
          <a:xfrm>
            <a:off x="444500" y="542925"/>
            <a:ext cx="11214100" cy="535531"/>
          </a:xfrm>
        </p:spPr>
        <p:txBody>
          <a:bodyPr wrap="square" anchor="t">
            <a:normAutofit/>
          </a:bodyPr>
          <a:lstStyle/>
          <a:p>
            <a:r>
              <a:rPr lang="en-US" dirty="0"/>
              <a:t>AGE BY DEFAULT RATE</a:t>
            </a:r>
          </a:p>
        </p:txBody>
      </p:sp>
      <p:sp>
        <p:nvSpPr>
          <p:cNvPr id="2" name="Slide Number Placeholder 1">
            <a:extLst>
              <a:ext uri="{FF2B5EF4-FFF2-40B4-BE49-F238E27FC236}">
                <a16:creationId xmlns:a16="http://schemas.microsoft.com/office/drawing/2014/main" id="{E4398C1C-6656-4A73-A680-62A81CDC27FD}"/>
              </a:ext>
            </a:extLst>
          </p:cNvPr>
          <p:cNvSpPr>
            <a:spLocks noGrp="1"/>
          </p:cNvSpPr>
          <p:nvPr>
            <p:ph type="sldNum" sz="quarter" idx="12"/>
          </p:nvPr>
        </p:nvSpPr>
        <p:spPr>
          <a:xfrm>
            <a:off x="11252200" y="6315075"/>
            <a:ext cx="406400" cy="365125"/>
          </a:xfrm>
        </p:spPr>
        <p:txBody>
          <a:bodyPr anchor="ctr">
            <a:normAutofit/>
          </a:bodyPr>
          <a:lstStyle/>
          <a:p>
            <a:pPr>
              <a:spcAft>
                <a:spcPts val="600"/>
              </a:spcAft>
            </a:pPr>
            <a:fld id="{C263D6C4-4840-40CC-AC84-17E24B3B7BDE}" type="slidenum">
              <a:rPr lang="en-US" smtClean="0"/>
              <a:pPr>
                <a:spcAft>
                  <a:spcPts val="600"/>
                </a:spcAft>
              </a:pPr>
              <a:t>9</a:t>
            </a:fld>
            <a:endParaRPr lang="en-US"/>
          </a:p>
        </p:txBody>
      </p:sp>
      <p:pic>
        <p:nvPicPr>
          <p:cNvPr id="4" name="Picture 3" descr="A graph of blue bars&#10;&#10;Description automatically generated">
            <a:extLst>
              <a:ext uri="{FF2B5EF4-FFF2-40B4-BE49-F238E27FC236}">
                <a16:creationId xmlns:a16="http://schemas.microsoft.com/office/drawing/2014/main" id="{AB3EF089-8289-2EAF-3FEB-A3AED841A63E}"/>
              </a:ext>
            </a:extLst>
          </p:cNvPr>
          <p:cNvPicPr>
            <a:picLocks noChangeAspect="1"/>
          </p:cNvPicPr>
          <p:nvPr/>
        </p:nvPicPr>
        <p:blipFill>
          <a:blip r:embed="rId3"/>
          <a:stretch>
            <a:fillRect/>
          </a:stretch>
        </p:blipFill>
        <p:spPr>
          <a:xfrm>
            <a:off x="2153920" y="1808328"/>
            <a:ext cx="6971333" cy="4618507"/>
          </a:xfrm>
          <a:prstGeom prst="rect">
            <a:avLst/>
          </a:prstGeom>
          <a:noFill/>
        </p:spPr>
      </p:pic>
      <p:sp>
        <p:nvSpPr>
          <p:cNvPr id="10" name="Text Placeholder 4">
            <a:extLst>
              <a:ext uri="{FF2B5EF4-FFF2-40B4-BE49-F238E27FC236}">
                <a16:creationId xmlns:a16="http://schemas.microsoft.com/office/drawing/2014/main" id="{A6D13F04-4CCC-25BE-3CB7-8D879292F8AF}"/>
              </a:ext>
            </a:extLst>
          </p:cNvPr>
          <p:cNvSpPr>
            <a:spLocks noGrp="1"/>
          </p:cNvSpPr>
          <p:nvPr>
            <p:ph type="body" sz="half" idx="2"/>
          </p:nvPr>
        </p:nvSpPr>
        <p:spPr>
          <a:xfrm>
            <a:off x="444500" y="1132253"/>
            <a:ext cx="11494634" cy="535531"/>
          </a:xfrm>
        </p:spPr>
        <p:txBody>
          <a:bodyPr>
            <a:noAutofit/>
          </a:bodyPr>
          <a:lstStyle/>
          <a:p>
            <a:pPr>
              <a:spcBef>
                <a:spcPts val="0"/>
              </a:spcBef>
              <a:spcAft>
                <a:spcPts val="600"/>
              </a:spcAft>
            </a:pPr>
            <a:r>
              <a:rPr lang="en-US" sz="1400" dirty="0"/>
              <a:t>Credit card clients between the ages of 30 to 34 have the lowest rate of defaulting, while the age group of 60-64 has the highest rate.</a:t>
            </a:r>
          </a:p>
        </p:txBody>
      </p:sp>
      <p:sp>
        <p:nvSpPr>
          <p:cNvPr id="3" name="Rectangle 2">
            <a:extLst>
              <a:ext uri="{FF2B5EF4-FFF2-40B4-BE49-F238E27FC236}">
                <a16:creationId xmlns:a16="http://schemas.microsoft.com/office/drawing/2014/main" id="{2B927B8A-804A-BD80-9ED7-6F4C034AA16F}"/>
              </a:ext>
            </a:extLst>
          </p:cNvPr>
          <p:cNvSpPr/>
          <p:nvPr/>
        </p:nvSpPr>
        <p:spPr>
          <a:xfrm>
            <a:off x="3777241" y="3349952"/>
            <a:ext cx="273465" cy="2401433"/>
          </a:xfrm>
          <a:prstGeom prst="rect">
            <a:avLst/>
          </a:prstGeom>
          <a:solidFill>
            <a:srgbClr val="00CC00"/>
          </a:solidFill>
          <a:ln w="38100">
            <a:solidFill>
              <a:srgbClr val="00CC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Rectangle 5">
            <a:extLst>
              <a:ext uri="{FF2B5EF4-FFF2-40B4-BE49-F238E27FC236}">
                <a16:creationId xmlns:a16="http://schemas.microsoft.com/office/drawing/2014/main" id="{33A432BB-B851-F312-90AD-943BC706A9FB}"/>
              </a:ext>
            </a:extLst>
          </p:cNvPr>
          <p:cNvSpPr/>
          <p:nvPr/>
        </p:nvSpPr>
        <p:spPr>
          <a:xfrm>
            <a:off x="7024643" y="2068082"/>
            <a:ext cx="273465" cy="3683303"/>
          </a:xfrm>
          <a:prstGeom prst="rect">
            <a:avLst/>
          </a:prstGeom>
          <a:solidFill>
            <a:srgbClr val="FF0000"/>
          </a:solid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858615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5B26E0C9-B2AA-42E6-97B6-E1B7D9EAF129}">
  <ds:schemaRefs>
    <ds:schemaRef ds:uri="http://schemas.microsoft.com/sharepoint/v3/contenttype/forms"/>
  </ds:schemaRefs>
</ds:datastoreItem>
</file>

<file path=customXml/itemProps2.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5757914-1161-4661-9696-421FD6935CDD}">
  <ds:schemaRefs>
    <ds:schemaRef ds:uri="16c05727-aa75-4e4a-9b5f-8a80a1165891"/>
    <ds:schemaRef ds:uri="http://purl.org/dc/dcmitype/"/>
    <ds:schemaRef ds:uri="http://schemas.microsoft.com/office/infopath/2007/PartnerControls"/>
    <ds:schemaRef ds:uri="http://purl.org/dc/elements/1.1/"/>
    <ds:schemaRef ds:uri="http://schemas.microsoft.com/office/2006/metadata/properties"/>
    <ds:schemaRef ds:uri="http://purl.org/dc/terms/"/>
    <ds:schemaRef ds:uri="http://schemas.microsoft.com/office/2006/documentManagement/types"/>
    <ds:schemaRef ds:uri="http://schemas.openxmlformats.org/package/2006/metadata/core-properties"/>
    <ds:schemaRef ds:uri="71af3243-3dd4-4a8d-8c0d-dd76da1f02a5"/>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3419</TotalTime>
  <Words>1685</Words>
  <Application>Microsoft Office PowerPoint</Application>
  <PresentationFormat>Widescreen</PresentationFormat>
  <Paragraphs>250</Paragraphs>
  <Slides>23</Slides>
  <Notes>19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Trade Gothic LT Pro</vt:lpstr>
      <vt:lpstr>Trebuchet MS</vt:lpstr>
      <vt:lpstr>Office Theme</vt:lpstr>
      <vt:lpstr>Default of  Credit Card Client</vt:lpstr>
      <vt:lpstr>What is Credit Card Default?</vt:lpstr>
      <vt:lpstr>Delinquency Rates of Six U.S. Credit Card Issuers</vt:lpstr>
      <vt:lpstr>Charge-Off Rates of Six U.S. Global Credit Card Issuers</vt:lpstr>
      <vt:lpstr>Business Requirements</vt:lpstr>
      <vt:lpstr>DATA ANALYTICS AND VISUALIZATION</vt:lpstr>
      <vt:lpstr>DEFINING SOURCE DATA</vt:lpstr>
      <vt:lpstr>Correlation Heatmap</vt:lpstr>
      <vt:lpstr>AGE BY DEFAULT RATE</vt:lpstr>
      <vt:lpstr>EDUCATION BY DEFAULT RATE</vt:lpstr>
      <vt:lpstr>SEX AND EDUCATION BY DEFAULT RATE</vt:lpstr>
      <vt:lpstr>MARRIAGE AND EDUCATION BY DEFAULT RATE</vt:lpstr>
      <vt:lpstr>MARRIAGE AND SEX BY DEFAULT RATE</vt:lpstr>
      <vt:lpstr>DISTRIBUTION OF LATE PAYMENTS</vt:lpstr>
      <vt:lpstr>DISTRIBUTION OF LATE PAYMENTS</vt:lpstr>
      <vt:lpstr>AVERAGE BILL AMOUNTS OVER MONTHS</vt:lpstr>
      <vt:lpstr>TOTAL STATEMENT BALANCE AND PAYMENT DISTRIBUTIONS ACROSS AGE GROUPS </vt:lpstr>
      <vt:lpstr>Credit Utilization Ratio</vt:lpstr>
      <vt:lpstr>Average CUR Score by Age Group (April vs. August)</vt:lpstr>
      <vt:lpstr>AVERAGE SPENDING PER MONTH</vt:lpstr>
      <vt:lpstr>DASHBOARD</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Default of  Credit Card Client</dc:title>
  <dc:creator>Thet Win</dc:creator>
  <cp:lastModifiedBy>lemi20210920@outlook.com</cp:lastModifiedBy>
  <cp:revision>90</cp:revision>
  <dcterms:created xsi:type="dcterms:W3CDTF">2024-08-23T01:32:34Z</dcterms:created>
  <dcterms:modified xsi:type="dcterms:W3CDTF">2024-08-27T01:53:38Z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