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Sor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Sora-bold.fntdata"/><Relationship Id="rId21" Type="http://schemas.openxmlformats.org/officeDocument/2006/relationships/font" Target="fonts/S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1bf8d60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1bf8d60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fc800cad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fc800ca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9a7523f1d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9a7523f1d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1bf8d60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1bf8d60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d1bf8d60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d1bf8d60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0b944f51f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0b944f51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0f41e1924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0f41e1924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09a7523f1d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09a7523f1d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a7523f1d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a7523f1d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flipH="1" rot="-5400000">
              <a:off x="-380550" y="571163"/>
              <a:ext cx="2426100" cy="9030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2" name="Google Shape;102;p11"/>
            <p:cNvCxnSpPr/>
            <p:nvPr/>
          </p:nvCxnSpPr>
          <p:spPr>
            <a:xfrm flipH="1" rot="-5400000">
              <a:off x="-924000" y="1419413"/>
              <a:ext cx="3439500" cy="524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fmla="val 5119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5" name="Google Shape;105;p11"/>
            <p:cNvCxnSpPr/>
            <p:nvPr/>
          </p:nvCxnSpPr>
          <p:spPr>
            <a:xfrm flipH="1" rot="10800000">
              <a:off x="-135425" y="4399725"/>
              <a:ext cx="8882400" cy="25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8" type="title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fmla="val 3258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flipH="1" rot="10800000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fmla="val 434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fmla="val 4548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flipH="1" rot="-5400000">
              <a:off x="6857075" y="1775500"/>
              <a:ext cx="4097100" cy="18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6" name="Google Shape;166;p17"/>
            <p:cNvCxnSpPr/>
            <p:nvPr/>
          </p:nvCxnSpPr>
          <p:spPr>
            <a:xfrm flipH="1" rot="10800000">
              <a:off x="667900" y="4271400"/>
              <a:ext cx="2765700" cy="96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17"/>
            <p:cNvCxnSpPr/>
            <p:nvPr/>
          </p:nvCxnSpPr>
          <p:spPr>
            <a:xfrm flipH="1" rot="5400000">
              <a:off x="7318025" y="3907700"/>
              <a:ext cx="3045000" cy="33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 rot="5400000">
              <a:off x="7083950" y="4541675"/>
              <a:ext cx="3325500" cy="317400"/>
            </a:xfrm>
            <a:prstGeom prst="bentConnector3">
              <a:avLst>
                <a:gd fmla="val 6457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10800000">
              <a:off x="-320650" y="4087825"/>
              <a:ext cx="5808300" cy="878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fmla="val 81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fmla="val 4694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subTitle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5400000">
              <a:off x="6680600" y="138925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400000">
              <a:off x="-1623700" y="-109780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subTitle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5" type="subTitle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6" type="subTitle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90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9476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3" type="subTitle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4" type="subTitle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6" type="subTitle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9" type="subTitle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3" type="subTitle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5" type="subTitle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fmla="val -366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hasCustomPrompt="1"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hasCustomPrompt="1"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hasCustomPrompt="1"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flipH="1" rot="-5400000">
            <a:off x="-1741502" y="1903025"/>
            <a:ext cx="4581000" cy="342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6"/>
            <p:cNvCxnSpPr/>
            <p:nvPr/>
          </p:nvCxnSpPr>
          <p:spPr>
            <a:xfrm flipH="1" rot="-5400000">
              <a:off x="-2079325" y="1859333"/>
              <a:ext cx="4747800" cy="149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fmla="val 519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fmla="val 142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fmla="val 6414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fmla="val 34437" name="adj1"/>
                <a:gd fmla="val 30563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techvidvan.com/tutorials/reinforcement-learn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livebook.manning.com/concept/reinforcement-learning/cart-pole-environment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ctrTitle"/>
          </p:nvPr>
        </p:nvSpPr>
        <p:spPr>
          <a:xfrm>
            <a:off x="4005300" y="1518425"/>
            <a:ext cx="52299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Reinforcement Learning for Business Optimization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Kim / Jin Baek</a:t>
            </a:r>
            <a:endParaRPr/>
          </a:p>
        </p:txBody>
      </p:sp>
      <p:cxnSp>
        <p:nvCxnSpPr>
          <p:cNvPr id="364" name="Google Shape;364;p30"/>
          <p:cNvCxnSpPr>
            <a:endCxn id="363" idx="1"/>
          </p:cNvCxnSpPr>
          <p:nvPr/>
        </p:nvCxnSpPr>
        <p:spPr>
          <a:xfrm flipH="1" rot="-5400000">
            <a:off x="1987200" y="1009550"/>
            <a:ext cx="3995700" cy="345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65" name="Google Shape;365;p30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66" name="Google Shape;366;p30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rect b="b" l="l" r="r" t="t"/>
                <a:pathLst>
                  <a:path extrusionOk="0" h="4231" w="4231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rect b="b" l="l" r="r" t="t"/>
                <a:pathLst>
                  <a:path extrusionOk="0" h="4231" w="423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rect b="b" l="l" r="r" t="t"/>
                <a:pathLst>
                  <a:path extrusionOk="0" h="2505" w="2505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rect b="b" l="l" r="r" t="t"/>
                <a:pathLst>
                  <a:path extrusionOk="0" h="2504" w="2504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rect b="b" l="l" r="r" t="t"/>
                <a:pathLst>
                  <a:path extrusionOk="0" h="4231" w="423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rect b="b" l="l" r="r" t="t"/>
                <a:pathLst>
                  <a:path extrusionOk="0" h="8058" w="34075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rect b="b" l="l" r="r" t="t"/>
                <a:pathLst>
                  <a:path extrusionOk="0" h="8887" w="12074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rect b="b" l="l" r="r" t="t"/>
                <a:pathLst>
                  <a:path extrusionOk="0" h="8454" w="11833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rect b="b" l="l" r="r" t="t"/>
                <a:pathLst>
                  <a:path extrusionOk="0" h="25679" w="30761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rect b="b" l="l" r="r" t="t"/>
                <a:pathLst>
                  <a:path extrusionOk="0" h="25639" w="30778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rect b="b" l="l" r="r" t="t"/>
                <a:pathLst>
                  <a:path extrusionOk="0" h="22819" w="30732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rect b="b" l="l" r="r" t="t"/>
                <a:pathLst>
                  <a:path extrusionOk="0" h="19608" w="28401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rect b="b" l="l" r="r" t="t"/>
                <a:pathLst>
                  <a:path extrusionOk="0" h="19384" w="28216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rect b="b" l="l" r="r" t="t"/>
                <a:pathLst>
                  <a:path extrusionOk="0" h="12466" w="15176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rect b="b" l="l" r="r" t="t"/>
                <a:pathLst>
                  <a:path extrusionOk="0" h="11638" w="13531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rect b="b" l="l" r="r" t="t"/>
                <a:pathLst>
                  <a:path extrusionOk="0" h="22393" w="17363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rect b="b" l="l" r="r" t="t"/>
                <a:pathLst>
                  <a:path extrusionOk="0" h="17697" w="12155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rect b="b" l="l" r="r" t="t"/>
                <a:pathLst>
                  <a:path extrusionOk="0" h="4473" w="13237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rect b="b" l="l" r="r" t="t"/>
                <a:pathLst>
                  <a:path extrusionOk="0" h="13737" w="16149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rect b="b" l="l" r="r" t="t"/>
                <a:pathLst>
                  <a:path extrusionOk="0" h="8109" w="13945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rect b="b" l="l" r="r" t="t"/>
                <a:pathLst>
                  <a:path extrusionOk="0" h="4975" w="11884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rect b="b" l="l" r="r" t="t"/>
                <a:pathLst>
                  <a:path extrusionOk="0" h="1966" w="7073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rect b="b" l="l" r="r" t="t"/>
                <a:pathLst>
                  <a:path extrusionOk="0" h="7402" w="13271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rect b="b" l="l" r="r" t="t"/>
                <a:pathLst>
                  <a:path extrusionOk="0" h="8483" w="16961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rect b="b" l="l" r="r" t="t"/>
                <a:pathLst>
                  <a:path extrusionOk="0" h="3718" w="404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rect b="b" l="l" r="r" t="t"/>
                <a:pathLst>
                  <a:path extrusionOk="0" h="3758" w="5105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rect b="b" l="l" r="r" t="t"/>
                <a:pathLst>
                  <a:path extrusionOk="0" h="3995" w="1842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rect b="b" l="l" r="r" t="t"/>
                <a:pathLst>
                  <a:path extrusionOk="0" h="1284" w="1831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rect b="b" l="l" r="r" t="t"/>
                <a:pathLst>
                  <a:path extrusionOk="0" h="5653" w="3506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rect b="b" l="l" r="r" t="t"/>
                <a:pathLst>
                  <a:path extrusionOk="0" h="5779" w="3011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rect b="b" l="l" r="r" t="t"/>
                <a:pathLst>
                  <a:path extrusionOk="0" h="14624" w="12472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rect b="b" l="l" r="r" t="t"/>
                <a:pathLst>
                  <a:path extrusionOk="0" h="2159" w="18704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rect b="b" l="l" r="r" t="t"/>
                <a:pathLst>
                  <a:path extrusionOk="0" h="617" w="547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rect b="b" l="l" r="r" t="t"/>
                <a:pathLst>
                  <a:path extrusionOk="0" h="3793" w="1417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rect b="b" l="l" r="r" t="t"/>
                <a:pathLst>
                  <a:path extrusionOk="0" h="1693" w="1429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rect b="b" l="l" r="r" t="t"/>
                <a:pathLst>
                  <a:path extrusionOk="0" h="2821" w="2004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rect b="b" l="l" r="r" t="t"/>
                <a:pathLst>
                  <a:path extrusionOk="0" h="2545" w="2521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rect b="b" l="l" r="r" t="t"/>
                <a:pathLst>
                  <a:path extrusionOk="0" h="3989" w="4599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rect b="b" l="l" r="r" t="t"/>
                <a:pathLst>
                  <a:path extrusionOk="0" h="5652" w="6936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rect b="b" l="l" r="r" t="t"/>
                <a:pathLst>
                  <a:path extrusionOk="0" h="10832" w="2879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rect b="b" l="l" r="r" t="t"/>
                <a:pathLst>
                  <a:path extrusionOk="0" h="10832" w="2021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rect b="b" l="l" r="r" t="t"/>
                <a:pathLst>
                  <a:path extrusionOk="0" h="10832" w="2901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rect b="b" l="l" r="r" t="t"/>
                <a:pathLst>
                  <a:path extrusionOk="0" h="10832" w="1451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rect b="b" l="l" r="r" t="t"/>
                <a:pathLst>
                  <a:path extrusionOk="0" h="3333" w="669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rect b="b" l="l" r="r" t="t"/>
                <a:pathLst>
                  <a:path extrusionOk="0" h="1123" w="278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rect b="b" l="l" r="r" t="t"/>
                <a:pathLst>
                  <a:path extrusionOk="0" h="1123" w="1141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rect b="b" l="l" r="r" t="t"/>
                <a:pathLst>
                  <a:path extrusionOk="0" h="761" w="1474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rect b="b" l="l" r="r" t="t"/>
                <a:pathLst>
                  <a:path extrusionOk="0" h="4893" w="1693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rect b="b" l="l" r="r" t="t"/>
                <a:pathLst>
                  <a:path extrusionOk="0" h="3851" w="2095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rect b="b" l="l" r="r" t="t"/>
                <a:pathLst>
                  <a:path extrusionOk="0" h="11516" w="1276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30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0" name="Google Shape;420;p30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rect b="b" l="l" r="r" t="t"/>
                  <a:pathLst>
                    <a:path extrusionOk="0" h="427" w="2441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rect b="b" l="l" r="r" t="t"/>
                  <a:pathLst>
                    <a:path extrusionOk="0" h="427" w="3903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rect b="b" l="l" r="r" t="t"/>
                  <a:pathLst>
                    <a:path extrusionOk="0" h="421" w="1428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rect b="b" l="l" r="r" t="t"/>
                  <a:pathLst>
                    <a:path extrusionOk="0" h="421" w="1974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rect b="b" l="l" r="r" t="t"/>
                  <a:pathLst>
                    <a:path extrusionOk="0" h="421" w="2361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rect b="b" l="l" r="r" t="t"/>
                  <a:pathLst>
                    <a:path extrusionOk="0" h="421" w="1946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8" name="Google Shape;428;p30"/>
            <p:cNvSpPr/>
            <p:nvPr/>
          </p:nvSpPr>
          <p:spPr>
            <a:xfrm>
              <a:off x="1049321" y="900579"/>
              <a:ext cx="136492" cy="136492"/>
            </a:xfrm>
            <a:custGeom>
              <a:rect b="b" l="l" r="r" t="t"/>
              <a:pathLst>
                <a:path extrusionOk="0" h="4231" w="4231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/>
          <p:nvPr/>
        </p:nvSpPr>
        <p:spPr>
          <a:xfrm>
            <a:off x="6145775" y="16083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39"/>
          <p:cNvSpPr/>
          <p:nvPr/>
        </p:nvSpPr>
        <p:spPr>
          <a:xfrm>
            <a:off x="3636825" y="16083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39"/>
          <p:cNvSpPr txBox="1"/>
          <p:nvPr>
            <p:ph idx="1" type="subTitle"/>
          </p:nvPr>
        </p:nvSpPr>
        <p:spPr>
          <a:xfrm>
            <a:off x="937700" y="26815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difficult to know if the model is learning efficiently.</a:t>
            </a:r>
            <a:endParaRPr/>
          </a:p>
        </p:txBody>
      </p:sp>
      <p:sp>
        <p:nvSpPr>
          <p:cNvPr id="606" name="Google Shape;606;p39"/>
          <p:cNvSpPr txBox="1"/>
          <p:nvPr>
            <p:ph idx="2" type="subTitle"/>
          </p:nvPr>
        </p:nvSpPr>
        <p:spPr>
          <a:xfrm>
            <a:off x="3484425" y="2605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cause of inefficient learning is hard—it could be the algorithm, a complex environment, or poorly defined rewards.</a:t>
            </a:r>
            <a:endParaRPr/>
          </a:p>
        </p:txBody>
      </p:sp>
      <p:sp>
        <p:nvSpPr>
          <p:cNvPr id="607" name="Google Shape;607;p39"/>
          <p:cNvSpPr txBox="1"/>
          <p:nvPr>
            <p:ph idx="3" type="subTitle"/>
          </p:nvPr>
        </p:nvSpPr>
        <p:spPr>
          <a:xfrm>
            <a:off x="6031150" y="2605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computational demands may require significant time or specialized hardware, depending on the model.</a:t>
            </a: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6253800" y="1716304"/>
            <a:ext cx="500353" cy="500435"/>
            <a:chOff x="2291550" y="1480816"/>
            <a:chExt cx="500353" cy="500435"/>
          </a:xfrm>
        </p:grpSpPr>
        <p:sp>
          <p:nvSpPr>
            <p:cNvPr id="609" name="Google Shape;609;p39"/>
            <p:cNvSpPr/>
            <p:nvPr/>
          </p:nvSpPr>
          <p:spPr>
            <a:xfrm>
              <a:off x="2291550" y="1480816"/>
              <a:ext cx="352810" cy="59525"/>
            </a:xfrm>
            <a:custGeom>
              <a:rect b="b" l="l" r="r" t="t"/>
              <a:pathLst>
                <a:path extrusionOk="0" h="2181" w="12927">
                  <a:moveTo>
                    <a:pt x="1" y="0"/>
                  </a:moveTo>
                  <a:lnTo>
                    <a:pt x="1" y="2181"/>
                  </a:lnTo>
                  <a:lnTo>
                    <a:pt x="12927" y="2181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673618" y="1480816"/>
              <a:ext cx="118286" cy="59525"/>
            </a:xfrm>
            <a:custGeom>
              <a:rect b="b" l="l" r="r" t="t"/>
              <a:pathLst>
                <a:path extrusionOk="0" h="2181" w="4334">
                  <a:moveTo>
                    <a:pt x="0" y="0"/>
                  </a:moveTo>
                  <a:lnTo>
                    <a:pt x="0" y="2181"/>
                  </a:lnTo>
                  <a:lnTo>
                    <a:pt x="4334" y="2181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291550" y="1569790"/>
              <a:ext cx="500353" cy="411462"/>
            </a:xfrm>
            <a:custGeom>
              <a:rect b="b" l="l" r="r" t="t"/>
              <a:pathLst>
                <a:path extrusionOk="0" h="15076" w="18333">
                  <a:moveTo>
                    <a:pt x="3261" y="2686"/>
                  </a:moveTo>
                  <a:lnTo>
                    <a:pt x="3261" y="3762"/>
                  </a:lnTo>
                  <a:lnTo>
                    <a:pt x="2185" y="3762"/>
                  </a:lnTo>
                  <a:lnTo>
                    <a:pt x="2185" y="2686"/>
                  </a:lnTo>
                  <a:close/>
                  <a:moveTo>
                    <a:pt x="11854" y="2686"/>
                  </a:moveTo>
                  <a:lnTo>
                    <a:pt x="11854" y="3762"/>
                  </a:lnTo>
                  <a:lnTo>
                    <a:pt x="4331" y="3762"/>
                  </a:lnTo>
                  <a:lnTo>
                    <a:pt x="4331" y="2686"/>
                  </a:lnTo>
                  <a:close/>
                  <a:moveTo>
                    <a:pt x="16152" y="2686"/>
                  </a:moveTo>
                  <a:lnTo>
                    <a:pt x="16152" y="3762"/>
                  </a:lnTo>
                  <a:lnTo>
                    <a:pt x="12930" y="3762"/>
                  </a:lnTo>
                  <a:lnTo>
                    <a:pt x="12930" y="2686"/>
                  </a:lnTo>
                  <a:close/>
                  <a:moveTo>
                    <a:pt x="3261" y="4835"/>
                  </a:moveTo>
                  <a:lnTo>
                    <a:pt x="3261" y="5911"/>
                  </a:lnTo>
                  <a:lnTo>
                    <a:pt x="2185" y="5911"/>
                  </a:lnTo>
                  <a:lnTo>
                    <a:pt x="2185" y="4835"/>
                  </a:lnTo>
                  <a:close/>
                  <a:moveTo>
                    <a:pt x="7556" y="4835"/>
                  </a:moveTo>
                  <a:lnTo>
                    <a:pt x="7556" y="5911"/>
                  </a:lnTo>
                  <a:lnTo>
                    <a:pt x="4331" y="5911"/>
                  </a:lnTo>
                  <a:lnTo>
                    <a:pt x="4331" y="4835"/>
                  </a:lnTo>
                  <a:close/>
                  <a:moveTo>
                    <a:pt x="9705" y="4835"/>
                  </a:moveTo>
                  <a:lnTo>
                    <a:pt x="9705" y="5911"/>
                  </a:lnTo>
                  <a:lnTo>
                    <a:pt x="8629" y="5911"/>
                  </a:lnTo>
                  <a:lnTo>
                    <a:pt x="8629" y="4835"/>
                  </a:lnTo>
                  <a:close/>
                  <a:moveTo>
                    <a:pt x="16148" y="4835"/>
                  </a:moveTo>
                  <a:lnTo>
                    <a:pt x="16148" y="5911"/>
                  </a:lnTo>
                  <a:lnTo>
                    <a:pt x="10778" y="5911"/>
                  </a:lnTo>
                  <a:lnTo>
                    <a:pt x="10778" y="4835"/>
                  </a:lnTo>
                  <a:close/>
                  <a:moveTo>
                    <a:pt x="3261" y="6980"/>
                  </a:moveTo>
                  <a:lnTo>
                    <a:pt x="3261" y="8057"/>
                  </a:lnTo>
                  <a:lnTo>
                    <a:pt x="2185" y="8057"/>
                  </a:lnTo>
                  <a:lnTo>
                    <a:pt x="2185" y="6980"/>
                  </a:lnTo>
                  <a:close/>
                  <a:moveTo>
                    <a:pt x="11854" y="6980"/>
                  </a:moveTo>
                  <a:lnTo>
                    <a:pt x="11854" y="8057"/>
                  </a:lnTo>
                  <a:lnTo>
                    <a:pt x="4331" y="8057"/>
                  </a:lnTo>
                  <a:lnTo>
                    <a:pt x="4331" y="6980"/>
                  </a:lnTo>
                  <a:close/>
                  <a:moveTo>
                    <a:pt x="13999" y="6980"/>
                  </a:moveTo>
                  <a:lnTo>
                    <a:pt x="13999" y="8057"/>
                  </a:lnTo>
                  <a:lnTo>
                    <a:pt x="12923" y="8057"/>
                  </a:lnTo>
                  <a:lnTo>
                    <a:pt x="12923" y="6980"/>
                  </a:lnTo>
                  <a:close/>
                  <a:moveTo>
                    <a:pt x="16148" y="6980"/>
                  </a:moveTo>
                  <a:lnTo>
                    <a:pt x="16148" y="8057"/>
                  </a:lnTo>
                  <a:lnTo>
                    <a:pt x="15072" y="8057"/>
                  </a:lnTo>
                  <a:lnTo>
                    <a:pt x="15072" y="6980"/>
                  </a:lnTo>
                  <a:close/>
                  <a:moveTo>
                    <a:pt x="3261" y="9129"/>
                  </a:moveTo>
                  <a:lnTo>
                    <a:pt x="3261" y="10206"/>
                  </a:lnTo>
                  <a:lnTo>
                    <a:pt x="2185" y="10206"/>
                  </a:lnTo>
                  <a:lnTo>
                    <a:pt x="2185" y="9129"/>
                  </a:lnTo>
                  <a:close/>
                  <a:moveTo>
                    <a:pt x="16148" y="9129"/>
                  </a:moveTo>
                  <a:lnTo>
                    <a:pt x="16148" y="10206"/>
                  </a:lnTo>
                  <a:lnTo>
                    <a:pt x="4331" y="10206"/>
                  </a:lnTo>
                  <a:lnTo>
                    <a:pt x="4331" y="9129"/>
                  </a:lnTo>
                  <a:close/>
                  <a:moveTo>
                    <a:pt x="8629" y="11278"/>
                  </a:moveTo>
                  <a:lnTo>
                    <a:pt x="8629" y="12355"/>
                  </a:lnTo>
                  <a:lnTo>
                    <a:pt x="7552" y="12355"/>
                  </a:lnTo>
                  <a:lnTo>
                    <a:pt x="7552" y="11278"/>
                  </a:lnTo>
                  <a:close/>
                  <a:moveTo>
                    <a:pt x="10781" y="11278"/>
                  </a:moveTo>
                  <a:lnTo>
                    <a:pt x="10781" y="12355"/>
                  </a:lnTo>
                  <a:lnTo>
                    <a:pt x="9705" y="12355"/>
                  </a:lnTo>
                  <a:lnTo>
                    <a:pt x="9705" y="11278"/>
                  </a:lnTo>
                  <a:close/>
                  <a:moveTo>
                    <a:pt x="12930" y="11278"/>
                  </a:moveTo>
                  <a:lnTo>
                    <a:pt x="12930" y="12355"/>
                  </a:lnTo>
                  <a:lnTo>
                    <a:pt x="11854" y="12355"/>
                  </a:lnTo>
                  <a:lnTo>
                    <a:pt x="11854" y="11278"/>
                  </a:lnTo>
                  <a:close/>
                  <a:moveTo>
                    <a:pt x="16148" y="11278"/>
                  </a:moveTo>
                  <a:lnTo>
                    <a:pt x="16148" y="12355"/>
                  </a:lnTo>
                  <a:lnTo>
                    <a:pt x="13999" y="12355"/>
                  </a:lnTo>
                  <a:lnTo>
                    <a:pt x="13999" y="11278"/>
                  </a:lnTo>
                  <a:close/>
                  <a:moveTo>
                    <a:pt x="1" y="1"/>
                  </a:moveTo>
                  <a:lnTo>
                    <a:pt x="1" y="15075"/>
                  </a:lnTo>
                  <a:lnTo>
                    <a:pt x="18333" y="15075"/>
                  </a:lnTo>
                  <a:lnTo>
                    <a:pt x="18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3744693" y="1716257"/>
            <a:ext cx="500654" cy="500544"/>
            <a:chOff x="719993" y="2099482"/>
            <a:chExt cx="500654" cy="500544"/>
          </a:xfrm>
        </p:grpSpPr>
        <p:sp>
          <p:nvSpPr>
            <p:cNvPr id="613" name="Google Shape;613;p39"/>
            <p:cNvSpPr/>
            <p:nvPr/>
          </p:nvSpPr>
          <p:spPr>
            <a:xfrm>
              <a:off x="719993" y="2099482"/>
              <a:ext cx="500654" cy="500544"/>
            </a:xfrm>
            <a:custGeom>
              <a:rect b="b" l="l" r="r" t="t"/>
              <a:pathLst>
                <a:path extrusionOk="0" h="18340" w="18344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720212" y="2099482"/>
              <a:ext cx="88919" cy="88919"/>
            </a:xfrm>
            <a:custGeom>
              <a:rect b="b" l="l" r="r" t="t"/>
              <a:pathLst>
                <a:path extrusionOk="0" h="3258" w="3258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720212" y="2510999"/>
              <a:ext cx="88919" cy="89028"/>
            </a:xfrm>
            <a:custGeom>
              <a:rect b="b" l="l" r="r" t="t"/>
              <a:pathLst>
                <a:path extrusionOk="0" h="3262" w="3258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32601" y="2099482"/>
              <a:ext cx="88046" cy="88919"/>
            </a:xfrm>
            <a:custGeom>
              <a:rect b="b" l="l" r="r" t="t"/>
              <a:pathLst>
                <a:path extrusionOk="0" h="3258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13260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867537" y="2247026"/>
              <a:ext cx="205649" cy="205458"/>
            </a:xfrm>
            <a:custGeom>
              <a:rect b="b" l="l" r="r" t="t"/>
              <a:pathLst>
                <a:path extrusionOk="0" h="7528" w="7535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1090100" y="16083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198081" y="1746548"/>
            <a:ext cx="500435" cy="439955"/>
            <a:chOff x="2304569" y="2129723"/>
            <a:chExt cx="500435" cy="439955"/>
          </a:xfrm>
        </p:grpSpPr>
        <p:sp>
          <p:nvSpPr>
            <p:cNvPr id="621" name="Google Shape;621;p39"/>
            <p:cNvSpPr/>
            <p:nvPr/>
          </p:nvSpPr>
          <p:spPr>
            <a:xfrm>
              <a:off x="2304569" y="2129723"/>
              <a:ext cx="500353" cy="176091"/>
            </a:xfrm>
            <a:custGeom>
              <a:rect b="b" l="l" r="r" t="t"/>
              <a:pathLst>
                <a:path extrusionOk="0" h="6452" w="18333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304651" y="2277375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304651" y="2365393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304651" y="2453221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1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1"/>
                  </a:lnTo>
                  <a:lnTo>
                    <a:pt x="9168" y="2181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 txBox="1"/>
          <p:nvPr>
            <p:ph type="title"/>
          </p:nvPr>
        </p:nvSpPr>
        <p:spPr>
          <a:xfrm>
            <a:off x="1704525" y="33175"/>
            <a:ext cx="35511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 Challenges Faced</a:t>
            </a:r>
            <a:endParaRPr sz="2700"/>
          </a:p>
        </p:txBody>
      </p:sp>
      <p:sp>
        <p:nvSpPr>
          <p:cNvPr id="626" name="Google Shape;626;p39"/>
          <p:cNvSpPr txBox="1"/>
          <p:nvPr>
            <p:ph idx="4294967295" type="title"/>
          </p:nvPr>
        </p:nvSpPr>
        <p:spPr>
          <a:xfrm>
            <a:off x="474154" y="328675"/>
            <a:ext cx="9768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highlight>
                  <a:schemeClr val="accent1"/>
                </a:highlight>
              </a:rPr>
              <a:t>03</a:t>
            </a:r>
            <a:endParaRPr sz="40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/>
          <p:nvPr/>
        </p:nvSpPr>
        <p:spPr>
          <a:xfrm>
            <a:off x="2415725" y="1326650"/>
            <a:ext cx="43671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Revolutionize business operations by optimizing decision-making and reducing costs.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Taxi Game and CartPole Game, demonstrates how RL can improve logistics and management of risks.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Valuable insights into the practical applications of RL in various industries.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40"/>
          <p:cNvSpPr txBox="1"/>
          <p:nvPr>
            <p:ph type="title"/>
          </p:nvPr>
        </p:nvSpPr>
        <p:spPr>
          <a:xfrm>
            <a:off x="2722950" y="414175"/>
            <a:ext cx="37518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Conclusion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720000" y="1533175"/>
            <a:ext cx="4044900" cy="16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is Reinforcement Learning?</a:t>
            </a:r>
            <a:endParaRPr sz="2700"/>
          </a:p>
        </p:txBody>
      </p:sp>
      <p:sp>
        <p:nvSpPr>
          <p:cNvPr id="434" name="Google Shape;434;p31"/>
          <p:cNvSpPr txBox="1"/>
          <p:nvPr>
            <p:ph idx="2" type="title"/>
          </p:nvPr>
        </p:nvSpPr>
        <p:spPr>
          <a:xfrm>
            <a:off x="3249975" y="633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5" name="Google Shape;435;p31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36" name="Google Shape;436;p31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31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39" name="Google Shape;439;p31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31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45" name="Google Shape;445;p31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46" name="Google Shape;446;p31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8" name="Google Shape;448;p31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31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50" name="Google Shape;450;p31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31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54" name="Google Shape;454;p31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31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31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61" name="Google Shape;461;p31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31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65" name="Google Shape;465;p31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68" name="Google Shape;468;p31"/>
          <p:cNvCxnSpPr/>
          <p:nvPr/>
        </p:nvCxnSpPr>
        <p:spPr>
          <a:xfrm rot="-5400000">
            <a:off x="3895800" y="2155750"/>
            <a:ext cx="2436300" cy="24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9" name="Google Shape;469;p31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88" y="657450"/>
            <a:ext cx="7116024" cy="372404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/>
          <p:cNvSpPr txBox="1"/>
          <p:nvPr/>
        </p:nvSpPr>
        <p:spPr>
          <a:xfrm>
            <a:off x="4961850" y="4789500"/>
            <a:ext cx="413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https://techvidvan.com/tutorials/reinforcement-learning/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2121250" y="16255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3"/>
          <p:cNvSpPr txBox="1"/>
          <p:nvPr>
            <p:ph type="title"/>
          </p:nvPr>
        </p:nvSpPr>
        <p:spPr>
          <a:xfrm>
            <a:off x="720000" y="390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 Reinforcement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 txBox="1"/>
          <p:nvPr>
            <p:ph idx="1" type="subTitle"/>
          </p:nvPr>
        </p:nvSpPr>
        <p:spPr>
          <a:xfrm>
            <a:off x="5040058" y="29046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type of machine learning where an agent learns to make decisions by taking actions in an environment to maximize cumulative rewards</a:t>
            </a:r>
            <a:endParaRPr/>
          </a:p>
        </p:txBody>
      </p:sp>
      <p:sp>
        <p:nvSpPr>
          <p:cNvPr id="483" name="Google Shape;483;p33"/>
          <p:cNvSpPr txBox="1"/>
          <p:nvPr>
            <p:ph idx="2" type="subTitle"/>
          </p:nvPr>
        </p:nvSpPr>
        <p:spPr>
          <a:xfrm>
            <a:off x="13148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type of machine learning where the model is trained on labeled data</a:t>
            </a:r>
            <a:endParaRPr/>
          </a:p>
        </p:txBody>
      </p:sp>
      <p:sp>
        <p:nvSpPr>
          <p:cNvPr id="484" name="Google Shape;484;p33"/>
          <p:cNvSpPr txBox="1"/>
          <p:nvPr>
            <p:ph idx="3" type="subTitle"/>
          </p:nvPr>
        </p:nvSpPr>
        <p:spPr>
          <a:xfrm>
            <a:off x="5040058" y="25098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Reinforcement Learning</a:t>
            </a:r>
            <a:endParaRPr/>
          </a:p>
        </p:txBody>
      </p:sp>
      <p:sp>
        <p:nvSpPr>
          <p:cNvPr id="485" name="Google Shape;485;p33"/>
          <p:cNvSpPr txBox="1"/>
          <p:nvPr>
            <p:ph idx="4" type="subTitle"/>
          </p:nvPr>
        </p:nvSpPr>
        <p:spPr>
          <a:xfrm>
            <a:off x="1314850" y="2509825"/>
            <a:ext cx="35904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Supervised Machine Learning</a:t>
            </a:r>
            <a:endParaRPr/>
          </a:p>
        </p:txBody>
      </p:sp>
      <p:grpSp>
        <p:nvGrpSpPr>
          <p:cNvPr id="486" name="Google Shape;486;p33"/>
          <p:cNvGrpSpPr/>
          <p:nvPr/>
        </p:nvGrpSpPr>
        <p:grpSpPr>
          <a:xfrm>
            <a:off x="2229237" y="1750963"/>
            <a:ext cx="500435" cy="465474"/>
            <a:chOff x="5434200" y="1498338"/>
            <a:chExt cx="500435" cy="465474"/>
          </a:xfrm>
        </p:grpSpPr>
        <p:sp>
          <p:nvSpPr>
            <p:cNvPr id="487" name="Google Shape;487;p33"/>
            <p:cNvSpPr/>
            <p:nvPr/>
          </p:nvSpPr>
          <p:spPr>
            <a:xfrm>
              <a:off x="5552458" y="1498338"/>
              <a:ext cx="117330" cy="256959"/>
            </a:xfrm>
            <a:custGeom>
              <a:rect b="b" l="l" r="r" t="t"/>
              <a:pathLst>
                <a:path extrusionOk="0" h="9415" w="4299">
                  <a:moveTo>
                    <a:pt x="3600" y="0"/>
                  </a:moveTo>
                  <a:lnTo>
                    <a:pt x="2153" y="336"/>
                  </a:lnTo>
                  <a:lnTo>
                    <a:pt x="2153" y="932"/>
                  </a:lnTo>
                  <a:lnTo>
                    <a:pt x="3229" y="932"/>
                  </a:lnTo>
                  <a:lnTo>
                    <a:pt x="3229" y="3081"/>
                  </a:lnTo>
                  <a:lnTo>
                    <a:pt x="2153" y="3081"/>
                  </a:lnTo>
                  <a:lnTo>
                    <a:pt x="2153" y="2008"/>
                  </a:lnTo>
                  <a:lnTo>
                    <a:pt x="1077" y="2008"/>
                  </a:lnTo>
                  <a:lnTo>
                    <a:pt x="1077" y="3416"/>
                  </a:lnTo>
                  <a:lnTo>
                    <a:pt x="0" y="3952"/>
                  </a:lnTo>
                  <a:lnTo>
                    <a:pt x="0" y="4157"/>
                  </a:lnTo>
                  <a:lnTo>
                    <a:pt x="2146" y="4157"/>
                  </a:lnTo>
                  <a:lnTo>
                    <a:pt x="2146" y="5233"/>
                  </a:lnTo>
                  <a:lnTo>
                    <a:pt x="0" y="5233"/>
                  </a:lnTo>
                  <a:lnTo>
                    <a:pt x="0" y="5435"/>
                  </a:lnTo>
                  <a:lnTo>
                    <a:pt x="1077" y="5974"/>
                  </a:lnTo>
                  <a:lnTo>
                    <a:pt x="1077" y="7382"/>
                  </a:lnTo>
                  <a:lnTo>
                    <a:pt x="2153" y="7382"/>
                  </a:lnTo>
                  <a:lnTo>
                    <a:pt x="2153" y="6310"/>
                  </a:lnTo>
                  <a:lnTo>
                    <a:pt x="3229" y="6310"/>
                  </a:lnTo>
                  <a:lnTo>
                    <a:pt x="3229" y="8459"/>
                  </a:lnTo>
                  <a:lnTo>
                    <a:pt x="2153" y="8459"/>
                  </a:lnTo>
                  <a:lnTo>
                    <a:pt x="2153" y="8769"/>
                  </a:lnTo>
                  <a:lnTo>
                    <a:pt x="2795" y="9415"/>
                  </a:lnTo>
                  <a:lnTo>
                    <a:pt x="4298" y="8660"/>
                  </a:lnTo>
                  <a:lnTo>
                    <a:pt x="4298" y="5233"/>
                  </a:lnTo>
                  <a:lnTo>
                    <a:pt x="3222" y="5233"/>
                  </a:lnTo>
                  <a:lnTo>
                    <a:pt x="3222" y="4157"/>
                  </a:lnTo>
                  <a:lnTo>
                    <a:pt x="4298" y="4157"/>
                  </a:lnTo>
                  <a:lnTo>
                    <a:pt x="4298" y="678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699046" y="1498338"/>
              <a:ext cx="117522" cy="256959"/>
            </a:xfrm>
            <a:custGeom>
              <a:rect b="b" l="l" r="r" t="t"/>
              <a:pathLst>
                <a:path extrusionOk="0" h="9415" w="4306">
                  <a:moveTo>
                    <a:pt x="706" y="0"/>
                  </a:moveTo>
                  <a:lnTo>
                    <a:pt x="4" y="674"/>
                  </a:lnTo>
                  <a:lnTo>
                    <a:pt x="4" y="4157"/>
                  </a:lnTo>
                  <a:lnTo>
                    <a:pt x="1080" y="4157"/>
                  </a:lnTo>
                  <a:lnTo>
                    <a:pt x="1080" y="5233"/>
                  </a:lnTo>
                  <a:lnTo>
                    <a:pt x="0" y="5233"/>
                  </a:lnTo>
                  <a:lnTo>
                    <a:pt x="0" y="8660"/>
                  </a:lnTo>
                  <a:lnTo>
                    <a:pt x="1503" y="9415"/>
                  </a:lnTo>
                  <a:lnTo>
                    <a:pt x="2149" y="8769"/>
                  </a:lnTo>
                  <a:lnTo>
                    <a:pt x="2149" y="8459"/>
                  </a:lnTo>
                  <a:lnTo>
                    <a:pt x="1076" y="8459"/>
                  </a:lnTo>
                  <a:lnTo>
                    <a:pt x="1076" y="6310"/>
                  </a:lnTo>
                  <a:lnTo>
                    <a:pt x="2153" y="6310"/>
                  </a:lnTo>
                  <a:lnTo>
                    <a:pt x="2153" y="7382"/>
                  </a:lnTo>
                  <a:lnTo>
                    <a:pt x="3229" y="7382"/>
                  </a:lnTo>
                  <a:lnTo>
                    <a:pt x="3229" y="5974"/>
                  </a:lnTo>
                  <a:lnTo>
                    <a:pt x="4305" y="5435"/>
                  </a:lnTo>
                  <a:lnTo>
                    <a:pt x="4305" y="5233"/>
                  </a:lnTo>
                  <a:lnTo>
                    <a:pt x="2156" y="5233"/>
                  </a:lnTo>
                  <a:lnTo>
                    <a:pt x="2156" y="4157"/>
                  </a:lnTo>
                  <a:lnTo>
                    <a:pt x="4305" y="4157"/>
                  </a:lnTo>
                  <a:lnTo>
                    <a:pt x="4305" y="3952"/>
                  </a:lnTo>
                  <a:lnTo>
                    <a:pt x="3229" y="3416"/>
                  </a:lnTo>
                  <a:lnTo>
                    <a:pt x="3229" y="2008"/>
                  </a:lnTo>
                  <a:lnTo>
                    <a:pt x="2153" y="2008"/>
                  </a:lnTo>
                  <a:lnTo>
                    <a:pt x="2153" y="3084"/>
                  </a:lnTo>
                  <a:lnTo>
                    <a:pt x="1076" y="3084"/>
                  </a:lnTo>
                  <a:lnTo>
                    <a:pt x="1076" y="932"/>
                  </a:lnTo>
                  <a:lnTo>
                    <a:pt x="2153" y="932"/>
                  </a:lnTo>
                  <a:lnTo>
                    <a:pt x="2153" y="33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5434282" y="1846399"/>
              <a:ext cx="500353" cy="117412"/>
            </a:xfrm>
            <a:custGeom>
              <a:rect b="b" l="l" r="r" t="t"/>
              <a:pathLst>
                <a:path extrusionOk="0" h="4302" w="18333">
                  <a:moveTo>
                    <a:pt x="1" y="0"/>
                  </a:moveTo>
                  <a:lnTo>
                    <a:pt x="1" y="2149"/>
                  </a:lnTo>
                  <a:lnTo>
                    <a:pt x="7552" y="2149"/>
                  </a:lnTo>
                  <a:lnTo>
                    <a:pt x="7552" y="3225"/>
                  </a:lnTo>
                  <a:lnTo>
                    <a:pt x="5407" y="3225"/>
                  </a:lnTo>
                  <a:lnTo>
                    <a:pt x="5407" y="4302"/>
                  </a:lnTo>
                  <a:lnTo>
                    <a:pt x="12926" y="4302"/>
                  </a:lnTo>
                  <a:lnTo>
                    <a:pt x="12926" y="3225"/>
                  </a:lnTo>
                  <a:lnTo>
                    <a:pt x="10777" y="3225"/>
                  </a:lnTo>
                  <a:lnTo>
                    <a:pt x="10777" y="2149"/>
                  </a:lnTo>
                  <a:lnTo>
                    <a:pt x="18332" y="2149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434200" y="1523747"/>
              <a:ext cx="500326" cy="293285"/>
            </a:xfrm>
            <a:custGeom>
              <a:rect b="b" l="l" r="r" t="t"/>
              <a:pathLst>
                <a:path extrusionOk="0" h="10746" w="18332">
                  <a:moveTo>
                    <a:pt x="0" y="1"/>
                  </a:moveTo>
                  <a:lnTo>
                    <a:pt x="0" y="10746"/>
                  </a:lnTo>
                  <a:lnTo>
                    <a:pt x="18332" y="10746"/>
                  </a:lnTo>
                  <a:lnTo>
                    <a:pt x="18332" y="1"/>
                  </a:lnTo>
                  <a:lnTo>
                    <a:pt x="14002" y="1"/>
                  </a:lnTo>
                  <a:lnTo>
                    <a:pt x="14002" y="1818"/>
                  </a:lnTo>
                  <a:lnTo>
                    <a:pt x="15075" y="2358"/>
                  </a:lnTo>
                  <a:lnTo>
                    <a:pt x="15075" y="5170"/>
                  </a:lnTo>
                  <a:lnTo>
                    <a:pt x="14002" y="5710"/>
                  </a:lnTo>
                  <a:lnTo>
                    <a:pt x="14002" y="7528"/>
                  </a:lnTo>
                  <a:lnTo>
                    <a:pt x="12926" y="7528"/>
                  </a:lnTo>
                  <a:lnTo>
                    <a:pt x="12926" y="8286"/>
                  </a:lnTo>
                  <a:lnTo>
                    <a:pt x="11419" y="9790"/>
                  </a:lnTo>
                  <a:lnTo>
                    <a:pt x="9164" y="8660"/>
                  </a:lnTo>
                  <a:lnTo>
                    <a:pt x="6913" y="9790"/>
                  </a:lnTo>
                  <a:lnTo>
                    <a:pt x="5406" y="8286"/>
                  </a:lnTo>
                  <a:lnTo>
                    <a:pt x="5406" y="7528"/>
                  </a:lnTo>
                  <a:lnTo>
                    <a:pt x="4330" y="7528"/>
                  </a:lnTo>
                  <a:lnTo>
                    <a:pt x="4330" y="5710"/>
                  </a:lnTo>
                  <a:lnTo>
                    <a:pt x="3254" y="5170"/>
                  </a:lnTo>
                  <a:lnTo>
                    <a:pt x="3254" y="2358"/>
                  </a:lnTo>
                  <a:lnTo>
                    <a:pt x="4330" y="1818"/>
                  </a:lnTo>
                  <a:lnTo>
                    <a:pt x="4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3"/>
          <p:cNvSpPr/>
          <p:nvPr/>
        </p:nvSpPr>
        <p:spPr>
          <a:xfrm>
            <a:off x="5819625" y="16255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2" name="Google Shape;492;p33"/>
          <p:cNvGrpSpPr/>
          <p:nvPr/>
        </p:nvGrpSpPr>
        <p:grpSpPr>
          <a:xfrm>
            <a:off x="5927568" y="1733333"/>
            <a:ext cx="500517" cy="500735"/>
            <a:chOff x="6322543" y="4027370"/>
            <a:chExt cx="500517" cy="500735"/>
          </a:xfrm>
        </p:grpSpPr>
        <p:sp>
          <p:nvSpPr>
            <p:cNvPr id="493" name="Google Shape;493;p33"/>
            <p:cNvSpPr/>
            <p:nvPr/>
          </p:nvSpPr>
          <p:spPr>
            <a:xfrm>
              <a:off x="6469895" y="4027370"/>
              <a:ext cx="205622" cy="206604"/>
            </a:xfrm>
            <a:custGeom>
              <a:rect b="b" l="l" r="r" t="t"/>
              <a:pathLst>
                <a:path extrusionOk="0" h="7570" w="7534">
                  <a:moveTo>
                    <a:pt x="4305" y="3268"/>
                  </a:moveTo>
                  <a:lnTo>
                    <a:pt x="4305" y="4348"/>
                  </a:lnTo>
                  <a:lnTo>
                    <a:pt x="3229" y="4348"/>
                  </a:lnTo>
                  <a:lnTo>
                    <a:pt x="3229" y="3268"/>
                  </a:lnTo>
                  <a:close/>
                  <a:moveTo>
                    <a:pt x="2153" y="0"/>
                  </a:moveTo>
                  <a:lnTo>
                    <a:pt x="2153" y="1077"/>
                  </a:lnTo>
                  <a:lnTo>
                    <a:pt x="1076" y="1077"/>
                  </a:lnTo>
                  <a:lnTo>
                    <a:pt x="1076" y="2188"/>
                  </a:lnTo>
                  <a:lnTo>
                    <a:pt x="0" y="2188"/>
                  </a:lnTo>
                  <a:lnTo>
                    <a:pt x="0" y="3264"/>
                  </a:lnTo>
                  <a:lnTo>
                    <a:pt x="1076" y="3264"/>
                  </a:lnTo>
                  <a:lnTo>
                    <a:pt x="1076" y="4341"/>
                  </a:lnTo>
                  <a:lnTo>
                    <a:pt x="0" y="4341"/>
                  </a:lnTo>
                  <a:lnTo>
                    <a:pt x="0" y="5417"/>
                  </a:lnTo>
                  <a:lnTo>
                    <a:pt x="1076" y="5417"/>
                  </a:lnTo>
                  <a:lnTo>
                    <a:pt x="1076" y="6493"/>
                  </a:lnTo>
                  <a:lnTo>
                    <a:pt x="2153" y="6493"/>
                  </a:lnTo>
                  <a:lnTo>
                    <a:pt x="2153" y="7570"/>
                  </a:lnTo>
                  <a:lnTo>
                    <a:pt x="3229" y="7570"/>
                  </a:lnTo>
                  <a:lnTo>
                    <a:pt x="3229" y="6493"/>
                  </a:lnTo>
                  <a:lnTo>
                    <a:pt x="4305" y="6493"/>
                  </a:lnTo>
                  <a:lnTo>
                    <a:pt x="4305" y="7570"/>
                  </a:lnTo>
                  <a:lnTo>
                    <a:pt x="5381" y="7570"/>
                  </a:lnTo>
                  <a:lnTo>
                    <a:pt x="5381" y="6493"/>
                  </a:lnTo>
                  <a:lnTo>
                    <a:pt x="6458" y="6493"/>
                  </a:lnTo>
                  <a:lnTo>
                    <a:pt x="6458" y="5417"/>
                  </a:lnTo>
                  <a:lnTo>
                    <a:pt x="7534" y="5417"/>
                  </a:lnTo>
                  <a:lnTo>
                    <a:pt x="7534" y="4341"/>
                  </a:lnTo>
                  <a:lnTo>
                    <a:pt x="6458" y="4341"/>
                  </a:lnTo>
                  <a:lnTo>
                    <a:pt x="6458" y="3264"/>
                  </a:lnTo>
                  <a:lnTo>
                    <a:pt x="7534" y="3264"/>
                  </a:lnTo>
                  <a:lnTo>
                    <a:pt x="7534" y="2188"/>
                  </a:lnTo>
                  <a:lnTo>
                    <a:pt x="6458" y="2188"/>
                  </a:lnTo>
                  <a:lnTo>
                    <a:pt x="6458" y="1077"/>
                  </a:lnTo>
                  <a:lnTo>
                    <a:pt x="5381" y="1077"/>
                  </a:lnTo>
                  <a:lnTo>
                    <a:pt x="5381" y="0"/>
                  </a:lnTo>
                  <a:lnTo>
                    <a:pt x="4305" y="0"/>
                  </a:lnTo>
                  <a:lnTo>
                    <a:pt x="4305" y="1077"/>
                  </a:lnTo>
                  <a:lnTo>
                    <a:pt x="3229" y="107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6322543" y="4189924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6322543" y="4087359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6322625" y="4281900"/>
              <a:ext cx="235589" cy="157396"/>
            </a:xfrm>
            <a:custGeom>
              <a:rect b="b" l="l" r="r" t="t"/>
              <a:pathLst>
                <a:path extrusionOk="0" h="5767" w="8632">
                  <a:moveTo>
                    <a:pt x="7231" y="1"/>
                  </a:moveTo>
                  <a:lnTo>
                    <a:pt x="5703" y="1515"/>
                  </a:lnTo>
                  <a:lnTo>
                    <a:pt x="7397" y="3208"/>
                  </a:lnTo>
                  <a:lnTo>
                    <a:pt x="6638" y="3967"/>
                  </a:lnTo>
                  <a:lnTo>
                    <a:pt x="3067" y="392"/>
                  </a:lnTo>
                  <a:lnTo>
                    <a:pt x="1" y="392"/>
                  </a:lnTo>
                  <a:lnTo>
                    <a:pt x="1" y="1342"/>
                  </a:lnTo>
                  <a:lnTo>
                    <a:pt x="3783" y="5767"/>
                  </a:lnTo>
                  <a:lnTo>
                    <a:pt x="8632" y="5767"/>
                  </a:lnTo>
                  <a:lnTo>
                    <a:pt x="8632" y="1402"/>
                  </a:lnTo>
                  <a:lnTo>
                    <a:pt x="7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646505" y="4214679"/>
              <a:ext cx="87472" cy="87855"/>
            </a:xfrm>
            <a:custGeom>
              <a:rect b="b" l="l" r="r" t="t"/>
              <a:pathLst>
                <a:path extrusionOk="0" h="3219" w="3205">
                  <a:moveTo>
                    <a:pt x="1695" y="1"/>
                  </a:moveTo>
                  <a:lnTo>
                    <a:pt x="1" y="1695"/>
                  </a:lnTo>
                  <a:lnTo>
                    <a:pt x="1518" y="3219"/>
                  </a:lnTo>
                  <a:lnTo>
                    <a:pt x="3205" y="1529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6411326" y="4214679"/>
              <a:ext cx="87582" cy="87855"/>
            </a:xfrm>
            <a:custGeom>
              <a:rect b="b" l="l" r="r" t="t"/>
              <a:pathLst>
                <a:path extrusionOk="0" h="3219" w="3209">
                  <a:moveTo>
                    <a:pt x="1514" y="1"/>
                  </a:moveTo>
                  <a:lnTo>
                    <a:pt x="1" y="1529"/>
                  </a:lnTo>
                  <a:lnTo>
                    <a:pt x="1691" y="3219"/>
                  </a:lnTo>
                  <a:lnTo>
                    <a:pt x="3208" y="169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587472" y="4281818"/>
              <a:ext cx="235589" cy="157287"/>
            </a:xfrm>
            <a:custGeom>
              <a:rect b="b" l="l" r="r" t="t"/>
              <a:pathLst>
                <a:path extrusionOk="0" h="5763" w="8632">
                  <a:moveTo>
                    <a:pt x="1405" y="0"/>
                  </a:moveTo>
                  <a:lnTo>
                    <a:pt x="1" y="1401"/>
                  </a:lnTo>
                  <a:lnTo>
                    <a:pt x="1" y="5763"/>
                  </a:lnTo>
                  <a:lnTo>
                    <a:pt x="4849" y="5763"/>
                  </a:lnTo>
                  <a:lnTo>
                    <a:pt x="8632" y="1341"/>
                  </a:lnTo>
                  <a:lnTo>
                    <a:pt x="8632" y="392"/>
                  </a:lnTo>
                  <a:lnTo>
                    <a:pt x="5569" y="392"/>
                  </a:lnTo>
                  <a:lnTo>
                    <a:pt x="1987" y="3970"/>
                  </a:lnTo>
                  <a:lnTo>
                    <a:pt x="1229" y="3211"/>
                  </a:lnTo>
                  <a:lnTo>
                    <a:pt x="2922" y="1518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587390" y="4468444"/>
              <a:ext cx="117221" cy="59661"/>
            </a:xfrm>
            <a:custGeom>
              <a:rect b="b" l="l" r="r" t="t"/>
              <a:pathLst>
                <a:path extrusionOk="0" h="2186" w="4295">
                  <a:moveTo>
                    <a:pt x="0" y="1"/>
                  </a:moveTo>
                  <a:lnTo>
                    <a:pt x="0" y="2185"/>
                  </a:lnTo>
                  <a:lnTo>
                    <a:pt x="4295" y="2185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6440692" y="4468444"/>
              <a:ext cx="117330" cy="59661"/>
            </a:xfrm>
            <a:custGeom>
              <a:rect b="b" l="l" r="r" t="t"/>
              <a:pathLst>
                <a:path extrusionOk="0" h="2186" w="4299">
                  <a:moveTo>
                    <a:pt x="1" y="1"/>
                  </a:moveTo>
                  <a:lnTo>
                    <a:pt x="1" y="2185"/>
                  </a:lnTo>
                  <a:lnTo>
                    <a:pt x="4299" y="2185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763235" y="4087359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763235" y="4189924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"/>
          <p:cNvSpPr/>
          <p:nvPr/>
        </p:nvSpPr>
        <p:spPr>
          <a:xfrm>
            <a:off x="886950" y="321216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4122950" y="17567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886950" y="17567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4122950" y="32183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34"/>
          <p:cNvSpPr txBox="1"/>
          <p:nvPr>
            <p:ph type="title"/>
          </p:nvPr>
        </p:nvSpPr>
        <p:spPr>
          <a:xfrm>
            <a:off x="415200" y="826025"/>
            <a:ext cx="8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Benefits of Reinforcement Learning in Business</a:t>
            </a:r>
            <a:endParaRPr sz="2300"/>
          </a:p>
        </p:txBody>
      </p:sp>
      <p:sp>
        <p:nvSpPr>
          <p:cNvPr id="513" name="Google Shape;513;p34"/>
          <p:cNvSpPr txBox="1"/>
          <p:nvPr>
            <p:ph idx="1" type="subTitle"/>
          </p:nvPr>
        </p:nvSpPr>
        <p:spPr>
          <a:xfrm>
            <a:off x="1967650" y="2084675"/>
            <a:ext cx="2155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Optimizes processes, saving time and resources</a:t>
            </a:r>
            <a:endParaRPr/>
          </a:p>
        </p:txBody>
      </p:sp>
      <p:sp>
        <p:nvSpPr>
          <p:cNvPr id="514" name="Google Shape;514;p3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Minimizes waste, lowering operational costs</a:t>
            </a:r>
            <a:endParaRPr/>
          </a:p>
        </p:txBody>
      </p:sp>
      <p:sp>
        <p:nvSpPr>
          <p:cNvPr id="515" name="Google Shape;515;p3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Adapts to changes, keeping businesses competitive</a:t>
            </a:r>
            <a:endParaRPr/>
          </a:p>
        </p:txBody>
      </p:sp>
      <p:sp>
        <p:nvSpPr>
          <p:cNvPr id="516" name="Google Shape;516;p3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stable decision-making in uncertain conditions.</a:t>
            </a:r>
            <a:endParaRPr/>
          </a:p>
        </p:txBody>
      </p:sp>
      <p:sp>
        <p:nvSpPr>
          <p:cNvPr id="517" name="Google Shape;517;p3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518" name="Google Shape;518;p34"/>
          <p:cNvSpPr txBox="1"/>
          <p:nvPr>
            <p:ph idx="6" type="subTitle"/>
          </p:nvPr>
        </p:nvSpPr>
        <p:spPr>
          <a:xfrm>
            <a:off x="5198150" y="1778725"/>
            <a:ext cx="24219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Reduction</a:t>
            </a:r>
            <a:endParaRPr/>
          </a:p>
        </p:txBody>
      </p:sp>
      <p:sp>
        <p:nvSpPr>
          <p:cNvPr id="519" name="Google Shape;519;p3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Adaptability</a:t>
            </a:r>
            <a:endParaRPr/>
          </a:p>
        </p:txBody>
      </p:sp>
      <p:sp>
        <p:nvSpPr>
          <p:cNvPr id="520" name="Google Shape;520;p34"/>
          <p:cNvSpPr txBox="1"/>
          <p:nvPr>
            <p:ph idx="8" type="subTitle"/>
          </p:nvPr>
        </p:nvSpPr>
        <p:spPr>
          <a:xfrm>
            <a:off x="5198150" y="3212175"/>
            <a:ext cx="27099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grpSp>
        <p:nvGrpSpPr>
          <p:cNvPr id="521" name="Google Shape;521;p34"/>
          <p:cNvGrpSpPr/>
          <p:nvPr/>
        </p:nvGrpSpPr>
        <p:grpSpPr>
          <a:xfrm>
            <a:off x="1010107" y="1864779"/>
            <a:ext cx="470086" cy="500326"/>
            <a:chOff x="4663732" y="1480816"/>
            <a:chExt cx="470086" cy="500326"/>
          </a:xfrm>
        </p:grpSpPr>
        <p:sp>
          <p:nvSpPr>
            <p:cNvPr id="522" name="Google Shape;522;p34"/>
            <p:cNvSpPr/>
            <p:nvPr/>
          </p:nvSpPr>
          <p:spPr>
            <a:xfrm>
              <a:off x="5045882" y="1539550"/>
              <a:ext cx="87855" cy="59634"/>
            </a:xfrm>
            <a:custGeom>
              <a:rect b="b" l="l" r="r" t="t"/>
              <a:pathLst>
                <a:path extrusionOk="0" h="2185" w="3219">
                  <a:moveTo>
                    <a:pt x="0" y="1"/>
                  </a:moveTo>
                  <a:lnTo>
                    <a:pt x="0" y="2185"/>
                  </a:lnTo>
                  <a:lnTo>
                    <a:pt x="3215" y="218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5050685" y="1833681"/>
              <a:ext cx="79012" cy="120606"/>
            </a:xfrm>
            <a:custGeom>
              <a:rect b="b" l="l" r="r" t="t"/>
              <a:pathLst>
                <a:path extrusionOk="0" h="4419" w="2895">
                  <a:moveTo>
                    <a:pt x="1" y="0"/>
                  </a:moveTo>
                  <a:lnTo>
                    <a:pt x="1433" y="441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4899185" y="1862856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541" y="0"/>
                  </a:moveTo>
                  <a:cubicBezTo>
                    <a:pt x="244" y="0"/>
                    <a:pt x="1" y="244"/>
                    <a:pt x="1" y="540"/>
                  </a:cubicBezTo>
                  <a:cubicBezTo>
                    <a:pt x="1" y="837"/>
                    <a:pt x="244" y="1077"/>
                    <a:pt x="541" y="1077"/>
                  </a:cubicBezTo>
                  <a:cubicBezTo>
                    <a:pt x="834" y="1077"/>
                    <a:pt x="1077" y="837"/>
                    <a:pt x="1077" y="540"/>
                  </a:cubicBezTo>
                  <a:cubicBezTo>
                    <a:pt x="1077" y="244"/>
                    <a:pt x="83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4663732" y="1480816"/>
              <a:ext cx="352892" cy="500326"/>
            </a:xfrm>
            <a:custGeom>
              <a:rect b="b" l="l" r="r" t="t"/>
              <a:pathLst>
                <a:path extrusionOk="0" h="18332" w="12930">
                  <a:moveTo>
                    <a:pt x="9387" y="6038"/>
                  </a:moveTo>
                  <a:lnTo>
                    <a:pt x="10145" y="6796"/>
                  </a:lnTo>
                  <a:lnTo>
                    <a:pt x="9387" y="7555"/>
                  </a:lnTo>
                  <a:lnTo>
                    <a:pt x="10145" y="8314"/>
                  </a:lnTo>
                  <a:lnTo>
                    <a:pt x="9387" y="9072"/>
                  </a:lnTo>
                  <a:lnTo>
                    <a:pt x="8628" y="8314"/>
                  </a:lnTo>
                  <a:lnTo>
                    <a:pt x="7869" y="9072"/>
                  </a:lnTo>
                  <a:lnTo>
                    <a:pt x="7111" y="8314"/>
                  </a:lnTo>
                  <a:lnTo>
                    <a:pt x="7869" y="7555"/>
                  </a:lnTo>
                  <a:lnTo>
                    <a:pt x="7111" y="6796"/>
                  </a:lnTo>
                  <a:lnTo>
                    <a:pt x="7869" y="6038"/>
                  </a:lnTo>
                  <a:lnTo>
                    <a:pt x="8628" y="6796"/>
                  </a:lnTo>
                  <a:lnTo>
                    <a:pt x="9387" y="6038"/>
                  </a:lnTo>
                  <a:close/>
                  <a:moveTo>
                    <a:pt x="5092" y="12488"/>
                  </a:moveTo>
                  <a:lnTo>
                    <a:pt x="5851" y="13247"/>
                  </a:lnTo>
                  <a:lnTo>
                    <a:pt x="5092" y="14006"/>
                  </a:lnTo>
                  <a:lnTo>
                    <a:pt x="5851" y="14764"/>
                  </a:lnTo>
                  <a:lnTo>
                    <a:pt x="5092" y="15523"/>
                  </a:lnTo>
                  <a:lnTo>
                    <a:pt x="4333" y="14764"/>
                  </a:lnTo>
                  <a:lnTo>
                    <a:pt x="3575" y="15523"/>
                  </a:lnTo>
                  <a:lnTo>
                    <a:pt x="2816" y="14764"/>
                  </a:lnTo>
                  <a:lnTo>
                    <a:pt x="3575" y="14006"/>
                  </a:lnTo>
                  <a:lnTo>
                    <a:pt x="2816" y="13247"/>
                  </a:lnTo>
                  <a:lnTo>
                    <a:pt x="3575" y="12488"/>
                  </a:lnTo>
                  <a:lnTo>
                    <a:pt x="4333" y="13247"/>
                  </a:lnTo>
                  <a:lnTo>
                    <a:pt x="5092" y="12488"/>
                  </a:lnTo>
                  <a:close/>
                  <a:moveTo>
                    <a:pt x="3797" y="2904"/>
                  </a:moveTo>
                  <a:lnTo>
                    <a:pt x="5840" y="5628"/>
                  </a:lnTo>
                  <a:lnTo>
                    <a:pt x="4979" y="6271"/>
                  </a:lnTo>
                  <a:lnTo>
                    <a:pt x="4337" y="5410"/>
                  </a:lnTo>
                  <a:lnTo>
                    <a:pt x="4337" y="8808"/>
                  </a:lnTo>
                  <a:lnTo>
                    <a:pt x="9708" y="10957"/>
                  </a:lnTo>
                  <a:lnTo>
                    <a:pt x="9708" y="13028"/>
                  </a:lnTo>
                  <a:cubicBezTo>
                    <a:pt x="10332" y="13250"/>
                    <a:pt x="10784" y="13840"/>
                    <a:pt x="10784" y="14542"/>
                  </a:cubicBezTo>
                  <a:cubicBezTo>
                    <a:pt x="10777" y="15428"/>
                    <a:pt x="10054" y="16151"/>
                    <a:pt x="9168" y="16151"/>
                  </a:cubicBezTo>
                  <a:cubicBezTo>
                    <a:pt x="8279" y="16151"/>
                    <a:pt x="7555" y="15428"/>
                    <a:pt x="7555" y="14542"/>
                  </a:cubicBezTo>
                  <a:cubicBezTo>
                    <a:pt x="7555" y="13840"/>
                    <a:pt x="8007" y="13254"/>
                    <a:pt x="8631" y="13028"/>
                  </a:cubicBezTo>
                  <a:lnTo>
                    <a:pt x="8631" y="11684"/>
                  </a:lnTo>
                  <a:lnTo>
                    <a:pt x="3261" y="9535"/>
                  </a:lnTo>
                  <a:lnTo>
                    <a:pt x="3261" y="5410"/>
                  </a:lnTo>
                  <a:lnTo>
                    <a:pt x="2615" y="6271"/>
                  </a:lnTo>
                  <a:lnTo>
                    <a:pt x="1757" y="5628"/>
                  </a:lnTo>
                  <a:lnTo>
                    <a:pt x="3797" y="2904"/>
                  </a:lnTo>
                  <a:close/>
                  <a:moveTo>
                    <a:pt x="0" y="0"/>
                  </a:moveTo>
                  <a:lnTo>
                    <a:pt x="0" y="18332"/>
                  </a:lnTo>
                  <a:lnTo>
                    <a:pt x="12929" y="18332"/>
                  </a:lnTo>
                  <a:lnTo>
                    <a:pt x="12929" y="4337"/>
                  </a:lnTo>
                  <a:lnTo>
                    <a:pt x="8628" y="4337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4928579" y="1489468"/>
              <a:ext cx="79367" cy="80349"/>
            </a:xfrm>
            <a:custGeom>
              <a:rect b="b" l="l" r="r" t="t"/>
              <a:pathLst>
                <a:path extrusionOk="0" h="2944" w="2908">
                  <a:moveTo>
                    <a:pt x="0" y="1"/>
                  </a:moveTo>
                  <a:lnTo>
                    <a:pt x="0" y="2944"/>
                  </a:lnTo>
                  <a:lnTo>
                    <a:pt x="2908" y="29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045882" y="1628359"/>
              <a:ext cx="87936" cy="175982"/>
            </a:xfrm>
            <a:custGeom>
              <a:rect b="b" l="l" r="r" t="t"/>
              <a:pathLst>
                <a:path extrusionOk="0" h="6448" w="3222">
                  <a:moveTo>
                    <a:pt x="0" y="0"/>
                  </a:moveTo>
                  <a:lnTo>
                    <a:pt x="0" y="6447"/>
                  </a:lnTo>
                  <a:lnTo>
                    <a:pt x="3222" y="6447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4"/>
          <p:cNvGrpSpPr/>
          <p:nvPr/>
        </p:nvGrpSpPr>
        <p:grpSpPr>
          <a:xfrm>
            <a:off x="4230931" y="1867817"/>
            <a:ext cx="500435" cy="500435"/>
            <a:chOff x="1512431" y="2099592"/>
            <a:chExt cx="500435" cy="500435"/>
          </a:xfrm>
        </p:grpSpPr>
        <p:sp>
          <p:nvSpPr>
            <p:cNvPr id="529" name="Google Shape;529;p34"/>
            <p:cNvSpPr/>
            <p:nvPr/>
          </p:nvSpPr>
          <p:spPr>
            <a:xfrm>
              <a:off x="1512431" y="2158134"/>
              <a:ext cx="441784" cy="261107"/>
            </a:xfrm>
            <a:custGeom>
              <a:rect b="b" l="l" r="r" t="t"/>
              <a:pathLst>
                <a:path extrusionOk="0" h="9567" w="16187">
                  <a:moveTo>
                    <a:pt x="0" y="1"/>
                  </a:moveTo>
                  <a:lnTo>
                    <a:pt x="0" y="1077"/>
                  </a:lnTo>
                  <a:lnTo>
                    <a:pt x="4549" y="1077"/>
                  </a:lnTo>
                  <a:lnTo>
                    <a:pt x="6744" y="4302"/>
                  </a:lnTo>
                  <a:lnTo>
                    <a:pt x="2149" y="4302"/>
                  </a:lnTo>
                  <a:lnTo>
                    <a:pt x="2149" y="8632"/>
                  </a:lnTo>
                  <a:lnTo>
                    <a:pt x="4542" y="8632"/>
                  </a:lnTo>
                  <a:lnTo>
                    <a:pt x="6070" y="6306"/>
                  </a:lnTo>
                  <a:lnTo>
                    <a:pt x="7146" y="9567"/>
                  </a:lnTo>
                  <a:lnTo>
                    <a:pt x="7767" y="8632"/>
                  </a:lnTo>
                  <a:lnTo>
                    <a:pt x="9951" y="8632"/>
                  </a:lnTo>
                  <a:lnTo>
                    <a:pt x="11476" y="6306"/>
                  </a:lnTo>
                  <a:lnTo>
                    <a:pt x="12552" y="9567"/>
                  </a:lnTo>
                  <a:lnTo>
                    <a:pt x="13177" y="8628"/>
                  </a:lnTo>
                  <a:lnTo>
                    <a:pt x="16187" y="8628"/>
                  </a:lnTo>
                  <a:lnTo>
                    <a:pt x="16187" y="4299"/>
                  </a:lnTo>
                  <a:lnTo>
                    <a:pt x="8046" y="4299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570892" y="2397544"/>
              <a:ext cx="383132" cy="143722"/>
            </a:xfrm>
            <a:custGeom>
              <a:rect b="b" l="l" r="r" t="t"/>
              <a:pathLst>
                <a:path extrusionOk="0" h="5266" w="14038">
                  <a:moveTo>
                    <a:pt x="3600" y="1"/>
                  </a:moveTo>
                  <a:lnTo>
                    <a:pt x="2979" y="936"/>
                  </a:lnTo>
                  <a:lnTo>
                    <a:pt x="0" y="936"/>
                  </a:lnTo>
                  <a:lnTo>
                    <a:pt x="0" y="5266"/>
                  </a:lnTo>
                  <a:lnTo>
                    <a:pt x="14038" y="5266"/>
                  </a:lnTo>
                  <a:lnTo>
                    <a:pt x="14038" y="936"/>
                  </a:lnTo>
                  <a:lnTo>
                    <a:pt x="11606" y="936"/>
                  </a:lnTo>
                  <a:lnTo>
                    <a:pt x="10085" y="3223"/>
                  </a:lnTo>
                  <a:lnTo>
                    <a:pt x="9009" y="1"/>
                  </a:lnTo>
                  <a:lnTo>
                    <a:pt x="8388" y="936"/>
                  </a:lnTo>
                  <a:lnTo>
                    <a:pt x="6204" y="936"/>
                  </a:lnTo>
                  <a:lnTo>
                    <a:pt x="4676" y="3223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924821" y="2216676"/>
              <a:ext cx="88046" cy="88073"/>
            </a:xfrm>
            <a:custGeom>
              <a:rect b="b" l="l" r="r" t="t"/>
              <a:pathLst>
                <a:path extrusionOk="0" h="3227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26"/>
                  </a:lnTo>
                  <a:lnTo>
                    <a:pt x="3226" y="3226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92482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512431" y="2216676"/>
              <a:ext cx="58679" cy="88073"/>
            </a:xfrm>
            <a:custGeom>
              <a:rect b="b" l="l" r="r" t="t"/>
              <a:pathLst>
                <a:path extrusionOk="0" h="3227" w="2150">
                  <a:moveTo>
                    <a:pt x="0" y="1"/>
                  </a:moveTo>
                  <a:lnTo>
                    <a:pt x="0" y="3226"/>
                  </a:lnTo>
                  <a:lnTo>
                    <a:pt x="1077" y="3226"/>
                  </a:lnTo>
                  <a:lnTo>
                    <a:pt x="1077" y="1077"/>
                  </a:lnTo>
                  <a:lnTo>
                    <a:pt x="2149" y="1077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51243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0" y="1"/>
                  </a:moveTo>
                  <a:lnTo>
                    <a:pt x="0" y="3261"/>
                  </a:lnTo>
                  <a:lnTo>
                    <a:pt x="3226" y="3261"/>
                  </a:lnTo>
                  <a:lnTo>
                    <a:pt x="3226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512431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1570974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629625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95454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895454" y="2158243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954106" y="2099592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1954106" y="2158243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512431" y="2393696"/>
              <a:ext cx="58679" cy="29312"/>
            </a:xfrm>
            <a:custGeom>
              <a:rect b="b" l="l" r="r" t="t"/>
              <a:pathLst>
                <a:path extrusionOk="0" h="1074" w="2150">
                  <a:moveTo>
                    <a:pt x="0" y="1"/>
                  </a:moveTo>
                  <a:lnTo>
                    <a:pt x="0" y="1074"/>
                  </a:lnTo>
                  <a:lnTo>
                    <a:pt x="2149" y="107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1954106" y="2393696"/>
              <a:ext cx="58679" cy="29312"/>
            </a:xfrm>
            <a:custGeom>
              <a:rect b="b" l="l" r="r" t="t"/>
              <a:pathLst>
                <a:path extrusionOk="0" h="1074" w="2150">
                  <a:moveTo>
                    <a:pt x="0" y="1"/>
                  </a:moveTo>
                  <a:lnTo>
                    <a:pt x="0" y="1074"/>
                  </a:lnTo>
                  <a:lnTo>
                    <a:pt x="2149" y="107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4"/>
          <p:cNvGrpSpPr/>
          <p:nvPr/>
        </p:nvGrpSpPr>
        <p:grpSpPr>
          <a:xfrm>
            <a:off x="4230938" y="3326329"/>
            <a:ext cx="500435" cy="500435"/>
            <a:chOff x="4681063" y="2099592"/>
            <a:chExt cx="500435" cy="500435"/>
          </a:xfrm>
        </p:grpSpPr>
        <p:sp>
          <p:nvSpPr>
            <p:cNvPr id="545" name="Google Shape;545;p34"/>
            <p:cNvSpPr/>
            <p:nvPr/>
          </p:nvSpPr>
          <p:spPr>
            <a:xfrm>
              <a:off x="4916625" y="2393696"/>
              <a:ext cx="29394" cy="29421"/>
            </a:xfrm>
            <a:custGeom>
              <a:rect b="b" l="l" r="r" t="t"/>
              <a:pathLst>
                <a:path extrusionOk="0" h="1078" w="1077">
                  <a:moveTo>
                    <a:pt x="541" y="1"/>
                  </a:moveTo>
                  <a:cubicBezTo>
                    <a:pt x="244" y="1"/>
                    <a:pt x="1" y="241"/>
                    <a:pt x="1" y="537"/>
                  </a:cubicBezTo>
                  <a:cubicBezTo>
                    <a:pt x="1" y="834"/>
                    <a:pt x="244" y="1077"/>
                    <a:pt x="541" y="1077"/>
                  </a:cubicBezTo>
                  <a:cubicBezTo>
                    <a:pt x="837" y="1077"/>
                    <a:pt x="1077" y="834"/>
                    <a:pt x="1077" y="537"/>
                  </a:cubicBezTo>
                  <a:cubicBezTo>
                    <a:pt x="1077" y="241"/>
                    <a:pt x="837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4858082" y="2335044"/>
              <a:ext cx="146588" cy="146615"/>
            </a:xfrm>
            <a:custGeom>
              <a:rect b="b" l="l" r="r" t="t"/>
              <a:pathLst>
                <a:path extrusionOk="0" h="5372" w="5371">
                  <a:moveTo>
                    <a:pt x="2686" y="1077"/>
                  </a:moveTo>
                  <a:cubicBezTo>
                    <a:pt x="3571" y="1077"/>
                    <a:pt x="4295" y="1800"/>
                    <a:pt x="4295" y="2686"/>
                  </a:cubicBezTo>
                  <a:cubicBezTo>
                    <a:pt x="4295" y="3572"/>
                    <a:pt x="3571" y="4295"/>
                    <a:pt x="2686" y="4295"/>
                  </a:cubicBezTo>
                  <a:cubicBezTo>
                    <a:pt x="1800" y="4295"/>
                    <a:pt x="1076" y="3572"/>
                    <a:pt x="1076" y="2686"/>
                  </a:cubicBezTo>
                  <a:cubicBezTo>
                    <a:pt x="1076" y="1800"/>
                    <a:pt x="1800" y="1077"/>
                    <a:pt x="2686" y="1077"/>
                  </a:cubicBezTo>
                  <a:close/>
                  <a:moveTo>
                    <a:pt x="2686" y="1"/>
                  </a:moveTo>
                  <a:cubicBezTo>
                    <a:pt x="1203" y="1"/>
                    <a:pt x="0" y="1204"/>
                    <a:pt x="0" y="2686"/>
                  </a:cubicBezTo>
                  <a:cubicBezTo>
                    <a:pt x="0" y="4168"/>
                    <a:pt x="1203" y="5371"/>
                    <a:pt x="2686" y="5371"/>
                  </a:cubicBezTo>
                  <a:cubicBezTo>
                    <a:pt x="4168" y="5371"/>
                    <a:pt x="5371" y="4168"/>
                    <a:pt x="5371" y="2686"/>
                  </a:cubicBezTo>
                  <a:cubicBezTo>
                    <a:pt x="5371" y="1204"/>
                    <a:pt x="4164" y="1"/>
                    <a:pt x="2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4681063" y="2158052"/>
              <a:ext cx="500435" cy="412608"/>
            </a:xfrm>
            <a:custGeom>
              <a:rect b="b" l="l" r="r" t="t"/>
              <a:pathLst>
                <a:path extrusionOk="0" h="15118" w="18336">
                  <a:moveTo>
                    <a:pt x="9172" y="5413"/>
                  </a:moveTo>
                  <a:cubicBezTo>
                    <a:pt x="11243" y="5413"/>
                    <a:pt x="12930" y="7100"/>
                    <a:pt x="12930" y="9171"/>
                  </a:cubicBezTo>
                  <a:cubicBezTo>
                    <a:pt x="12930" y="11246"/>
                    <a:pt x="11243" y="12929"/>
                    <a:pt x="9172" y="12929"/>
                  </a:cubicBezTo>
                  <a:cubicBezTo>
                    <a:pt x="7097" y="12929"/>
                    <a:pt x="5413" y="11246"/>
                    <a:pt x="5413" y="9171"/>
                  </a:cubicBezTo>
                  <a:cubicBezTo>
                    <a:pt x="5413" y="7100"/>
                    <a:pt x="7097" y="5413"/>
                    <a:pt x="9172" y="5413"/>
                  </a:cubicBezTo>
                  <a:close/>
                  <a:moveTo>
                    <a:pt x="0" y="0"/>
                  </a:moveTo>
                  <a:lnTo>
                    <a:pt x="0" y="1076"/>
                  </a:lnTo>
                  <a:lnTo>
                    <a:pt x="4588" y="1076"/>
                  </a:lnTo>
                  <a:lnTo>
                    <a:pt x="6423" y="3769"/>
                  </a:lnTo>
                  <a:cubicBezTo>
                    <a:pt x="3882" y="4746"/>
                    <a:pt x="1606" y="6966"/>
                    <a:pt x="4" y="9171"/>
                  </a:cubicBezTo>
                  <a:cubicBezTo>
                    <a:pt x="2167" y="12149"/>
                    <a:pt x="5523" y="15117"/>
                    <a:pt x="9172" y="15117"/>
                  </a:cubicBezTo>
                  <a:cubicBezTo>
                    <a:pt x="12820" y="15117"/>
                    <a:pt x="16176" y="12149"/>
                    <a:pt x="18336" y="9171"/>
                  </a:cubicBezTo>
                  <a:cubicBezTo>
                    <a:pt x="16176" y="6200"/>
                    <a:pt x="12820" y="3225"/>
                    <a:pt x="9172" y="3225"/>
                  </a:cubicBezTo>
                  <a:cubicBezTo>
                    <a:pt x="8603" y="3225"/>
                    <a:pt x="8046" y="3303"/>
                    <a:pt x="7499" y="3433"/>
                  </a:cubicBezTo>
                  <a:lnTo>
                    <a:pt x="5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5093535" y="2216786"/>
              <a:ext cx="87964" cy="89028"/>
            </a:xfrm>
            <a:custGeom>
              <a:rect b="b" l="l" r="r" t="t"/>
              <a:pathLst>
                <a:path extrusionOk="0" h="3262" w="3223">
                  <a:moveTo>
                    <a:pt x="1" y="1"/>
                  </a:moveTo>
                  <a:lnTo>
                    <a:pt x="1" y="1073"/>
                  </a:lnTo>
                  <a:lnTo>
                    <a:pt x="2146" y="1073"/>
                  </a:lnTo>
                  <a:lnTo>
                    <a:pt x="2146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093535" y="2510999"/>
              <a:ext cx="87964" cy="89028"/>
            </a:xfrm>
            <a:custGeom>
              <a:rect b="b" l="l" r="r" t="t"/>
              <a:pathLst>
                <a:path extrusionOk="0" h="3262" w="3223">
                  <a:moveTo>
                    <a:pt x="2146" y="1"/>
                  </a:moveTo>
                  <a:lnTo>
                    <a:pt x="2146" y="2185"/>
                  </a:lnTo>
                  <a:lnTo>
                    <a:pt x="1" y="2185"/>
                  </a:lnTo>
                  <a:lnTo>
                    <a:pt x="1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4681063" y="2216676"/>
              <a:ext cx="89001" cy="89137"/>
            </a:xfrm>
            <a:custGeom>
              <a:rect b="b" l="l" r="r" t="t"/>
              <a:pathLst>
                <a:path extrusionOk="0" h="3266" w="3261">
                  <a:moveTo>
                    <a:pt x="0" y="1"/>
                  </a:moveTo>
                  <a:lnTo>
                    <a:pt x="0" y="3265"/>
                  </a:lnTo>
                  <a:lnTo>
                    <a:pt x="1077" y="3265"/>
                  </a:lnTo>
                  <a:lnTo>
                    <a:pt x="1077" y="1077"/>
                  </a:lnTo>
                  <a:lnTo>
                    <a:pt x="3261" y="1077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4681063" y="2510999"/>
              <a:ext cx="89001" cy="89028"/>
            </a:xfrm>
            <a:custGeom>
              <a:rect b="b" l="l" r="r" t="t"/>
              <a:pathLst>
                <a:path extrusionOk="0" h="3262" w="3261">
                  <a:moveTo>
                    <a:pt x="0" y="1"/>
                  </a:moveTo>
                  <a:lnTo>
                    <a:pt x="0" y="3261"/>
                  </a:lnTo>
                  <a:lnTo>
                    <a:pt x="3261" y="3261"/>
                  </a:lnTo>
                  <a:lnTo>
                    <a:pt x="3261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4681063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4739797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4798448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5064277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5064277" y="2158243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122929" y="2099592"/>
              <a:ext cx="58570" cy="29394"/>
            </a:xfrm>
            <a:custGeom>
              <a:rect b="b" l="l" r="r" t="t"/>
              <a:pathLst>
                <a:path extrusionOk="0" h="1077" w="2146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122929" y="2158243"/>
              <a:ext cx="58570" cy="29394"/>
            </a:xfrm>
            <a:custGeom>
              <a:rect b="b" l="l" r="r" t="t"/>
              <a:pathLst>
                <a:path extrusionOk="0" h="1077" w="2146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4"/>
          <p:cNvGrpSpPr/>
          <p:nvPr/>
        </p:nvGrpSpPr>
        <p:grpSpPr>
          <a:xfrm>
            <a:off x="994930" y="3334912"/>
            <a:ext cx="500435" cy="500626"/>
            <a:chOff x="4721893" y="3324424"/>
            <a:chExt cx="500435" cy="500626"/>
          </a:xfrm>
        </p:grpSpPr>
        <p:sp>
          <p:nvSpPr>
            <p:cNvPr id="560" name="Google Shape;560;p34"/>
            <p:cNvSpPr/>
            <p:nvPr/>
          </p:nvSpPr>
          <p:spPr>
            <a:xfrm>
              <a:off x="4986739" y="3397814"/>
              <a:ext cx="29394" cy="59525"/>
            </a:xfrm>
            <a:custGeom>
              <a:rect b="b" l="l" r="r" t="t"/>
              <a:pathLst>
                <a:path extrusionOk="0" h="2181" w="1077">
                  <a:moveTo>
                    <a:pt x="1" y="0"/>
                  </a:moveTo>
                  <a:lnTo>
                    <a:pt x="1" y="2181"/>
                  </a:lnTo>
                  <a:lnTo>
                    <a:pt x="1077" y="218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103960" y="3545357"/>
              <a:ext cx="29394" cy="58679"/>
            </a:xfrm>
            <a:custGeom>
              <a:rect b="b" l="l" r="r" t="t"/>
              <a:pathLst>
                <a:path extrusionOk="0" h="2150" w="1077">
                  <a:moveTo>
                    <a:pt x="0" y="0"/>
                  </a:moveTo>
                  <a:lnTo>
                    <a:pt x="0" y="2149"/>
                  </a:lnTo>
                  <a:lnTo>
                    <a:pt x="1076" y="214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810702" y="3397814"/>
              <a:ext cx="29394" cy="59525"/>
            </a:xfrm>
            <a:custGeom>
              <a:rect b="b" l="l" r="r" t="t"/>
              <a:pathLst>
                <a:path extrusionOk="0" h="2181" w="1077">
                  <a:moveTo>
                    <a:pt x="0" y="0"/>
                  </a:moveTo>
                  <a:lnTo>
                    <a:pt x="0" y="2181"/>
                  </a:lnTo>
                  <a:lnTo>
                    <a:pt x="1076" y="218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869436" y="3545357"/>
              <a:ext cx="29394" cy="58679"/>
            </a:xfrm>
            <a:custGeom>
              <a:rect b="b" l="l" r="r" t="t"/>
              <a:pathLst>
                <a:path extrusionOk="0" h="2150" w="1077">
                  <a:moveTo>
                    <a:pt x="1" y="0"/>
                  </a:moveTo>
                  <a:lnTo>
                    <a:pt x="1" y="2149"/>
                  </a:lnTo>
                  <a:lnTo>
                    <a:pt x="1077" y="2149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721893" y="3324424"/>
              <a:ext cx="500353" cy="352892"/>
            </a:xfrm>
            <a:custGeom>
              <a:rect b="b" l="l" r="r" t="t"/>
              <a:pathLst>
                <a:path extrusionOk="0" h="12930" w="18333">
                  <a:moveTo>
                    <a:pt x="5407" y="1616"/>
                  </a:moveTo>
                  <a:lnTo>
                    <a:pt x="5407" y="5950"/>
                  </a:lnTo>
                  <a:lnTo>
                    <a:pt x="2185" y="5950"/>
                  </a:lnTo>
                  <a:lnTo>
                    <a:pt x="2185" y="1616"/>
                  </a:lnTo>
                  <a:close/>
                  <a:moveTo>
                    <a:pt x="7556" y="1616"/>
                  </a:moveTo>
                  <a:lnTo>
                    <a:pt x="7556" y="5950"/>
                  </a:lnTo>
                  <a:lnTo>
                    <a:pt x="6479" y="5950"/>
                  </a:lnTo>
                  <a:lnTo>
                    <a:pt x="6479" y="1616"/>
                  </a:lnTo>
                  <a:close/>
                  <a:moveTo>
                    <a:pt x="11854" y="1616"/>
                  </a:moveTo>
                  <a:lnTo>
                    <a:pt x="11854" y="5950"/>
                  </a:lnTo>
                  <a:lnTo>
                    <a:pt x="8628" y="5950"/>
                  </a:lnTo>
                  <a:lnTo>
                    <a:pt x="8628" y="1616"/>
                  </a:lnTo>
                  <a:close/>
                  <a:moveTo>
                    <a:pt x="13999" y="1616"/>
                  </a:moveTo>
                  <a:lnTo>
                    <a:pt x="13999" y="5950"/>
                  </a:lnTo>
                  <a:lnTo>
                    <a:pt x="12923" y="5950"/>
                  </a:lnTo>
                  <a:lnTo>
                    <a:pt x="12923" y="1616"/>
                  </a:lnTo>
                  <a:close/>
                  <a:moveTo>
                    <a:pt x="16148" y="1616"/>
                  </a:moveTo>
                  <a:lnTo>
                    <a:pt x="16148" y="5950"/>
                  </a:lnTo>
                  <a:lnTo>
                    <a:pt x="15072" y="5950"/>
                  </a:lnTo>
                  <a:lnTo>
                    <a:pt x="15072" y="1616"/>
                  </a:lnTo>
                  <a:close/>
                  <a:moveTo>
                    <a:pt x="3261" y="7019"/>
                  </a:moveTo>
                  <a:lnTo>
                    <a:pt x="3261" y="11317"/>
                  </a:lnTo>
                  <a:lnTo>
                    <a:pt x="2185" y="11317"/>
                  </a:lnTo>
                  <a:lnTo>
                    <a:pt x="2185" y="7019"/>
                  </a:lnTo>
                  <a:close/>
                  <a:moveTo>
                    <a:pt x="9705" y="7019"/>
                  </a:moveTo>
                  <a:lnTo>
                    <a:pt x="9705" y="11317"/>
                  </a:lnTo>
                  <a:lnTo>
                    <a:pt x="8628" y="11317"/>
                  </a:lnTo>
                  <a:lnTo>
                    <a:pt x="8628" y="7019"/>
                  </a:lnTo>
                  <a:close/>
                  <a:moveTo>
                    <a:pt x="16148" y="7019"/>
                  </a:moveTo>
                  <a:lnTo>
                    <a:pt x="16148" y="11317"/>
                  </a:lnTo>
                  <a:lnTo>
                    <a:pt x="12923" y="11317"/>
                  </a:lnTo>
                  <a:lnTo>
                    <a:pt x="12923" y="7019"/>
                  </a:lnTo>
                  <a:close/>
                  <a:moveTo>
                    <a:pt x="7556" y="7026"/>
                  </a:moveTo>
                  <a:lnTo>
                    <a:pt x="7556" y="11320"/>
                  </a:lnTo>
                  <a:lnTo>
                    <a:pt x="4330" y="11320"/>
                  </a:lnTo>
                  <a:lnTo>
                    <a:pt x="4330" y="7026"/>
                  </a:lnTo>
                  <a:close/>
                  <a:moveTo>
                    <a:pt x="11854" y="7026"/>
                  </a:moveTo>
                  <a:lnTo>
                    <a:pt x="11854" y="11320"/>
                  </a:lnTo>
                  <a:lnTo>
                    <a:pt x="10777" y="11320"/>
                  </a:lnTo>
                  <a:lnTo>
                    <a:pt x="10777" y="7026"/>
                  </a:lnTo>
                  <a:close/>
                  <a:moveTo>
                    <a:pt x="1" y="0"/>
                  </a:moveTo>
                  <a:lnTo>
                    <a:pt x="1" y="12930"/>
                  </a:lnTo>
                  <a:lnTo>
                    <a:pt x="18332" y="12930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722002" y="3706656"/>
              <a:ext cx="500326" cy="118395"/>
            </a:xfrm>
            <a:custGeom>
              <a:rect b="b" l="l" r="r" t="t"/>
              <a:pathLst>
                <a:path extrusionOk="0" h="4338" w="18332">
                  <a:moveTo>
                    <a:pt x="0" y="1"/>
                  </a:moveTo>
                  <a:lnTo>
                    <a:pt x="0" y="2185"/>
                  </a:lnTo>
                  <a:lnTo>
                    <a:pt x="7552" y="2185"/>
                  </a:lnTo>
                  <a:lnTo>
                    <a:pt x="7552" y="3261"/>
                  </a:lnTo>
                  <a:lnTo>
                    <a:pt x="5403" y="3261"/>
                  </a:lnTo>
                  <a:lnTo>
                    <a:pt x="5403" y="4338"/>
                  </a:lnTo>
                  <a:lnTo>
                    <a:pt x="12926" y="4338"/>
                  </a:lnTo>
                  <a:lnTo>
                    <a:pt x="12926" y="3261"/>
                  </a:lnTo>
                  <a:lnTo>
                    <a:pt x="10777" y="3261"/>
                  </a:lnTo>
                  <a:lnTo>
                    <a:pt x="10777" y="2185"/>
                  </a:lnTo>
                  <a:lnTo>
                    <a:pt x="18332" y="2185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4"/>
          <p:cNvSpPr txBox="1"/>
          <p:nvPr>
            <p:ph idx="4294967295" type="title"/>
          </p:nvPr>
        </p:nvSpPr>
        <p:spPr>
          <a:xfrm>
            <a:off x="1072254" y="116225"/>
            <a:ext cx="9768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highlight>
                  <a:schemeClr val="accent1"/>
                </a:highlight>
              </a:rPr>
              <a:t>02</a:t>
            </a:r>
            <a:endParaRPr sz="40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/>
          <p:nvPr>
            <p:ph type="title"/>
          </p:nvPr>
        </p:nvSpPr>
        <p:spPr>
          <a:xfrm>
            <a:off x="1786800" y="292625"/>
            <a:ext cx="75291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What's the Pole Balancing Game?</a:t>
            </a:r>
            <a:endParaRPr sz="2300"/>
          </a:p>
        </p:txBody>
      </p:sp>
      <p:pic>
        <p:nvPicPr>
          <p:cNvPr id="572" name="Google Shape;5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25" y="337925"/>
            <a:ext cx="682250" cy="6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300" y="1495375"/>
            <a:ext cx="1669026" cy="31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5"/>
          <p:cNvSpPr txBox="1"/>
          <p:nvPr/>
        </p:nvSpPr>
        <p:spPr>
          <a:xfrm>
            <a:off x="1374875" y="776150"/>
            <a:ext cx="6074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Learning environment in the Open-AI Gym reinforcement learning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759975" y="3986150"/>
            <a:ext cx="534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https://livebook.manning.com/concept/reinforcement-learning/cart-pole-environment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6" name="Google Shape;57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9600" y="1953600"/>
            <a:ext cx="4372601" cy="210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284000" y="1118629"/>
            <a:ext cx="65760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Let's explore a practical example of optimizing decisions through a game simulation</a:t>
            </a:r>
            <a:endParaRPr sz="2800"/>
          </a:p>
        </p:txBody>
      </p:sp>
      <p:sp>
        <p:nvSpPr>
          <p:cNvPr id="582" name="Google Shape;582;p36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Game / Pole Balancing Game</a:t>
            </a:r>
            <a:endParaRPr/>
          </a:p>
        </p:txBody>
      </p:sp>
      <p:cxnSp>
        <p:nvCxnSpPr>
          <p:cNvPr id="583" name="Google Shape;583;p36"/>
          <p:cNvCxnSpPr>
            <a:endCxn id="581" idx="0"/>
          </p:cNvCxnSpPr>
          <p:nvPr/>
        </p:nvCxnSpPr>
        <p:spPr>
          <a:xfrm flipH="1" rot="-5400000">
            <a:off x="3319200" y="-134171"/>
            <a:ext cx="1700100" cy="80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36"/>
          <p:cNvCxnSpPr>
            <a:stCxn id="581" idx="3"/>
            <a:endCxn id="582" idx="3"/>
          </p:cNvCxnSpPr>
          <p:nvPr/>
        </p:nvCxnSpPr>
        <p:spPr>
          <a:xfrm>
            <a:off x="7860000" y="2017279"/>
            <a:ext cx="600" cy="1256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36"/>
          <p:cNvCxnSpPr>
            <a:stCxn id="582" idx="2"/>
          </p:cNvCxnSpPr>
          <p:nvPr/>
        </p:nvCxnSpPr>
        <p:spPr>
          <a:xfrm flipH="1" rot="-5400000">
            <a:off x="6153300" y="1875188"/>
            <a:ext cx="863100" cy="40257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6" name="Google Shape;586;p36"/>
          <p:cNvCxnSpPr/>
          <p:nvPr/>
        </p:nvCxnSpPr>
        <p:spPr>
          <a:xfrm flipH="1" rot="-5400000">
            <a:off x="3479575" y="38925"/>
            <a:ext cx="1422900" cy="98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75" y="1047125"/>
            <a:ext cx="6234825" cy="37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7"/>
          <p:cNvSpPr txBox="1"/>
          <p:nvPr>
            <p:ph type="title"/>
          </p:nvPr>
        </p:nvSpPr>
        <p:spPr>
          <a:xfrm>
            <a:off x="339000" y="445025"/>
            <a:ext cx="8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CartPole Performance: Random Agent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375" y="1174026"/>
            <a:ext cx="6463651" cy="35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8"/>
          <p:cNvSpPr txBox="1"/>
          <p:nvPr>
            <p:ph type="title"/>
          </p:nvPr>
        </p:nvSpPr>
        <p:spPr>
          <a:xfrm>
            <a:off x="415200" y="521225"/>
            <a:ext cx="8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CartPole Performance: Improved Model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