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1" r:id="rId3"/>
    <p:sldId id="259" r:id="rId4"/>
    <p:sldId id="262" r:id="rId5"/>
    <p:sldId id="263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6B2674-7053-4F7C-84B2-C1F665AADCFA}" type="datetimeFigureOut">
              <a:rPr lang="en-GB"/>
              <a:pPr>
                <a:defRPr/>
              </a:pPr>
              <a:t>01/04/2021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14DDCF5-4A45-4BCC-BCFB-E8CC71681E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3465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83679-8C36-4B5D-8370-ABED520517F9}" type="datetimeFigureOut">
              <a:rPr lang="en-GB"/>
              <a:pPr>
                <a:defRPr/>
              </a:pPr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34571-5AE3-44E9-940D-816B0B699D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20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2933F-F5CD-439D-82BE-121649BE4A7B}" type="datetimeFigureOut">
              <a:rPr lang="en-GB"/>
              <a:pPr>
                <a:defRPr/>
              </a:pPr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2E53E-D3AA-4364-9C34-92066D124E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699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8FBEE-1FE7-465C-9511-8FEF66D41DA2}" type="datetimeFigureOut">
              <a:rPr lang="en-GB"/>
              <a:pPr>
                <a:defRPr/>
              </a:pPr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1F748-80B4-4D3E-80FB-2F283475AD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595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6C662-D12D-45BD-8DA8-1E8D49C731E0}" type="datetimeFigureOut">
              <a:rPr lang="en-GB"/>
              <a:pPr>
                <a:defRPr/>
              </a:pPr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C32EF-12C1-429E-9E25-B924304559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451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3EEA0-FC51-4467-A13A-10A7FB93C6A8}" type="datetimeFigureOut">
              <a:rPr lang="en-GB"/>
              <a:pPr>
                <a:defRPr/>
              </a:pPr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4B8A-ADD4-4A0E-8E8C-51290C1CB7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965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24255-B190-4F54-869F-C84E129F2913}" type="datetimeFigureOut">
              <a:rPr lang="en-GB"/>
              <a:pPr>
                <a:defRPr/>
              </a:pPr>
              <a:t>01/04/2021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65F4B-19B1-4B10-846B-786E4B72B6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053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B5DF4-359E-4A09-A41C-1ED54EB8AE9F}" type="datetimeFigureOut">
              <a:rPr lang="en-GB"/>
              <a:pPr>
                <a:defRPr/>
              </a:pPr>
              <a:t>01/04/2021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D49C-61C2-486C-838C-B894EB1CB3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25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A0A3E-F16E-42AE-BF45-C7E0C91134A4}" type="datetimeFigureOut">
              <a:rPr lang="en-GB"/>
              <a:pPr>
                <a:defRPr/>
              </a:pPr>
              <a:t>01/04/2021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94347-3A0C-4407-A252-761845ECCCB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593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2B5FA-B713-419F-AB81-97B2AE23E7EC}" type="datetimeFigureOut">
              <a:rPr lang="en-GB"/>
              <a:pPr>
                <a:defRPr/>
              </a:pPr>
              <a:t>01/04/2021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862D6-FF88-42BA-A6ED-C3D8D9D5DD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473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307A4-0670-4B8C-A85A-413E74C31AC6}" type="datetimeFigureOut">
              <a:rPr lang="en-GB"/>
              <a:pPr>
                <a:defRPr/>
              </a:pPr>
              <a:t>01/04/2021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B820C-3E92-4B1E-B328-E9CE48E117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130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EDF36-73F4-4504-9D8A-F2842EC45FB3}" type="datetimeFigureOut">
              <a:rPr lang="en-GB"/>
              <a:pPr>
                <a:defRPr/>
              </a:pPr>
              <a:t>01/04/2021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D0371-6467-4D1E-B209-355D8B5DF5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03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CE1920-F486-4884-84D0-E9F04F328D87}" type="datetimeFigureOut">
              <a:rPr lang="en-GB"/>
              <a:pPr>
                <a:defRPr/>
              </a:pPr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9221732-3210-4491-B4A9-41DB5D0957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468313" y="2720975"/>
            <a:ext cx="8675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5400" b="1" dirty="0"/>
              <a:t>Abalone Data EDA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84EBD-FF6F-495F-A6F0-7BE26DBAE315}"/>
              </a:ext>
            </a:extLst>
          </p:cNvPr>
          <p:cNvSpPr/>
          <p:nvPr/>
        </p:nvSpPr>
        <p:spPr>
          <a:xfrm>
            <a:off x="7020272" y="5373216"/>
            <a:ext cx="11937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정유석</a:t>
            </a:r>
            <a:endParaRPr lang="ko-KR" altLang="en-US" sz="1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" y="273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6E2EE30-FE2D-46C5-8447-B95D079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9056"/>
            <a:ext cx="56513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ko-KR" sz="3000" b="1" dirty="0"/>
              <a:t>3. </a:t>
            </a:r>
            <a:r>
              <a:rPr lang="ko-KR" altLang="en-US" sz="3000" b="1" dirty="0"/>
              <a:t>나이 기준으로 데이터 탐구</a:t>
            </a:r>
            <a:endParaRPr lang="en-GB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8F7B0-E3A2-4160-90B7-EDD6F73CE18D}"/>
              </a:ext>
            </a:extLst>
          </p:cNvPr>
          <p:cNvSpPr/>
          <p:nvPr/>
        </p:nvSpPr>
        <p:spPr>
          <a:xfrm>
            <a:off x="827584" y="4941168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3BAAA5-26AA-43C1-952F-E715706A80A8}"/>
              </a:ext>
            </a:extLst>
          </p:cNvPr>
          <p:cNvSpPr/>
          <p:nvPr/>
        </p:nvSpPr>
        <p:spPr>
          <a:xfrm>
            <a:off x="50798" y="4731415"/>
            <a:ext cx="624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연령 별로 성별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수는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11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까지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조금 더 많다가 이후에는 비슷한 추세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다른 연령에 비해 적음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79224F0D-C62B-4126-8A6F-694E9271A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58" y="1942179"/>
            <a:ext cx="1615580" cy="2484335"/>
          </a:xfrm>
          <a:prstGeom prst="rect">
            <a:avLst/>
          </a:prstGeom>
        </p:spPr>
      </p:pic>
      <p:pic>
        <p:nvPicPr>
          <p:cNvPr id="7" name="그림 6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C3AA7C97-4D35-44C5-BD8B-43F9B36CE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8" y="1879352"/>
            <a:ext cx="1615580" cy="2664296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218CFC80-31D0-4233-9C7D-D00212331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02" y="1768911"/>
            <a:ext cx="2637161" cy="2664296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4FEB366-1F2D-416D-878C-D35CF03C8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42" y="2739219"/>
            <a:ext cx="2841070" cy="168729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211EB0-4F3F-4555-9E11-7BCF0967BEA8}"/>
              </a:ext>
            </a:extLst>
          </p:cNvPr>
          <p:cNvSpPr/>
          <p:nvPr/>
        </p:nvSpPr>
        <p:spPr>
          <a:xfrm>
            <a:off x="3761678" y="5264333"/>
            <a:ext cx="6245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연령 별 다른 속성들의 평균으로 연령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11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까지 모든 속성의 평균 오르다가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 이후로는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오르내리락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하는 추세를 보임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6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" y="273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6E2EE30-FE2D-46C5-8447-B95D079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9056"/>
            <a:ext cx="56513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ko-KR" sz="3000" b="1" dirty="0"/>
              <a:t>3. </a:t>
            </a:r>
            <a:r>
              <a:rPr lang="ko-KR" altLang="en-US" sz="3000" b="1" dirty="0"/>
              <a:t>나이 기준으로 데이터 탐구</a:t>
            </a:r>
            <a:endParaRPr lang="en-GB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8F7B0-E3A2-4160-90B7-EDD6F73CE18D}"/>
              </a:ext>
            </a:extLst>
          </p:cNvPr>
          <p:cNvSpPr/>
          <p:nvPr/>
        </p:nvSpPr>
        <p:spPr>
          <a:xfrm>
            <a:off x="827584" y="4941168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211EB0-4F3F-4555-9E11-7BCF0967BEA8}"/>
              </a:ext>
            </a:extLst>
          </p:cNvPr>
          <p:cNvSpPr/>
          <p:nvPr/>
        </p:nvSpPr>
        <p:spPr>
          <a:xfrm>
            <a:off x="3491880" y="5545778"/>
            <a:ext cx="624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연령 별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Height, Diameter, Length, Shell weight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 추세를 보니 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대략 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부터 분산 되는 경우를 발견</a:t>
            </a:r>
          </a:p>
          <a:p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32D832-DDB0-4D44-9DF9-B2C0083D9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99" y="1777945"/>
            <a:ext cx="2808005" cy="26461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3221B1-150A-4C25-9400-B016CE3A9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461" y="1772793"/>
            <a:ext cx="2791173" cy="25436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B3C653-747B-4537-BD47-70C35771C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" y="4424069"/>
            <a:ext cx="2868730" cy="23172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894BB1-77E0-4AA4-A9F0-B2C0A2D4F4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" y="1777945"/>
            <a:ext cx="2868730" cy="261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" y="273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6E2EE30-FE2D-46C5-8447-B95D079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9056"/>
            <a:ext cx="56513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ko-KR" sz="3000" b="1"/>
              <a:t>3. </a:t>
            </a:r>
            <a:r>
              <a:rPr lang="ko-KR" altLang="en-US" sz="3000" b="1"/>
              <a:t>나이 기준으로 데이터 탐구</a:t>
            </a:r>
            <a:endParaRPr lang="en-GB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8F7B0-E3A2-4160-90B7-EDD6F73CE18D}"/>
              </a:ext>
            </a:extLst>
          </p:cNvPr>
          <p:cNvSpPr/>
          <p:nvPr/>
        </p:nvSpPr>
        <p:spPr>
          <a:xfrm>
            <a:off x="827584" y="4941168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211EB0-4F3F-4555-9E11-7BCF0967BEA8}"/>
              </a:ext>
            </a:extLst>
          </p:cNvPr>
          <p:cNvSpPr/>
          <p:nvPr/>
        </p:nvSpPr>
        <p:spPr>
          <a:xfrm>
            <a:off x="1691680" y="5868944"/>
            <a:ext cx="6245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확실히 두 개의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heatmap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Rings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상관관계를 비교해보면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11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이하가 압도적으로 상관관계가 좋다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9B9199-53CB-4DD2-A76A-0236D15D9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85" y="1841568"/>
            <a:ext cx="3618503" cy="3261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904D9-DE98-487F-BC90-02F4CE5DE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14" y="1792855"/>
            <a:ext cx="3671897" cy="332973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DC28D0-EFCF-48D4-946F-ED1112D8817D}"/>
              </a:ext>
            </a:extLst>
          </p:cNvPr>
          <p:cNvSpPr/>
          <p:nvPr/>
        </p:nvSpPr>
        <p:spPr>
          <a:xfrm>
            <a:off x="988033" y="5245695"/>
            <a:ext cx="62459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연령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(Rings) 12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heatmap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1F0456-77B0-4C78-8C5F-0BAF30F1698E}"/>
              </a:ext>
            </a:extLst>
          </p:cNvPr>
          <p:cNvSpPr/>
          <p:nvPr/>
        </p:nvSpPr>
        <p:spPr>
          <a:xfrm>
            <a:off x="5666460" y="5259887"/>
            <a:ext cx="62459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연령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(Rings) 11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175261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" y="273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6E2EE30-FE2D-46C5-8447-B95D079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9056"/>
            <a:ext cx="56513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ko-KR" sz="3000" b="1"/>
              <a:t>3. </a:t>
            </a:r>
            <a:r>
              <a:rPr lang="ko-KR" altLang="en-US" sz="3000" b="1"/>
              <a:t>나이 기준으로 데이터 탐구</a:t>
            </a:r>
            <a:endParaRPr lang="en-GB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8F7B0-E3A2-4160-90B7-EDD6F73CE18D}"/>
              </a:ext>
            </a:extLst>
          </p:cNvPr>
          <p:cNvSpPr/>
          <p:nvPr/>
        </p:nvSpPr>
        <p:spPr>
          <a:xfrm>
            <a:off x="827584" y="4941168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211EB0-4F3F-4555-9E11-7BCF0967BEA8}"/>
              </a:ext>
            </a:extLst>
          </p:cNvPr>
          <p:cNvSpPr/>
          <p:nvPr/>
        </p:nvSpPr>
        <p:spPr>
          <a:xfrm>
            <a:off x="2711602" y="5610120"/>
            <a:ext cx="6245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연령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1~11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구간은 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나이가 찰수록 계속 증가하는 평균값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중앙값 등이 보인다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algn="ctr"/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DC28D0-EFCF-48D4-946F-ED1112D8817D}"/>
              </a:ext>
            </a:extLst>
          </p:cNvPr>
          <p:cNvSpPr/>
          <p:nvPr/>
        </p:nvSpPr>
        <p:spPr>
          <a:xfrm>
            <a:off x="611560" y="1742508"/>
            <a:ext cx="62459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연령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(Rings) 11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이하의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jointplot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FF9D8F-4B1C-4133-BC9D-80437DA40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7" y="4354153"/>
            <a:ext cx="2661053" cy="23699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BB5161-5886-476C-9992-067CAA2C9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82" y="1960368"/>
            <a:ext cx="2466405" cy="24041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E4B380-CDB6-408C-93C5-06FF64BCD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48" y="1982218"/>
            <a:ext cx="2397686" cy="23371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583755-1C3B-4B74-A350-4E0A1EC7CB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" y="2037102"/>
            <a:ext cx="2669416" cy="22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0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" y="273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6E2EE30-FE2D-46C5-8447-B95D079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9056"/>
            <a:ext cx="56513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ko-KR" sz="3000" b="1" dirty="0"/>
              <a:t>3. </a:t>
            </a:r>
            <a:r>
              <a:rPr lang="ko-KR" altLang="en-US" sz="3000" b="1" dirty="0"/>
              <a:t>나이 기준으로 데이터 탐구</a:t>
            </a:r>
            <a:endParaRPr lang="en-GB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8F7B0-E3A2-4160-90B7-EDD6F73CE18D}"/>
              </a:ext>
            </a:extLst>
          </p:cNvPr>
          <p:cNvSpPr/>
          <p:nvPr/>
        </p:nvSpPr>
        <p:spPr>
          <a:xfrm>
            <a:off x="827584" y="4941168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211EB0-4F3F-4555-9E11-7BCF0967BEA8}"/>
              </a:ext>
            </a:extLst>
          </p:cNvPr>
          <p:cNvSpPr/>
          <p:nvPr/>
        </p:nvSpPr>
        <p:spPr>
          <a:xfrm>
            <a:off x="2711602" y="5610120"/>
            <a:ext cx="624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연령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 구간은 연령 속성과 다른 속성들과 관계가 적은 것을 알 수 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-&gt; 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각 연령대에 컬럼들이 평균값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중앙값의 변화가 오르락내리락한다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algn="ctr"/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DC28D0-EFCF-48D4-946F-ED1112D8817D}"/>
              </a:ext>
            </a:extLst>
          </p:cNvPr>
          <p:cNvSpPr/>
          <p:nvPr/>
        </p:nvSpPr>
        <p:spPr>
          <a:xfrm>
            <a:off x="611560" y="1742508"/>
            <a:ext cx="62459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연령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(Rings) 12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이상의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jointplot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5C6F2E-19BC-4051-815E-EAF76326B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44544"/>
            <a:ext cx="2367717" cy="23079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BF2B2B-FF31-4D25-AEC9-CED6CBD8E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" y="4532941"/>
            <a:ext cx="2449517" cy="23250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62FA60-2397-413F-9CAB-C3FB18136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61" y="2144544"/>
            <a:ext cx="2367717" cy="23079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1B8D0C6-CF0C-4F86-B4BD-6625CE50B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" y="2144544"/>
            <a:ext cx="2449515" cy="23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5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939725" y="979537"/>
            <a:ext cx="6950075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ko-KR" altLang="en-US" sz="1500" b="1" dirty="0">
                <a:latin typeface="Arial" panose="020B0604020202020204" pitchFamily="34" charset="0"/>
              </a:rPr>
              <a:t>전복은 </a:t>
            </a:r>
            <a:r>
              <a:rPr lang="en-US" altLang="ko-KR" sz="1500" b="1" dirty="0">
                <a:latin typeface="Arial" panose="020B0604020202020204" pitchFamily="34" charset="0"/>
              </a:rPr>
              <a:t>11</a:t>
            </a:r>
            <a:r>
              <a:rPr lang="ko-KR" altLang="en-US" sz="1500" b="1" dirty="0">
                <a:latin typeface="Arial" panose="020B0604020202020204" pitchFamily="34" charset="0"/>
              </a:rPr>
              <a:t>년까지는 성장하는 것을 알 수 있다</a:t>
            </a:r>
            <a:r>
              <a:rPr lang="en-US" altLang="ko-KR" sz="1500" b="1" dirty="0">
                <a:latin typeface="Arial" panose="020B0604020202020204" pitchFamily="34" charset="0"/>
              </a:rPr>
              <a:t>.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ko-KR" altLang="en-US" sz="1500" b="1" dirty="0">
                <a:latin typeface="Arial" panose="020B0604020202020204" pitchFamily="34" charset="0"/>
              </a:rPr>
              <a:t>전복은 </a:t>
            </a:r>
            <a:r>
              <a:rPr lang="en-US" altLang="ko-KR" sz="1500" b="1" dirty="0">
                <a:latin typeface="Arial" panose="020B0604020202020204" pitchFamily="34" charset="0"/>
              </a:rPr>
              <a:t>11</a:t>
            </a:r>
            <a:r>
              <a:rPr lang="ko-KR" altLang="en-US" sz="1500" b="1" dirty="0">
                <a:latin typeface="Arial" panose="020B0604020202020204" pitchFamily="34" charset="0"/>
              </a:rPr>
              <a:t>년 이후로는 연령대와 다른 속성들의 관계가 적다</a:t>
            </a:r>
            <a:r>
              <a:rPr lang="en-US" altLang="ko-KR" sz="1500" b="1" dirty="0">
                <a:latin typeface="Arial" panose="020B0604020202020204" pitchFamily="34" charset="0"/>
              </a:rPr>
              <a:t>.</a:t>
            </a:r>
            <a:endParaRPr lang="en-GB" altLang="ko-KR" sz="2000" b="1" dirty="0">
              <a:latin typeface="Arial" panose="020B0604020202020204" pitchFamily="34" charset="0"/>
            </a:endParaRP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ko-KR" altLang="en-US" sz="1500" b="1" dirty="0">
                <a:latin typeface="Arial" panose="020B0604020202020204" pitchFamily="34" charset="0"/>
              </a:rPr>
              <a:t>연령별로 성별 </a:t>
            </a:r>
            <a:r>
              <a:rPr lang="en-US" altLang="ko-KR" sz="1500" b="1" dirty="0">
                <a:latin typeface="Arial" panose="020B0604020202020204" pitchFamily="34" charset="0"/>
              </a:rPr>
              <a:t>F</a:t>
            </a:r>
            <a:r>
              <a:rPr lang="ko-KR" altLang="en-US" sz="1500" b="1" dirty="0">
                <a:latin typeface="Arial" panose="020B0604020202020204" pitchFamily="34" charset="0"/>
              </a:rPr>
              <a:t>와 </a:t>
            </a:r>
            <a:r>
              <a:rPr lang="en-US" altLang="ko-KR" sz="1500" b="1" dirty="0">
                <a:latin typeface="Arial" panose="020B0604020202020204" pitchFamily="34" charset="0"/>
              </a:rPr>
              <a:t>M</a:t>
            </a:r>
            <a:r>
              <a:rPr lang="ko-KR" altLang="en-US" sz="1500" b="1" dirty="0">
                <a:latin typeface="Arial" panose="020B0604020202020204" pitchFamily="34" charset="0"/>
              </a:rPr>
              <a:t>은 유사한 수로 존재하고 </a:t>
            </a:r>
            <a:r>
              <a:rPr lang="en-US" altLang="ko-KR" sz="1500" b="1" dirty="0">
                <a:latin typeface="Arial" panose="020B0604020202020204" pitchFamily="34" charset="0"/>
              </a:rPr>
              <a:t>I</a:t>
            </a:r>
            <a:r>
              <a:rPr lang="ko-KR" altLang="en-US" sz="1500" b="1" dirty="0">
                <a:latin typeface="Arial" panose="020B0604020202020204" pitchFamily="34" charset="0"/>
              </a:rPr>
              <a:t>는 이 성별보다는 적다</a:t>
            </a:r>
            <a:r>
              <a:rPr lang="en-US" altLang="ko-KR" sz="1500" b="1" dirty="0">
                <a:latin typeface="Arial" panose="020B0604020202020204" pitchFamily="34" charset="0"/>
              </a:rPr>
              <a:t>.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ko-KR" altLang="en-US" sz="1500" b="1" dirty="0">
                <a:latin typeface="Arial" panose="020B0604020202020204" pitchFamily="34" charset="0"/>
              </a:rPr>
              <a:t>성별 </a:t>
            </a:r>
            <a:r>
              <a:rPr lang="en-US" altLang="ko-KR" sz="1500" b="1" dirty="0">
                <a:latin typeface="Arial" panose="020B0604020202020204" pitchFamily="34" charset="0"/>
              </a:rPr>
              <a:t>F</a:t>
            </a:r>
            <a:r>
              <a:rPr lang="ko-KR" altLang="en-US" sz="1500" b="1" dirty="0">
                <a:latin typeface="Arial" panose="020B0604020202020204" pitchFamily="34" charset="0"/>
              </a:rPr>
              <a:t>와 </a:t>
            </a:r>
            <a:r>
              <a:rPr lang="en-US" altLang="ko-KR" sz="1500" b="1" dirty="0">
                <a:latin typeface="Arial" panose="020B0604020202020204" pitchFamily="34" charset="0"/>
              </a:rPr>
              <a:t>M</a:t>
            </a:r>
            <a:r>
              <a:rPr lang="ko-KR" altLang="en-US" sz="1500" b="1" dirty="0">
                <a:latin typeface="Arial" panose="020B0604020202020204" pitchFamily="34" charset="0"/>
              </a:rPr>
              <a:t>의 속성들의 값과 분포는 차이가 적다</a:t>
            </a:r>
            <a:r>
              <a:rPr lang="en-US" altLang="ko-KR" sz="1500" b="1" dirty="0">
                <a:latin typeface="Arial" panose="020B0604020202020204" pitchFamily="34" charset="0"/>
              </a:rPr>
              <a:t>.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ko-KR" altLang="en-US" sz="1500" b="1" dirty="0">
                <a:latin typeface="Arial" panose="020B0604020202020204" pitchFamily="34" charset="0"/>
              </a:rPr>
              <a:t>성별 </a:t>
            </a:r>
            <a:r>
              <a:rPr lang="en-US" altLang="ko-KR" sz="1500" b="1" dirty="0">
                <a:latin typeface="Arial" panose="020B0604020202020204" pitchFamily="34" charset="0"/>
              </a:rPr>
              <a:t>I</a:t>
            </a:r>
            <a:r>
              <a:rPr lang="ko-KR" altLang="en-US" sz="1500" b="1" dirty="0">
                <a:latin typeface="Arial" panose="020B0604020202020204" pitchFamily="34" charset="0"/>
              </a:rPr>
              <a:t>는 다른 성별그룹보다 모든 속성들의 평균 값이 낮다</a:t>
            </a:r>
            <a:r>
              <a:rPr lang="en-US" altLang="ko-KR" sz="1500" b="1" dirty="0">
                <a:latin typeface="Arial" panose="020B0604020202020204" pitchFamily="34" charset="0"/>
              </a:rPr>
              <a:t>.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ko-KR" altLang="en-US" sz="1500" b="1" dirty="0">
                <a:latin typeface="Arial" panose="020B0604020202020204" pitchFamily="34" charset="0"/>
              </a:rPr>
              <a:t>나이</a:t>
            </a:r>
            <a:r>
              <a:rPr lang="en-US" altLang="ko-KR" sz="1500" b="1" dirty="0">
                <a:latin typeface="Arial" panose="020B0604020202020204" pitchFamily="34" charset="0"/>
              </a:rPr>
              <a:t>(Rings)</a:t>
            </a:r>
            <a:r>
              <a:rPr lang="ko-KR" altLang="en-US" sz="1500" b="1" dirty="0">
                <a:latin typeface="Arial" panose="020B0604020202020204" pitchFamily="34" charset="0"/>
              </a:rPr>
              <a:t>는 다른 속성들과 상관관계가 적다</a:t>
            </a:r>
            <a:r>
              <a:rPr lang="en-US" altLang="ko-KR" sz="1500" b="1" dirty="0">
                <a:latin typeface="Arial" panose="020B0604020202020204" pitchFamily="34" charset="0"/>
              </a:rPr>
              <a:t>.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ko-KR" altLang="en-US" sz="1500" b="1" dirty="0">
                <a:latin typeface="Arial" panose="020B0604020202020204" pitchFamily="34" charset="0"/>
              </a:rPr>
              <a:t>속성 </a:t>
            </a:r>
            <a:r>
              <a:rPr lang="en-US" altLang="ko-KR" sz="1500" b="1" dirty="0">
                <a:latin typeface="Arial" panose="020B0604020202020204" pitchFamily="34" charset="0"/>
              </a:rPr>
              <a:t>Height</a:t>
            </a:r>
            <a:r>
              <a:rPr lang="ko-KR" altLang="en-US" sz="1500" b="1" dirty="0">
                <a:latin typeface="Arial" panose="020B0604020202020204" pitchFamily="34" charset="0"/>
              </a:rPr>
              <a:t>가 상대적으로 다른 속성들의 상관관계보다 낮게 나온다</a:t>
            </a:r>
            <a:r>
              <a:rPr lang="en-US" altLang="ko-KR" sz="1500" b="1" dirty="0">
                <a:latin typeface="Arial" panose="020B0604020202020204" pitchFamily="34" charset="0"/>
              </a:rPr>
              <a:t>. </a:t>
            </a:r>
            <a:r>
              <a:rPr lang="ko-KR" altLang="en-US" sz="1500" b="1" dirty="0">
                <a:latin typeface="Arial" panose="020B0604020202020204" pitchFamily="34" charset="0"/>
              </a:rPr>
              <a:t>이유는 성별 </a:t>
            </a:r>
            <a:r>
              <a:rPr lang="en-US" altLang="ko-KR" sz="1500" b="1" dirty="0">
                <a:latin typeface="Arial" panose="020B0604020202020204" pitchFamily="34" charset="0"/>
              </a:rPr>
              <a:t>F</a:t>
            </a:r>
            <a:r>
              <a:rPr lang="ko-KR" altLang="en-US" sz="1500" b="1" dirty="0">
                <a:latin typeface="Arial" panose="020B0604020202020204" pitchFamily="34" charset="0"/>
              </a:rPr>
              <a:t>의 </a:t>
            </a:r>
            <a:r>
              <a:rPr lang="en-US" altLang="ko-KR" sz="1500" b="1" dirty="0">
                <a:latin typeface="Arial" panose="020B0604020202020204" pitchFamily="34" charset="0"/>
              </a:rPr>
              <a:t>outlier</a:t>
            </a:r>
            <a:r>
              <a:rPr lang="ko-KR" altLang="en-US" sz="1500" b="1" dirty="0">
                <a:latin typeface="Arial" panose="020B0604020202020204" pitchFamily="34" charset="0"/>
              </a:rPr>
              <a:t>가 속성 </a:t>
            </a:r>
            <a:r>
              <a:rPr lang="en-US" altLang="ko-KR" sz="1500" b="1" dirty="0">
                <a:latin typeface="Arial" panose="020B0604020202020204" pitchFamily="34" charset="0"/>
              </a:rPr>
              <a:t>Height</a:t>
            </a:r>
            <a:r>
              <a:rPr lang="ko-KR" altLang="en-US" sz="1500" b="1" dirty="0">
                <a:latin typeface="Arial" panose="020B0604020202020204" pitchFamily="34" charset="0"/>
              </a:rPr>
              <a:t>가 다른 속성과의 상관관계를 낮추는데 큰 역할을 한다</a:t>
            </a:r>
            <a:r>
              <a:rPr lang="en-US" altLang="ko-KR" sz="1500" b="1" dirty="0">
                <a:latin typeface="Arial" panose="020B0604020202020204" pitchFamily="34" charset="0"/>
              </a:rPr>
              <a:t>.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ko-KR" altLang="en-US" sz="1500" b="1" dirty="0">
                <a:latin typeface="Arial" panose="020B0604020202020204" pitchFamily="34" charset="0"/>
              </a:rPr>
              <a:t>성별 </a:t>
            </a:r>
            <a:r>
              <a:rPr lang="en-US" altLang="ko-KR" sz="1500" b="1" dirty="0">
                <a:latin typeface="Arial" panose="020B0604020202020204" pitchFamily="34" charset="0"/>
              </a:rPr>
              <a:t>F</a:t>
            </a:r>
            <a:r>
              <a:rPr lang="ko-KR" altLang="en-US" sz="1500" b="1" dirty="0">
                <a:latin typeface="Arial" panose="020B0604020202020204" pitchFamily="34" charset="0"/>
              </a:rPr>
              <a:t>와 </a:t>
            </a:r>
            <a:r>
              <a:rPr lang="en-US" altLang="ko-KR" sz="1500" b="1" dirty="0">
                <a:latin typeface="Arial" panose="020B0604020202020204" pitchFamily="34" charset="0"/>
              </a:rPr>
              <a:t>M</a:t>
            </a:r>
            <a:r>
              <a:rPr lang="ko-KR" altLang="en-US" sz="1500" b="1" dirty="0">
                <a:latin typeface="Arial" panose="020B0604020202020204" pitchFamily="34" charset="0"/>
              </a:rPr>
              <a:t>보다는 성별 </a:t>
            </a:r>
            <a:r>
              <a:rPr lang="en-US" altLang="ko-KR" sz="1500" b="1" dirty="0">
                <a:latin typeface="Arial" panose="020B0604020202020204" pitchFamily="34" charset="0"/>
              </a:rPr>
              <a:t>I</a:t>
            </a:r>
            <a:r>
              <a:rPr lang="ko-KR" altLang="en-US" sz="1500" b="1" dirty="0">
                <a:latin typeface="Arial" panose="020B0604020202020204" pitchFamily="34" charset="0"/>
              </a:rPr>
              <a:t>의 데이터 분포가 매우 밀집되어 있다</a:t>
            </a:r>
            <a:r>
              <a:rPr lang="en-US" altLang="ko-KR" sz="1500" b="1" dirty="0">
                <a:latin typeface="Arial" panose="020B0604020202020204" pitchFamily="34" charset="0"/>
              </a:rPr>
              <a:t>. </a:t>
            </a:r>
            <a:r>
              <a:rPr lang="ko-KR" altLang="en-US" sz="1500" b="1" dirty="0">
                <a:latin typeface="Arial" panose="020B0604020202020204" pitchFamily="34" charset="0"/>
              </a:rPr>
              <a:t>이에 비해 성별 </a:t>
            </a:r>
            <a:r>
              <a:rPr lang="en-US" altLang="ko-KR" sz="1500" b="1" dirty="0">
                <a:latin typeface="Arial" panose="020B0604020202020204" pitchFamily="34" charset="0"/>
              </a:rPr>
              <a:t>F</a:t>
            </a:r>
            <a:r>
              <a:rPr lang="ko-KR" altLang="en-US" sz="1500" b="1" dirty="0">
                <a:latin typeface="Arial" panose="020B0604020202020204" pitchFamily="34" charset="0"/>
              </a:rPr>
              <a:t>와 </a:t>
            </a:r>
            <a:r>
              <a:rPr lang="en-US" altLang="ko-KR" sz="1500" b="1" dirty="0">
                <a:latin typeface="Arial" panose="020B0604020202020204" pitchFamily="34" charset="0"/>
              </a:rPr>
              <a:t>M</a:t>
            </a:r>
            <a:r>
              <a:rPr lang="ko-KR" altLang="en-US" sz="1500" b="1" dirty="0">
                <a:latin typeface="Arial" panose="020B0604020202020204" pitchFamily="34" charset="0"/>
              </a:rPr>
              <a:t>의 데이터 분포는 퍼져 있고 성별 </a:t>
            </a:r>
            <a:r>
              <a:rPr lang="en-US" altLang="ko-KR" sz="1500" b="1" dirty="0">
                <a:latin typeface="Arial" panose="020B0604020202020204" pitchFamily="34" charset="0"/>
              </a:rPr>
              <a:t>F</a:t>
            </a:r>
            <a:r>
              <a:rPr lang="ko-KR" altLang="en-US" sz="1500" b="1" dirty="0">
                <a:latin typeface="Arial" panose="020B0604020202020204" pitchFamily="34" charset="0"/>
              </a:rPr>
              <a:t>와 </a:t>
            </a:r>
            <a:r>
              <a:rPr lang="en-US" altLang="ko-KR" sz="1500" b="1" dirty="0">
                <a:latin typeface="Arial" panose="020B0604020202020204" pitchFamily="34" charset="0"/>
              </a:rPr>
              <a:t>M</a:t>
            </a:r>
            <a:r>
              <a:rPr lang="ko-KR" altLang="en-US" sz="1500" b="1" dirty="0">
                <a:latin typeface="Arial" panose="020B0604020202020204" pitchFamily="34" charset="0"/>
              </a:rPr>
              <a:t>의 데이터 분포가 비슷해 친밀도가 높은 것을 알 수 있다</a:t>
            </a:r>
            <a:r>
              <a:rPr lang="en-US" altLang="ko-KR" sz="1500" b="1" dirty="0">
                <a:latin typeface="Arial" panose="020B0604020202020204" pitchFamily="34" charset="0"/>
              </a:rPr>
              <a:t>.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endParaRPr lang="en-US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39296B9-8766-4EE3-ACB0-E4C946A60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6588" y="312797"/>
            <a:ext cx="56513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ko-KR" sz="3000" b="1" dirty="0"/>
              <a:t>4. </a:t>
            </a:r>
            <a:r>
              <a:rPr lang="ko-KR" altLang="en-US" sz="3000" b="1" dirty="0"/>
              <a:t>결론</a:t>
            </a:r>
            <a:endParaRPr lang="en-GB" altLang="en-US" sz="3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-2556792" y="260648"/>
            <a:ext cx="86756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000" b="1" dirty="0"/>
              <a:t>0. Overview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00F239-729B-4FB7-BE8D-F19D914B8649}"/>
              </a:ext>
            </a:extLst>
          </p:cNvPr>
          <p:cNvSpPr/>
          <p:nvPr/>
        </p:nvSpPr>
        <p:spPr>
          <a:xfrm>
            <a:off x="2823571" y="2308545"/>
            <a:ext cx="3138186" cy="1266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2.   </a:t>
            </a:r>
            <a:r>
              <a:rPr lang="ko-KR" altLang="en-US" sz="1600" b="1" dirty="0"/>
              <a:t>성을 기준으로 데이터 분석</a:t>
            </a:r>
            <a:endParaRPr lang="en-US" altLang="ko-KR" sz="1600" b="1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Heatmap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T-SNE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Boxplot</a:t>
            </a:r>
            <a:endParaRPr lang="ko-KR" altLang="en-US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FA6E6E-1F96-4DE5-8C52-D6B387127649}"/>
              </a:ext>
            </a:extLst>
          </p:cNvPr>
          <p:cNvSpPr/>
          <p:nvPr/>
        </p:nvSpPr>
        <p:spPr>
          <a:xfrm>
            <a:off x="2843808" y="1089670"/>
            <a:ext cx="3138186" cy="119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b="1" dirty="0"/>
              <a:t>전반적인 데이터 탐구</a:t>
            </a:r>
            <a:endParaRPr lang="en-US" altLang="ko-KR" sz="1600" b="1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Heatmap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Feature skewness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845EBC-9C7D-40CA-9B0E-E419B98F4D39}"/>
              </a:ext>
            </a:extLst>
          </p:cNvPr>
          <p:cNvSpPr/>
          <p:nvPr/>
        </p:nvSpPr>
        <p:spPr>
          <a:xfrm>
            <a:off x="2843808" y="3780756"/>
            <a:ext cx="3138186" cy="98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3.   </a:t>
            </a:r>
            <a:r>
              <a:rPr lang="ko-KR" altLang="en-US" sz="1600" b="1" dirty="0"/>
              <a:t>연령을 기준으로 데이터 분석</a:t>
            </a:r>
            <a:endParaRPr lang="en-US" altLang="ko-KR" sz="1600" b="1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Heatmap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jointplot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BD3EA9-FF31-4250-A983-262CC33BAC98}"/>
              </a:ext>
            </a:extLst>
          </p:cNvPr>
          <p:cNvSpPr/>
          <p:nvPr/>
        </p:nvSpPr>
        <p:spPr>
          <a:xfrm>
            <a:off x="2843808" y="5180717"/>
            <a:ext cx="3138186" cy="42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4. </a:t>
            </a:r>
            <a:r>
              <a:rPr lang="ko-KR" altLang="en-US" sz="1600" b="1" dirty="0"/>
              <a:t>결론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03906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6E2EE30-FE2D-46C5-8447-B95D079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1239" y="980728"/>
            <a:ext cx="464323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000" b="1" dirty="0"/>
              <a:t>1. </a:t>
            </a:r>
            <a:r>
              <a:rPr lang="ko-KR" altLang="en-US" sz="3000" b="1" dirty="0"/>
              <a:t>전반적 데이터 탐구</a:t>
            </a:r>
            <a:endParaRPr lang="en-GB" altLang="en-US" sz="3000" b="1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45A725B-8DE9-41DC-A469-04DA40222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6" y="2204864"/>
            <a:ext cx="4752528" cy="21621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CB9EA3-CEE2-49E8-9198-80B6224FE855}"/>
              </a:ext>
            </a:extLst>
          </p:cNvPr>
          <p:cNvSpPr/>
          <p:nvPr/>
        </p:nvSpPr>
        <p:spPr>
          <a:xfrm>
            <a:off x="-180528" y="4633670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9</a:t>
            </a:r>
            <a:r>
              <a:rPr lang="ko-KR" altLang="en-US" sz="1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속성과 </a:t>
            </a:r>
            <a:r>
              <a: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4177</a:t>
            </a:r>
            <a:r>
              <a:rPr lang="ko-KR" altLang="en-US" sz="1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데이터 존재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DC3EC8-5FD9-4453-9B2C-4D76D51A992D}"/>
              </a:ext>
            </a:extLst>
          </p:cNvPr>
          <p:cNvSpPr/>
          <p:nvPr/>
        </p:nvSpPr>
        <p:spPr>
          <a:xfrm>
            <a:off x="-180528" y="4994420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  <a:r>
              <a:rPr lang="ko-KR" altLang="en-US" sz="1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 없음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286BE1-AA4B-41DF-9CFC-7DB5A0DE2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47" y="2180937"/>
            <a:ext cx="2530059" cy="21860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8F7B0-E3A2-4160-90B7-EDD6F73CE18D}"/>
              </a:ext>
            </a:extLst>
          </p:cNvPr>
          <p:cNvSpPr/>
          <p:nvPr/>
        </p:nvSpPr>
        <p:spPr>
          <a:xfrm>
            <a:off x="3995936" y="4550440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Skewness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정도</a:t>
            </a:r>
            <a:endParaRPr lang="en-US" altLang="ko-KR" sz="15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Height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속성이 매우 왼쪽으로 많이 분포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Ring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 또한 왼쪽으로 많이 분포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6E2EE30-FE2D-46C5-8447-B95D079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1239" y="980728"/>
            <a:ext cx="464323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000" b="1" dirty="0"/>
              <a:t>1. </a:t>
            </a:r>
            <a:r>
              <a:rPr lang="ko-KR" altLang="en-US" sz="3000" b="1" dirty="0"/>
              <a:t>전반적 데이터 탐구</a:t>
            </a:r>
            <a:endParaRPr lang="en-GB" altLang="en-US" sz="3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CB9EA3-CEE2-49E8-9198-80B6224FE855}"/>
              </a:ext>
            </a:extLst>
          </p:cNvPr>
          <p:cNvSpPr/>
          <p:nvPr/>
        </p:nvSpPr>
        <p:spPr>
          <a:xfrm>
            <a:off x="1403648" y="4869160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Abalone data heatmap</a:t>
            </a:r>
          </a:p>
          <a:p>
            <a:pPr algn="ctr"/>
            <a:r>
              <a: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/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Height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Rings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제외하고 다른 속성들에 비해 상관관계가 낮음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Rings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속성은 다른 속성들과 상관관계가 매우 낮음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E7546-69B9-42FC-BA78-7B193D98B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8" y="2194453"/>
            <a:ext cx="8123624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4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6E2EE30-FE2D-46C5-8447-B95D079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9056"/>
            <a:ext cx="56513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ko-KR" sz="3000" b="1" dirty="0"/>
              <a:t>2. </a:t>
            </a:r>
            <a:r>
              <a:rPr lang="ko-KR" altLang="en-US" sz="3000" b="1" dirty="0"/>
              <a:t>성을 기준으로  데이터 탐구</a:t>
            </a:r>
            <a:endParaRPr lang="en-GB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8F7B0-E3A2-4160-90B7-EDD6F73CE18D}"/>
              </a:ext>
            </a:extLst>
          </p:cNvPr>
          <p:cNvSpPr/>
          <p:nvPr/>
        </p:nvSpPr>
        <p:spPr>
          <a:xfrm>
            <a:off x="827584" y="4941168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55794D1-18EB-4521-9B68-6412A1AA6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2428810" cy="936104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EE10EE1F-F065-41AD-B310-05C56701B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93167"/>
            <a:ext cx="6233700" cy="13031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11C765-C385-402C-B7FF-EF3AA11215A9}"/>
              </a:ext>
            </a:extLst>
          </p:cNvPr>
          <p:cNvSpPr/>
          <p:nvPr/>
        </p:nvSpPr>
        <p:spPr>
          <a:xfrm>
            <a:off x="2051720" y="2147419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데이터 수가 비슷하지만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성이 고루 분포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C9E438-DFBE-480C-AEEE-B8B95869244B}"/>
              </a:ext>
            </a:extLst>
          </p:cNvPr>
          <p:cNvSpPr/>
          <p:nvPr/>
        </p:nvSpPr>
        <p:spPr>
          <a:xfrm>
            <a:off x="272026" y="4928347"/>
            <a:ext cx="662473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성을 기준으로 각 속성 평균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전반적으로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대부분 속성들이 더 높음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전반적으로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대부분 속성들이 낮음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1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6E2EE30-FE2D-46C5-8447-B95D079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9056"/>
            <a:ext cx="56513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ko-KR" sz="3000" b="1" dirty="0"/>
              <a:t>2. </a:t>
            </a:r>
            <a:r>
              <a:rPr lang="ko-KR" altLang="en-US" sz="3000" b="1" dirty="0"/>
              <a:t>성을 기준으로  데이터 탐구</a:t>
            </a:r>
            <a:endParaRPr lang="en-GB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8F7B0-E3A2-4160-90B7-EDD6F73CE18D}"/>
              </a:ext>
            </a:extLst>
          </p:cNvPr>
          <p:cNvSpPr/>
          <p:nvPr/>
        </p:nvSpPr>
        <p:spPr>
          <a:xfrm>
            <a:off x="827584" y="4941168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C9E438-DFBE-480C-AEEE-B8B95869244B}"/>
              </a:ext>
            </a:extLst>
          </p:cNvPr>
          <p:cNvSpPr/>
          <p:nvPr/>
        </p:nvSpPr>
        <p:spPr>
          <a:xfrm>
            <a:off x="-1768233" y="4152350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M-Heatmap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9F9C2C-8D6F-454F-9EFE-24C351D1F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" y="1805426"/>
            <a:ext cx="3031394" cy="2225233"/>
          </a:xfrm>
          <a:prstGeom prst="rect">
            <a:avLst/>
          </a:prstGeom>
        </p:spPr>
      </p:pic>
      <p:pic>
        <p:nvPicPr>
          <p:cNvPr id="12" name="그림 11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C83E103A-9739-49E7-B6C0-E81EF87F5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71" y="1805426"/>
            <a:ext cx="2995900" cy="2163419"/>
          </a:xfrm>
          <a:prstGeom prst="rect">
            <a:avLst/>
          </a:prstGeom>
        </p:spPr>
      </p:pic>
      <p:pic>
        <p:nvPicPr>
          <p:cNvPr id="14" name="그림 13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CD238D7B-D04B-481E-8380-07164727F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57" y="1784576"/>
            <a:ext cx="2762223" cy="22252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D81324-ACE8-4902-BDA7-C7572BA34790}"/>
              </a:ext>
            </a:extLst>
          </p:cNvPr>
          <p:cNvSpPr/>
          <p:nvPr/>
        </p:nvSpPr>
        <p:spPr>
          <a:xfrm>
            <a:off x="1085775" y="4941168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다른 성에 비해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Height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속성이 다른 속성과 상관관계가 매우 낮다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DA3361-82CB-4D1D-B6F1-73AA9A41C9C0}"/>
              </a:ext>
            </a:extLst>
          </p:cNvPr>
          <p:cNvSpPr/>
          <p:nvPr/>
        </p:nvSpPr>
        <p:spPr>
          <a:xfrm>
            <a:off x="4398143" y="4182328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I-Heatmap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38D6F9-45C7-4BEE-829E-2B7813AD26FC}"/>
              </a:ext>
            </a:extLst>
          </p:cNvPr>
          <p:cNvSpPr/>
          <p:nvPr/>
        </p:nvSpPr>
        <p:spPr>
          <a:xfrm>
            <a:off x="1259632" y="4182329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F-Heatmap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67E617-1E66-42EF-8C8F-B985333C32E9}"/>
              </a:ext>
            </a:extLst>
          </p:cNvPr>
          <p:cNvSpPr/>
          <p:nvPr/>
        </p:nvSpPr>
        <p:spPr>
          <a:xfrm>
            <a:off x="1085775" y="5533821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다른 성에 비해 </a:t>
            </a:r>
            <a:r>
              <a:rPr lang="ko-KR" alt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속성끼리의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상관관계가 높다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3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" y="3311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6E2EE30-FE2D-46C5-8447-B95D079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9056"/>
            <a:ext cx="56513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ko-KR" sz="3000" b="1" dirty="0"/>
              <a:t>2. </a:t>
            </a:r>
            <a:r>
              <a:rPr lang="ko-KR" altLang="en-US" sz="3000" b="1" dirty="0"/>
              <a:t>성을 기준으로  데이터 탐구</a:t>
            </a:r>
            <a:endParaRPr lang="en-GB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8F7B0-E3A2-4160-90B7-EDD6F73CE18D}"/>
              </a:ext>
            </a:extLst>
          </p:cNvPr>
          <p:cNvSpPr/>
          <p:nvPr/>
        </p:nvSpPr>
        <p:spPr>
          <a:xfrm>
            <a:off x="827584" y="4941168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D6A777-3358-4884-8119-4874C04E2433}"/>
              </a:ext>
            </a:extLst>
          </p:cNvPr>
          <p:cNvSpPr/>
          <p:nvPr/>
        </p:nvSpPr>
        <p:spPr>
          <a:xfrm>
            <a:off x="-1332656" y="5059887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Length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Diameter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속성의 분포 폭이 넓다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596DF5-0F13-4D49-B7B5-35F5EA628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49368"/>
            <a:ext cx="2904564" cy="32319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4611B8-F314-4D77-8E0F-340D90CB5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37388"/>
            <a:ext cx="2904564" cy="323190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3BAAA5-26AA-43C1-952F-E715706A80A8}"/>
              </a:ext>
            </a:extLst>
          </p:cNvPr>
          <p:cNvSpPr/>
          <p:nvPr/>
        </p:nvSpPr>
        <p:spPr>
          <a:xfrm>
            <a:off x="3228092" y="5022018"/>
            <a:ext cx="6624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앞의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Length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Diameter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속성과 다르게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분포 폭이 좁다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그리고 눈에 띄게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성별의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Height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이상치가 보인다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BF82C4-CF79-44E1-9DF1-828327245ECF}"/>
              </a:ext>
            </a:extLst>
          </p:cNvPr>
          <p:cNvCxnSpPr>
            <a:cxnSpLocks/>
          </p:cNvCxnSpPr>
          <p:nvPr/>
        </p:nvCxnSpPr>
        <p:spPr>
          <a:xfrm flipH="1">
            <a:off x="3551620" y="3265320"/>
            <a:ext cx="1308413" cy="105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A51179-E48F-4C7F-8C9C-021358094D9A}"/>
              </a:ext>
            </a:extLst>
          </p:cNvPr>
          <p:cNvSpPr/>
          <p:nvPr/>
        </p:nvSpPr>
        <p:spPr>
          <a:xfrm>
            <a:off x="3551620" y="2803628"/>
            <a:ext cx="10800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Height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속성의 이상치를 제거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49995E-8BF6-4ED3-AE5F-6DAF58E3D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98755"/>
            <a:ext cx="5561613" cy="210478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3DFF17-0DFC-455F-8B18-9C0B04A3B0F2}"/>
              </a:ext>
            </a:extLst>
          </p:cNvPr>
          <p:cNvSpPr/>
          <p:nvPr/>
        </p:nvSpPr>
        <p:spPr>
          <a:xfrm>
            <a:off x="-3084" y="4639493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성별의 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Height 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속성의 상관관계가 많이 개선되었음</a:t>
            </a: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  <a:endParaRPr lang="ko-KR" altLang="en-US" sz="1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" y="273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6E2EE30-FE2D-46C5-8447-B95D079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9056"/>
            <a:ext cx="56513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ko-KR" sz="3000" b="1" dirty="0"/>
              <a:t>2. </a:t>
            </a:r>
            <a:r>
              <a:rPr lang="ko-KR" altLang="en-US" sz="3000" b="1" dirty="0"/>
              <a:t>성을 기준으로  데이터 탐구</a:t>
            </a:r>
            <a:endParaRPr lang="en-GB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8F7B0-E3A2-4160-90B7-EDD6F73CE18D}"/>
              </a:ext>
            </a:extLst>
          </p:cNvPr>
          <p:cNvSpPr/>
          <p:nvPr/>
        </p:nvSpPr>
        <p:spPr>
          <a:xfrm>
            <a:off x="827584" y="4941168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3BAAA5-26AA-43C1-952F-E715706A80A8}"/>
              </a:ext>
            </a:extLst>
          </p:cNvPr>
          <p:cNvSpPr/>
          <p:nvPr/>
        </p:nvSpPr>
        <p:spPr>
          <a:xfrm>
            <a:off x="1258454" y="5951613"/>
            <a:ext cx="6624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앞의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Weight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Whole weight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boxplot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유사하게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성별의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boxplot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은 분포도 폭이 좁고 평균이 다른 성별보다 낮다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7B81B3-566C-4F0D-9751-2FA712C6C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2" y="1585770"/>
            <a:ext cx="3586098" cy="39902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5B96F4-52AB-481A-9A4B-750D88DC3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79" y="1593667"/>
            <a:ext cx="3638359" cy="40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7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" y="273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6E2EE30-FE2D-46C5-8447-B95D079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9056"/>
            <a:ext cx="56513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ko-KR" sz="3000" b="1" dirty="0"/>
              <a:t>2. </a:t>
            </a:r>
            <a:r>
              <a:rPr lang="ko-KR" altLang="en-US" sz="3000" b="1" dirty="0"/>
              <a:t>성을 기준으로  데이터 탐구</a:t>
            </a:r>
            <a:endParaRPr lang="en-GB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8F7B0-E3A2-4160-90B7-EDD6F73CE18D}"/>
              </a:ext>
            </a:extLst>
          </p:cNvPr>
          <p:cNvSpPr/>
          <p:nvPr/>
        </p:nvSpPr>
        <p:spPr>
          <a:xfrm>
            <a:off x="827584" y="4941168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3BAAA5-26AA-43C1-952F-E715706A80A8}"/>
              </a:ext>
            </a:extLst>
          </p:cNvPr>
          <p:cNvSpPr/>
          <p:nvPr/>
        </p:nvSpPr>
        <p:spPr>
          <a:xfrm>
            <a:off x="198299" y="5155128"/>
            <a:ext cx="87450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속성마다 수치크기가 다르므로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zscore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수행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수행한 데이터를 가지고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T-SNE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차원 축소 수행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성별을 가진 데이터 점들끼리 뭉쳐 있는 것을 알 수 있음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성별은 서로 섞여 있고 두 성별 퍼져 있는 비슷한 분포를 보여줌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M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친밀도가 있음을 보여줌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E736A6-F75A-4D47-94A0-65A9190FB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8" y="1611522"/>
            <a:ext cx="7483488" cy="33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5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598</Words>
  <Application>Microsoft Office PowerPoint</Application>
  <PresentationFormat>화면 슬라이드 쇼(4:3)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Sketchpad PowerPoint Presentation</dc:title>
  <dc:creator>Windows User</dc:creator>
  <cp:lastModifiedBy>정유석</cp:lastModifiedBy>
  <cp:revision>62</cp:revision>
  <dcterms:created xsi:type="dcterms:W3CDTF">2011-05-27T00:49:11Z</dcterms:created>
  <dcterms:modified xsi:type="dcterms:W3CDTF">2021-04-01T18:16:59Z</dcterms:modified>
</cp:coreProperties>
</file>