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81" r:id="rId6"/>
    <p:sldId id="25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유석" initials="정" lastIdx="63" clrIdx="0">
    <p:extLst>
      <p:ext uri="{19B8F6BF-5375-455C-9EA6-DF929625EA0E}">
        <p15:presenceInfo xmlns:p15="http://schemas.microsoft.com/office/powerpoint/2012/main" userId="S::j961224@ajou.ac.kr::8b64a122-4c2e-4558-9f13-b5610dbeda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6405"/>
  </p:normalViewPr>
  <p:slideViewPr>
    <p:cSldViewPr snapToGrid="0" snapToObjects="1">
      <p:cViewPr varScale="1">
        <p:scale>
          <a:sx n="87" d="100"/>
          <a:sy n="8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1:55:5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2 248 24575,'-2'356'0,"5"387"0,43-330 0,-6-104 0,-32-49 0,7 66 0,-6-212 0,-6 121 0,-3-146 0,-2-67 0,2-21 0,0-1 0,0 0 0,0 1 0,0-1 0,0 0 0,0 1 0,0-1 0,0 0 0,0 1 0,0-1 0,0 0 0,0 1 0,0-1 0,0 0 0,0 1 0,0-1 0,0 0 0,0 0 0,0 1 0,0-1 0,-1 0 0,1 1 0,0-1 0,0 0 0,0 0 0,-1 1 0,1-1 0,0 0 0,0 0 0,-1 1 0,1-1 0,0 0 0,-1 0 0,1 0 0,0 0 0,0 0 0,-1 1 0,1-1 0,0 0 0,-1 0 0,1 0 0,0 0 0,-1 0 0,1 0 0,0 0 0,-1 0 0,1 0 0,0 0 0,-1 0 0,1 0 0,0 0 0,-1-1 0,0 1 0,1-1 0,-1 1 0,1-1 0,-1 0 0,1 1 0,0-1 0,-1 0 0,1 1 0,0-1 0,-1 0 0,1 1 0,0-1 0,0 0 0,0 0 0,-1 1 0,1-1 0,0 0 0,0 0 0,0 1 0,0-1 0,1 0 0,-1 1 0,0-1 0,0 0 0,0 0 0,1 1 0,-1-1 0,0 0 0,0 1 0,1-1 0,-1 0 0,1 1 0,-1-1 0,1 1 0,-1-1 0,1 0 0,-1 1 0,1-1 0,-1 1 0,1 0 0,0-1 0,-1 1 0,2-1 0,31-19 0,-3 13 0,1 2 0,-1 0 0,1 3 0,0 0 0,0 2 0,31 3 0,7-1 0,-10-1 0,330-3 0,-271-4 0,151-27 0,-169 21 0,1 4 0,152 7 0,-112 3 0,-138-2 0,-1 0 0,1 0 0,0 0 0,-1 0 0,1 0 0,-1-1 0,1 1 0,0-1 0,-1 0 0,1 0 0,-1 0 0,1 0 0,-1 0 0,0 0 0,0-1 0,1 1 0,-1-1 0,0 1 0,0-1 0,0 0 0,-1 0 0,3-3 0,-1 0 0,-1 0 0,0 0 0,-1 0 0,1 0 0,-1 0 0,0-1 0,0 1 0,0-1 0,-1 1 0,0-6 0,-2-324 0,-1 113 0,4 213 0,0 0 0,0 0 0,0 0 0,1 0 0,1 1 0,-1-1 0,2 1 0,-1-1 0,8-12 0,6-16 0,-10 15 0,-2 0 0,-1 0 0,-1 0 0,0-1 0,-2 1 0,-1-1 0,-4-42 0,1-5 0,3-493 0,2 522 0,13-74 0,-2 32 0,0-6 0,-5 39 0,3-81 0,-9 91 0,11-56 0,0-21 0,-11-128 0,-3 131 0,1 110 0,-1-1 0,1 1 0,-1-1 0,0 1 0,0-1 0,0 1 0,-1-1 0,0 1 0,1 0 0,-2 0 0,1 0 0,0 0 0,-1 0 0,0 0 0,0 1 0,0-1 0,0 1 0,0 0 0,-1 0 0,1 0 0,-1 0 0,0 1 0,0 0 0,0-1 0,0 1 0,0 1 0,-1-1 0,-7-2 0,-12-2 0,-1 1 0,0 0 0,0 2 0,-28 0 0,27 1 0,-189-28 0,33 4 0,-1-3 0,115 16 0,-123-7 0,-274 20 0,192 2 0,267-3 0,0 1 0,0 1 0,0-1 0,-1 1 0,1 0 0,0 0 0,0 1 0,1 0 0,-1 0 0,0 0 0,0 1 0,1-1 0,0 1 0,-1 1 0,1-1 0,0 1 0,1 0 0,-1 0 0,1 0 0,0 1 0,0 0 0,0-1 0,0 1 0,1 1 0,-3 5 0,2-7-15,1 0 0,-1 0 0,0 0-1,0 0 1,0-1 0,0 0 0,-1 0-1,1 0 1,-1 0 0,-8 3 0,-5 3-1183,2 0-5628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1:56:0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1:56:0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4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24575,'34'705'0,"40"-218"0,-32-234 0,-34-215 0,17 50 0,-15-55 0,-1-1 0,4 34 0,-14-75 0,1 0 0,-1-1 0,2 1 0,-1-1 0,1 1 0,1 0 0,0 0 0,0-1 0,6-14 0,-5 18 0,-1 0 0,1 1 0,1 0 0,-1 0 0,1 0 0,0 0 0,0 0 0,0 1 0,0-1 0,1 1 0,0 0 0,0 1 0,0-1 0,0 1 0,1 0 0,-1 0 0,1 1 0,10-4 0,29-4 0,0 2 0,1 2 0,52 0 0,-31 2 0,259-2 0,-47 3 0,-174-8 0,109-24 0,-128 18 0,1 4 0,120-4 0,-202 17 0,-1 1 0,1-1 0,0-1 0,-1 1 0,1-1 0,0 1 0,-1-1 0,1-1 0,-1 1 0,1-1 0,-1 0 0,0 0 0,0 0 0,7-5 0,-8 4 0,0 0 0,-1 0 0,0-1 0,0 1 0,0-1 0,0 0 0,0 0 0,0 0 0,-1 0 0,0 0 0,0 0 0,0 0 0,-1 0 0,1 0 0,-1 0 0,0-8 0,-1-37 0,-2 0 0,-2 1 0,-3 0 0,-1 0 0,-3 0 0,-1 1 0,-3 1 0,-2 0 0,-40-74 0,-14-25 0,-65-115 0,89 201 0,40 51 0,1 0 0,0 0 0,0-1 0,1 1 0,0-1 0,0-1 0,1 1 0,-5-14 0,8 18 0,0 0 0,0 1 0,0-1 0,-1 1 0,0 0 0,0-1 0,0 1 0,0 0 0,0 1 0,-1-1 0,0 1 0,0-1 0,0 1 0,0 0 0,0 1 0,-1-1 0,1 1 0,-1 0 0,1 0 0,-1 0 0,-6-1 0,-10-2 0,-1 1 0,0 1 0,-40 0 0,41 3 0,0-1 0,-38-7 0,36 1 0,-17-4 0,-1 1 0,0 2 0,0 2 0,-49-1 0,46 7 0,-12 1 0,0-3 0,-94-14 0,102 9 0,-60-2 0,-40-6 0,67 4 0,56 9 0,-1-2 0,1 0 0,0-2 0,-36-13 0,49 15-170,0-1-1,0-1 0,1 0 1,0-1-1,0 0 0,0-1 1,-13-13-1,4 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132 156 24575,'0'1106'0,"-1"-1102"0,1 0 0,0 0 0,1-1 0,-1 1 0,1 0 0,-1 0 0,1 0 0,0 0 0,1 0 0,-1-1 0,1 1 0,-1-1 0,1 1 0,0-1 0,0 1 0,1-1 0,-1 0 0,6 5 0,-2-4 0,0 0 0,1 0 0,-1-1 0,1 0 0,0 0 0,0-1 0,0 0 0,0 0 0,12 1 0,45 6 0,125 0 0,12 1 0,-72 9 0,-50-7 0,108 3 0,-160-14 0,0-2 0,0-2 0,-1 0 0,1-2 0,-1 0 0,0-2 0,0-1 0,25-12 0,-23 7 0,-1-2 0,0 0 0,34-29 0,-7 9 0,-39 26 0,0 0 0,-1-2 0,16-13 0,-26 20 0,0-1 0,0 1 0,-1-1 0,1 0 0,-1 0 0,0 0 0,0 0 0,-1 0 0,1-1 0,-1 1 0,-1-1 0,1 0 0,1-8 0,-2-13 0,-1 0 0,-1 1 0,-1-1 0,-1 0 0,-2 1 0,-14-50 0,8 35 0,-9-71 0,17 39 0,4 59 0,-1 0 0,0-1 0,-1 1 0,0 0 0,-1-1 0,-1 1 0,-1 0 0,0 1 0,0-1 0,-1 1 0,-13-23 0,-13-18 0,2 0 0,2-2 0,-31-97 0,28 74 0,28 72 0,-1 1 0,0 0 0,0 0 0,-1 0 0,1 0 0,-1 1 0,-1-1 0,1 1 0,-1 0 0,0 0 0,-6-4 0,9 7 0,-1 1 0,1-1 0,-1 1 0,0-1 0,1 1 0,-1 0 0,0 0 0,0 1 0,0-1 0,1 0 0,-1 1 0,0 0 0,0 0 0,0 0 0,0 0 0,0 0 0,0 0 0,0 1 0,0-1 0,1 1 0,-1 0 0,0 0 0,0 0 0,1 0 0,-1 0 0,1 1 0,-1-1 0,-3 4 0,-36 28 0,26-20 0,0 0 0,-1-1 0,-20 10 0,9-9 0,0-1 0,-1-1 0,-1-1 0,0-2 0,0-1 0,-49 5 0,-188-6 0,252-6 0,-159 2 0,-108-6 0,268 3-227,-1-1-1,0-1 1,1 0-1,0 0 1,-17-8-1,6-1-6598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5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132 156 24575,'0'1106'0,"-1"-1102"0,1 0 0,0 0 0,1-1 0,-1 1 0,1 0 0,-1 0 0,1 0 0,0 0 0,1 0 0,-1-1 0,1 1 0,-1-1 0,1 1 0,0-1 0,0 1 0,1-1 0,-1 0 0,6 5 0,-2-4 0,0 0 0,1 0 0,-1-1 0,1 0 0,0 0 0,0-1 0,0 0 0,0 0 0,12 1 0,45 6 0,125 0 0,12 1 0,-72 9 0,-50-7 0,108 3 0,-160-14 0,0-2 0,0-2 0,-1 0 0,1-2 0,-1 0 0,0-2 0,0-1 0,25-12 0,-23 7 0,-1-2 0,0 0 0,34-29 0,-7 9 0,-39 26 0,0 0 0,-1-2 0,16-13 0,-26 20 0,0-1 0,0 1 0,-1-1 0,1 0 0,-1 0 0,0 0 0,0 0 0,-1 0 0,1-1 0,-1 1 0,-1-1 0,1 0 0,1-8 0,-2-13 0,-1 0 0,-1 1 0,-1-1 0,-1 0 0,-2 1 0,-14-50 0,8 35 0,-9-71 0,17 39 0,4 59 0,-1 0 0,0-1 0,-1 1 0,0 0 0,-1-1 0,-1 1 0,-1 0 0,0 1 0,0-1 0,-1 1 0,-13-23 0,-13-18 0,2 0 0,2-2 0,-31-97 0,28 74 0,28 72 0,-1 1 0,0 0 0,0 0 0,-1 0 0,1 0 0,-1 1 0,-1-1 0,1 1 0,-1 0 0,0 0 0,-6-4 0,9 7 0,-1 1 0,1-1 0,-1 1 0,0-1 0,1 1 0,-1 0 0,0 0 0,0 1 0,0-1 0,1 0 0,-1 1 0,0 0 0,0 0 0,0 0 0,0 0 0,0 0 0,0 0 0,0 1 0,0-1 0,1 1 0,-1 0 0,0 0 0,0 0 0,1 0 0,-1 0 0,1 1 0,-1-1 0,-3 4 0,-36 28 0,26-20 0,0 0 0,-1-1 0,-20 10 0,9-9 0,0-1 0,-1-1 0,-1-1 0,0-2 0,0-1 0,-49 5 0,-188-6 0,252-6 0,-159 2 0,-108-6 0,268 3-227,-1-1-1,0-1 1,1 0-1,0 0 1,-17-8-1,6-1-6598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215 156 24575,'0'1106'0,"-2"-1102"0,2 0 0,0 0 0,2-1 0,-2 1 0,2 0 0,-2 0 0,1 0 0,1 0 0,1 0 0,-1-1 0,1 1 0,-1-1 0,1 1 0,0-1 0,0 1 0,2-1 0,-1 0 0,9 5 0,-3-4 0,-1 0 0,3 0 0,-2-1 0,1 0 0,0 0 0,1-1 0,-1 0 0,1 0 0,19 1 0,73 6 0,205 0 0,19 1 0,-117 9 0,-82-7 0,177 3 0,-262-14 0,0-2 0,0-2 0,-2 0 0,2-2 0,-1 0 0,-1-2 0,1-1 0,40-12 0,-37 7 0,-2-2 0,0 0 0,56-29 0,-12 9 0,-64 26 0,1 0 0,-2-2 0,26-13 0,-43 20 0,1-1 0,-1 1 0,-1-1 0,2 0 0,-2 0 0,0 0 0,0 0 0,-2 0 0,2-1 0,-2 1 0,-1-1 0,1 0 0,2-8 0,-4-13 0,-1 0 0,-1 1 0,-3-1 0,0 0 0,-5 1 0,-22-50 0,13 35 0,-14-71 0,27 39 0,6 59 0,-1 0 0,0-1 0,-1 1 0,-1 0 0,-1-1 0,-2 1 0,-1 0 0,-1 1 0,0-1 0,-1 1 0,-21-23 0,-22-18 0,4 0 0,3-2 0,-51-97 0,46 74 0,46 72 0,-2 1 0,0 0 0,0 0 0,-1 0 0,1 0 0,-2 1 0,-1-1 0,1 1 0,-1 0 0,0 0 0,-10-4 0,15 7 0,-2 1 0,2-1 0,-2 1 0,0-1 0,2 1 0,-2 0 0,0 0 0,0 1 0,0-1 0,2 0 0,-2 1 0,0 0 0,0 0 0,0 0 0,0 0 0,0 0 0,0 0 0,1 1 0,-1-1 0,1 1 0,-1 0 0,1 0 0,-1 0 0,1 0 0,-1 0 0,2 1 0,-2-1 0,-4 4 0,-60 28 0,43-20 0,0 0 0,-2-1 0,-33 10 0,16-9 0,-1-1 0,-1-1 0,-2-1 0,0-2 0,0-1 0,-80 5 0,-308-6 0,413-6 0,-260 2 0,-177-6 0,438 3-227,-1-1-1,-1-1 1,2 0-1,0 0 1,-27-8-1,9-1-6598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2:00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215 156 24575,'0'1106'0,"-2"-1102"0,2 0 0,0 0 0,2-1 0,-2 1 0,2 0 0,-2 0 0,1 0 0,1 0 0,1 0 0,-1-1 0,1 1 0,-1-1 0,1 1 0,0-1 0,0 1 0,2-1 0,-1 0 0,9 5 0,-3-4 0,-1 0 0,3 0 0,-2-1 0,1 0 0,0 0 0,1-1 0,-1 0 0,1 0 0,19 1 0,73 6 0,205 0 0,19 1 0,-117 9 0,-82-7 0,177 3 0,-262-14 0,0-2 0,0-2 0,-2 0 0,2-2 0,-1 0 0,-1-2 0,1-1 0,40-12 0,-37 7 0,-2-2 0,0 0 0,56-29 0,-12 9 0,-64 26 0,1 0 0,-2-2 0,26-13 0,-43 20 0,1-1 0,-1 1 0,-1-1 0,2 0 0,-2 0 0,0 0 0,0 0 0,-2 0 0,2-1 0,-2 1 0,-1-1 0,1 0 0,2-8 0,-4-13 0,-1 0 0,-1 1 0,-3-1 0,0 0 0,-5 1 0,-22-50 0,13 35 0,-14-71 0,27 39 0,6 59 0,-1 0 0,0-1 0,-1 1 0,-1 0 0,-1-1 0,-2 1 0,-1 0 0,-1 1 0,0-1 0,-1 1 0,-21-23 0,-22-18 0,4 0 0,3-2 0,-51-97 0,46 74 0,46 72 0,-2 1 0,0 0 0,0 0 0,-1 0 0,1 0 0,-2 1 0,-1-1 0,1 1 0,-1 0 0,0 0 0,-10-4 0,15 7 0,-2 1 0,2-1 0,-2 1 0,0-1 0,2 1 0,-2 0 0,0 0 0,0 1 0,0-1 0,2 0 0,-2 1 0,0 0 0,0 0 0,0 0 0,0 0 0,0 0 0,0 0 0,1 1 0,-1-1 0,1 1 0,-1 0 0,1 0 0,-1 0 0,1 0 0,-1 0 0,2 1 0,-2-1 0,-4 4 0,-60 28 0,43-20 0,0 0 0,-2-1 0,-33 10 0,16-9 0,-1-1 0,-1-1 0,-2-1 0,0-2 0,0-1 0,-80 5 0,-308-6 0,413-6 0,-260 2 0,-177-6 0,438 3-227,-1-1-1,-1-1 1,2 0-1,0 0 1,-27-8-1,9-1-6598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4110-1D48-40A1-8F8A-EF073B0725B2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1229-6EAA-4BD8-931F-4297C1122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203C-48A3-6C4B-8D43-E1F5D10A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21CB8-4E47-614A-8716-1B0DDD493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43056-93EE-784B-9231-2390A5A1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4DF20-E26D-9D4A-8B31-EB8C338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0F713-7898-9C41-BC6C-A31420C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2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D0C30-8E92-2942-8F5E-018F192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41B31-FD3F-D943-9C24-9A2A1D3F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D6AE-0CC4-A443-A6E8-CCC77E7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C972C-FAC1-7F43-B526-4D4B392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A2BE2-CB89-B34C-BDEE-23071B63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58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251C4-FE71-EC48-8783-1E67FE60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1DA92-7F88-8546-AB5A-4FD98243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C583-1F92-1043-BA95-AF0F757A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DE3F8-4B06-FC46-BDCF-DD7CC793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4BC43-BA3B-9440-8827-50CD0B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1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16AD-1926-0A4F-9D28-45D4ECC6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95005-C195-3C4B-A56C-15860D04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22E6C-280E-914C-9D0B-334D2D11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3211-F90A-D947-8690-52D71DC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0BECF-B744-DA45-83D1-F486699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9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D38C-21F8-A44A-9B58-5D517A0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63537-5739-6040-8C21-554E8C1E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FE24A-33E5-C749-A914-9198BC83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9D533-8FC4-0B4D-AED0-11294529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903C-AD91-294A-A8C9-9B6C26E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8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4120-4997-9C45-B36E-AB75D806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530C-B75C-0140-99DD-2F7F73CB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2DE4-05A3-3848-8B93-D9AD8902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D4D6-861F-6F42-BC83-B2B2588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B652D-EB72-3947-B88E-2935CD5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0B3B3-972E-F640-AC6B-C7106C4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8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564D7-67AF-0142-A877-BD486BA9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C2204-0459-6041-80C1-AC121FBB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5CCD6-4454-4442-BBBA-44EFA882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70996-791E-2947-9BE6-AADBE8C3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41A89-3CCA-024D-81C1-27B97D4E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DCB57-DBB0-3648-9AFC-C2B349E8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4E397-8DF5-544B-B4C2-0D382C1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A2B19-375D-1D45-A9A4-D4707E5C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11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7D628-ABBE-C24F-AF95-2C49074D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1E54D-FC5F-5449-9037-F9DA658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A8693-B80C-6842-AC88-C32207A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1B904-6069-0841-9493-B386DEE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0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F79391-3993-8C43-A44A-2756E51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EF718-25DA-7B4E-9B68-A34D795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F856B-3B7B-8E4F-AF9B-36B891A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9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9122-4AE3-F74E-B102-49CAB917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73BA6-8939-A042-AF94-3D7B7B65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071D9-675B-AE47-A6FD-EDB038E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E6D70-D5F6-0D46-96DD-6EBC3BA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B8AD1-65BD-BC45-B94C-853F57A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9CCB1-E5A6-A242-800F-804B9CB3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0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9A0E-551C-0C48-B796-4890FC8F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F613D-378E-E847-AC42-9BE66A86A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8D9B8-212D-7D49-ACDA-35FD91B9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94B2E-8749-4648-ADB2-B3AED7F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70E6F-7776-7E4F-9D74-2C24C1D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ECE2D-074C-964E-B6C0-7F052FFE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7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8F7BF-2961-3743-A1EB-4EFB111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70346-7612-9743-8910-DA31022C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D98EF-5924-704C-B74C-902A8486B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0ED-881C-C64A-829E-014C378E6EA6}" type="datetimeFigureOut">
              <a:t>2021-11-14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53D7-E120-E64F-8C0D-65AF68BC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8F959-7EE4-194B-939B-25D0884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336A-0E82-474A-8357-E2CBF914FFE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2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6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2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B754AA-2EF5-FB45-85C9-D0EE32A7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60" y="-119269"/>
            <a:ext cx="720969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D4669-9678-0643-A0DB-5A3643166344}"/>
              </a:ext>
            </a:extLst>
          </p:cNvPr>
          <p:cNvSpPr txBox="1"/>
          <p:nvPr/>
        </p:nvSpPr>
        <p:spPr>
          <a:xfrm>
            <a:off x="692744" y="4590337"/>
            <a:ext cx="3587842" cy="96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Email</a:t>
            </a:r>
            <a:r>
              <a:rPr kumimoji="1"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j961224@naver.com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</a:t>
            </a:r>
            <a:r>
              <a:rPr kumimoji="1"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ub</a:t>
            </a:r>
            <a:r>
              <a:rPr kumimoji="1"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</a:rPr>
              <a:t>github.com/j961224</a:t>
            </a:r>
            <a:endParaRPr kumimoji="1"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BA2C0-AA4D-F848-A1C2-266EF437F671}"/>
              </a:ext>
            </a:extLst>
          </p:cNvPr>
          <p:cNvSpPr txBox="1"/>
          <p:nvPr/>
        </p:nvSpPr>
        <p:spPr>
          <a:xfrm>
            <a:off x="621028" y="1418464"/>
            <a:ext cx="5777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TACOTRON</a:t>
            </a:r>
          </a:p>
          <a:p>
            <a:r>
              <a:rPr kumimoji="1" lang="en-US" altLang="ko-KR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TACOTRON: TOWARDS END-TO-END SPEECH SYNTHESIS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4F24D-B632-D143-898B-83EB6AF2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88" y="723700"/>
            <a:ext cx="2424525" cy="3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A8D4-F58E-40D7-83DB-F83AD32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49" y="687315"/>
            <a:ext cx="7852093" cy="327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854FE-3848-42CA-8BED-3EF6708D029E}"/>
              </a:ext>
            </a:extLst>
          </p:cNvPr>
          <p:cNvSpPr txBox="1"/>
          <p:nvPr/>
        </p:nvSpPr>
        <p:spPr>
          <a:xfrm>
            <a:off x="2075255" y="1622255"/>
            <a:ext cx="7576670" cy="107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E91E-067F-4C6F-8440-F32E47850421}"/>
              </a:ext>
            </a:extLst>
          </p:cNvPr>
          <p:cNvSpPr txBox="1"/>
          <p:nvPr/>
        </p:nvSpPr>
        <p:spPr>
          <a:xfrm>
            <a:off x="4225932" y="4029626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고정된 폭을 가지는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1D convolution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통과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DD7AC2-45C0-4F55-874A-9E70E397BD96}"/>
              </a:ext>
            </a:extLst>
          </p:cNvPr>
          <p:cNvCxnSpPr/>
          <p:nvPr/>
        </p:nvCxnSpPr>
        <p:spPr>
          <a:xfrm>
            <a:off x="5623560" y="4337403"/>
            <a:ext cx="0" cy="40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8368C5-1D58-44C7-ACC8-A350F3D9EDA0}"/>
              </a:ext>
            </a:extLst>
          </p:cNvPr>
          <p:cNvSpPr txBox="1"/>
          <p:nvPr/>
        </p:nvSpPr>
        <p:spPr>
          <a:xfrm>
            <a:off x="3554088" y="4864264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Sequence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데이터의 벡터 사이즈와 일치하는 벡터 생성됨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A1F6EA-1082-4CD5-8FFB-253C0610D902}"/>
              </a:ext>
            </a:extLst>
          </p:cNvPr>
          <p:cNvCxnSpPr/>
          <p:nvPr/>
        </p:nvCxnSpPr>
        <p:spPr>
          <a:xfrm>
            <a:off x="5623560" y="5172041"/>
            <a:ext cx="0" cy="40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67D5E2-03F7-42A9-BD30-807C2C22786C}"/>
              </a:ext>
            </a:extLst>
          </p:cNvPr>
          <p:cNvSpPr txBox="1"/>
          <p:nvPr/>
        </p:nvSpPr>
        <p:spPr>
          <a:xfrm>
            <a:off x="3002921" y="5701470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Residual connection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통해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생성된 벡터와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input Sequence 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벡터 더하기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!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82AD8-FDC7-494C-90C1-6CCC646D65B1}"/>
              </a:ext>
            </a:extLst>
          </p:cNvPr>
          <p:cNvCxnSpPr/>
          <p:nvPr/>
        </p:nvCxnSpPr>
        <p:spPr>
          <a:xfrm>
            <a:off x="5623560" y="6009247"/>
            <a:ext cx="0" cy="40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E1022-A3DB-4B0F-A8D5-134EBAF8C65F}"/>
              </a:ext>
            </a:extLst>
          </p:cNvPr>
          <p:cNvSpPr txBox="1"/>
          <p:nvPr/>
        </p:nvSpPr>
        <p:spPr>
          <a:xfrm>
            <a:off x="3597005" y="6509239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이것으로 모델을 깊게 쌓을 수 있고 빠르게 수렴 가능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904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A8D4-F58E-40D7-83DB-F83AD32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49" y="687315"/>
            <a:ext cx="7852093" cy="327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854FE-3848-42CA-8BED-3EF6708D029E}"/>
              </a:ext>
            </a:extLst>
          </p:cNvPr>
          <p:cNvSpPr txBox="1"/>
          <p:nvPr/>
        </p:nvSpPr>
        <p:spPr>
          <a:xfrm>
            <a:off x="1980460" y="1015187"/>
            <a:ext cx="7576670" cy="107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E91E-067F-4C6F-8440-F32E47850421}"/>
              </a:ext>
            </a:extLst>
          </p:cNvPr>
          <p:cNvSpPr txBox="1"/>
          <p:nvPr/>
        </p:nvSpPr>
        <p:spPr>
          <a:xfrm>
            <a:off x="3368682" y="3887888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>
                <a:solidFill>
                  <a:srgbClr val="24292F"/>
                </a:solidFill>
                <a:effectLst/>
                <a:latin typeface="-apple-system"/>
              </a:rPr>
              <a:t>Highway </a:t>
            </a:r>
            <a:r>
              <a:rPr lang="ko-KR" altLang="en-US" sz="1400" i="0" dirty="0">
                <a:solidFill>
                  <a:srgbClr val="24292F"/>
                </a:solidFill>
                <a:effectLst/>
                <a:latin typeface="-apple-system"/>
              </a:rPr>
              <a:t>네트워크를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통과하여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high level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특성을 추출한다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E90B9B-4516-4836-8640-3FE5560F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5" y="4458515"/>
            <a:ext cx="5871676" cy="1867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3ADC2B-7000-4F5F-865B-5D4A3B8903DB}"/>
              </a:ext>
            </a:extLst>
          </p:cNvPr>
          <p:cNvSpPr txBox="1"/>
          <p:nvPr/>
        </p:nvSpPr>
        <p:spPr>
          <a:xfrm>
            <a:off x="5334039" y="5001134"/>
            <a:ext cx="121956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Hightway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네트워크는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Gate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구조를 추가한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Residual Connection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 </a:t>
            </a:r>
          </a:p>
          <a:p>
            <a:pPr algn="l"/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ko-KR" altLang="en-US" sz="1400" b="1" i="0" dirty="0" err="1">
                <a:solidFill>
                  <a:srgbClr val="24292F"/>
                </a:solidFill>
                <a:effectLst/>
                <a:latin typeface="-apple-system"/>
              </a:rPr>
              <a:t>입력값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x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와 함수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H(x)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ko-KR" altLang="en-US" sz="1400" b="1" i="0" dirty="0" err="1">
                <a:solidFill>
                  <a:srgbClr val="24292F"/>
                </a:solidFill>
                <a:effectLst/>
                <a:latin typeface="-apple-system"/>
              </a:rPr>
              <a:t>어느정도의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 비율로 섞을지를 학습하여 결정한다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br>
              <a:rPr lang="ko-KR" altLang="en-US" sz="1400" dirty="0"/>
            </a:b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836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A8D4-F58E-40D7-83DB-F83AD32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49" y="1025790"/>
            <a:ext cx="7852093" cy="327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854FE-3848-42CA-8BED-3EF6708D029E}"/>
              </a:ext>
            </a:extLst>
          </p:cNvPr>
          <p:cNvSpPr txBox="1"/>
          <p:nvPr/>
        </p:nvSpPr>
        <p:spPr>
          <a:xfrm>
            <a:off x="1980460" y="687314"/>
            <a:ext cx="7576670" cy="107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E91E-067F-4C6F-8440-F32E47850421}"/>
              </a:ext>
            </a:extLst>
          </p:cNvPr>
          <p:cNvSpPr txBox="1"/>
          <p:nvPr/>
        </p:nvSpPr>
        <p:spPr>
          <a:xfrm>
            <a:off x="1842749" y="4643023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정방향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문맥과 역방향 문맥에서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Sequential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특성을 추출하기 위해서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bidirectional GRU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 사용한다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245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Encoder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9FB87-EB9C-4A31-9AF1-0BADC4F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8" y="1509802"/>
            <a:ext cx="3305636" cy="447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D271A5-A23A-4C13-8CF4-EB8CD1DA6246}"/>
              </a:ext>
            </a:extLst>
          </p:cNvPr>
          <p:cNvSpPr txBox="1"/>
          <p:nvPr/>
        </p:nvSpPr>
        <p:spPr>
          <a:xfrm>
            <a:off x="5179101" y="1016289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Encoder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목표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text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의 강력한 </a:t>
            </a:r>
            <a:r>
              <a:rPr lang="ko-KR" altLang="en-US" sz="1400" b="1" i="0" dirty="0" err="1">
                <a:solidFill>
                  <a:srgbClr val="24292F"/>
                </a:solidFill>
                <a:effectLst/>
                <a:latin typeface="-apple-system"/>
              </a:rPr>
              <a:t>시퀀셜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 표현을 추출하는 것이다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F639B-8BAC-47B7-8CD1-E09AC3E53199}"/>
              </a:ext>
            </a:extLst>
          </p:cNvPr>
          <p:cNvSpPr txBox="1"/>
          <p:nvPr/>
        </p:nvSpPr>
        <p:spPr>
          <a:xfrm>
            <a:off x="5132718" y="2425989"/>
            <a:ext cx="7059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 Input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을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character Sequence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로 받고 각 문자들을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one-hot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벡터로 만든 후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, embedding vector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로 변환시켜준다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ctr"/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2. non-linear transform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인 </a:t>
            </a:r>
            <a:r>
              <a:rPr lang="en-US" altLang="ko-KR" sz="1400" b="1" i="0" dirty="0" err="1">
                <a:solidFill>
                  <a:srgbClr val="24292F"/>
                </a:solidFill>
                <a:effectLst/>
                <a:latin typeface="-apple-system"/>
              </a:rPr>
              <a:t>prenet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dropout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으로 수렴을 돕고 일반화 효과를 낸다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.(overfitting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방지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) -&gt; 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중요 정보를 거르는 역할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Prenet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형태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: FC-256 layer -&gt; RELU -&gt; Dropout(0.5) -&gt; FC-128 layer -&gt; RELU -&gt; Dropout(0.5) 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차원을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줄여줌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Dropout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으로 과적합을 방지하려 한다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3.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CBHG module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로 최종 인코더의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output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으로 바꾼다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3534D9-33E9-4C5D-80E5-A58ADB0C4080}"/>
              </a:ext>
            </a:extLst>
          </p:cNvPr>
          <p:cNvCxnSpPr/>
          <p:nvPr/>
        </p:nvCxnSpPr>
        <p:spPr>
          <a:xfrm flipV="1">
            <a:off x="3920490" y="2640330"/>
            <a:ext cx="1485900" cy="229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6997E7-EAEC-4C2B-952B-3F78023B64E0}"/>
              </a:ext>
            </a:extLst>
          </p:cNvPr>
          <p:cNvCxnSpPr>
            <a:cxnSpLocks/>
          </p:cNvCxnSpPr>
          <p:nvPr/>
        </p:nvCxnSpPr>
        <p:spPr>
          <a:xfrm flipV="1">
            <a:off x="3920490" y="3246120"/>
            <a:ext cx="1783080" cy="54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CB9E35-786D-47A2-B91E-D135FB9F9CCD}"/>
              </a:ext>
            </a:extLst>
          </p:cNvPr>
          <p:cNvCxnSpPr>
            <a:cxnSpLocks/>
          </p:cNvCxnSpPr>
          <p:nvPr/>
        </p:nvCxnSpPr>
        <p:spPr>
          <a:xfrm>
            <a:off x="3920490" y="2640330"/>
            <a:ext cx="2560320" cy="229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Decoder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D791E-15E6-4D1B-A51D-DA19B1EB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152"/>
            <a:ext cx="6501445" cy="286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77F04-1C1C-468A-94C9-149DE82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32307"/>
            <a:ext cx="5589879" cy="2295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5B68B7F-57F5-4513-B568-385A115D4E09}"/>
                  </a:ext>
                </a:extLst>
              </p14:cNvPr>
              <p14:cNvContentPartPr/>
              <p14:nvPr/>
            </p14:nvContentPartPr>
            <p14:xfrm>
              <a:off x="4130540" y="4361461"/>
              <a:ext cx="761040" cy="1125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5B68B7F-57F5-4513-B568-385A115D4E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1540" y="4352821"/>
                <a:ext cx="7786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3C218DF-4BF9-4B39-8C80-C87A6A2C1E4D}"/>
                  </a:ext>
                </a:extLst>
              </p14:cNvPr>
              <p14:cNvContentPartPr/>
              <p14:nvPr/>
            </p14:nvContentPartPr>
            <p14:xfrm>
              <a:off x="8350460" y="197178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3C218DF-4BF9-4B39-8C80-C87A6A2C1E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1460" y="196278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C2E898-CD44-48AE-9B66-5CA250BFEFA7}"/>
              </a:ext>
            </a:extLst>
          </p:cNvPr>
          <p:cNvSpPr txBox="1"/>
          <p:nvPr/>
        </p:nvSpPr>
        <p:spPr>
          <a:xfrm>
            <a:off x="7120131" y="2601794"/>
            <a:ext cx="474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 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A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ttention 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사용하여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output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생성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C388-63A8-4D5E-9C94-A9DABF23FD02}"/>
              </a:ext>
            </a:extLst>
          </p:cNvPr>
          <p:cNvSpPr txBox="1"/>
          <p:nvPr/>
        </p:nvSpPr>
        <p:spPr>
          <a:xfrm>
            <a:off x="6953042" y="3539225"/>
            <a:ext cx="474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 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으로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context vector + attention RNN cell output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사용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974355-4AEC-4470-8640-145FCD7C9411}"/>
              </a:ext>
            </a:extLst>
          </p:cNvPr>
          <p:cNvCxnSpPr/>
          <p:nvPr/>
        </p:nvCxnSpPr>
        <p:spPr>
          <a:xfrm flipV="1">
            <a:off x="4511060" y="3800835"/>
            <a:ext cx="4812077" cy="124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42C996-C3C8-49E9-9CEA-78A6510C1B56}"/>
              </a:ext>
            </a:extLst>
          </p:cNvPr>
          <p:cNvCxnSpPr>
            <a:cxnSpLocks/>
          </p:cNvCxnSpPr>
          <p:nvPr/>
        </p:nvCxnSpPr>
        <p:spPr>
          <a:xfrm flipV="1">
            <a:off x="4550168" y="3789762"/>
            <a:ext cx="6081817" cy="10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5AF8098-11DA-41CE-B279-47094DD96AD9}"/>
              </a:ext>
            </a:extLst>
          </p:cNvPr>
          <p:cNvCxnSpPr/>
          <p:nvPr/>
        </p:nvCxnSpPr>
        <p:spPr>
          <a:xfrm>
            <a:off x="9066882" y="3789762"/>
            <a:ext cx="97652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EB9B5DE-6142-45FD-8634-FF4817C5ED08}"/>
              </a:ext>
            </a:extLst>
          </p:cNvPr>
          <p:cNvCxnSpPr>
            <a:cxnSpLocks/>
          </p:cNvCxnSpPr>
          <p:nvPr/>
        </p:nvCxnSpPr>
        <p:spPr>
          <a:xfrm>
            <a:off x="10195810" y="3789762"/>
            <a:ext cx="140495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D66CDB-0B70-4C3B-B4A7-20B7D009C6D6}"/>
              </a:ext>
            </a:extLst>
          </p:cNvPr>
          <p:cNvCxnSpPr>
            <a:cxnSpLocks/>
          </p:cNvCxnSpPr>
          <p:nvPr/>
        </p:nvCxnSpPr>
        <p:spPr>
          <a:xfrm>
            <a:off x="8750260" y="3963294"/>
            <a:ext cx="572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5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Decoder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D791E-15E6-4D1B-A51D-DA19B1EB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152"/>
            <a:ext cx="6501445" cy="286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77F04-1C1C-468A-94C9-149DE82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32307"/>
            <a:ext cx="5589879" cy="2295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3C218DF-4BF9-4B39-8C80-C87A6A2C1E4D}"/>
                  </a:ext>
                </a:extLst>
              </p14:cNvPr>
              <p14:cNvContentPartPr/>
              <p14:nvPr/>
            </p14:nvContentPartPr>
            <p14:xfrm>
              <a:off x="8350460" y="197178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3C218DF-4BF9-4B39-8C80-C87A6A2C1E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1460" y="19627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CA3D7B7-4DA8-42D1-A091-AA1F29CD446E}"/>
                  </a:ext>
                </a:extLst>
              </p14:cNvPr>
              <p14:cNvContentPartPr/>
              <p14:nvPr/>
            </p14:nvContentPartPr>
            <p14:xfrm>
              <a:off x="4196780" y="5862301"/>
              <a:ext cx="730080" cy="666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CA3D7B7-4DA8-42D1-A091-AA1F29CD44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7780" y="5853301"/>
                <a:ext cx="7477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14:cNvPr>
              <p14:cNvContentPartPr/>
              <p14:nvPr/>
            </p14:nvContentPartPr>
            <p14:xfrm>
              <a:off x="5185340" y="5881741"/>
              <a:ext cx="599040" cy="518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6700" y="5873101"/>
                <a:ext cx="6166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BCB86B6-FA8E-4A40-91D7-E7EC8EAC97A9}"/>
                  </a:ext>
                </a:extLst>
              </p14:cNvPr>
              <p14:cNvContentPartPr/>
              <p14:nvPr/>
            </p14:nvContentPartPr>
            <p14:xfrm>
              <a:off x="7865900" y="4648381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BCB86B6-FA8E-4A40-91D7-E7EC8EAC97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6900" y="463974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F92BA27-9C94-4D6D-AE5D-574527E0B7E6}"/>
              </a:ext>
            </a:extLst>
          </p:cNvPr>
          <p:cNvSpPr txBox="1"/>
          <p:nvPr/>
        </p:nvSpPr>
        <p:spPr>
          <a:xfrm>
            <a:off x="6270442" y="1984971"/>
            <a:ext cx="55898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은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t-1 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시점까지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decoder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에서 생성된 </a:t>
            </a:r>
            <a:r>
              <a:rPr lang="en-US" altLang="ko-KR" sz="1400" b="1" i="0" dirty="0" err="1">
                <a:solidFill>
                  <a:srgbClr val="24292F"/>
                </a:solidFill>
                <a:effectLst/>
                <a:latin typeface="-apple-system"/>
              </a:rPr>
              <a:t>mel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 spectrogram!</a:t>
            </a:r>
          </a:p>
          <a:p>
            <a:pPr algn="ctr"/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처음 시점에는 생성된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spectrogram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이 없으므로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all-zero frame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으로 사용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!!</a:t>
            </a: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CFD18B-01F2-4962-88A6-130B35796EDF}"/>
              </a:ext>
            </a:extLst>
          </p:cNvPr>
          <p:cNvCxnSpPr/>
          <p:nvPr/>
        </p:nvCxnSpPr>
        <p:spPr>
          <a:xfrm flipV="1">
            <a:off x="5784380" y="2897436"/>
            <a:ext cx="2313018" cy="30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01D28238-3E72-4221-B21F-CA0FA29A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211" y="4973180"/>
            <a:ext cx="5191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원래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(음의 높낮이)가 주파수가 증가함에 따라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exponential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상승하니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적용하여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linear하게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만든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spectrogram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115102-4677-4488-90DE-2AEB5B080172}"/>
              </a:ext>
            </a:extLst>
          </p:cNvPr>
          <p:cNvCxnSpPr/>
          <p:nvPr/>
        </p:nvCxnSpPr>
        <p:spPr>
          <a:xfrm>
            <a:off x="11082969" y="2212604"/>
            <a:ext cx="38559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AD4C63-D73E-4D19-9D4A-9A2826AA0984}"/>
              </a:ext>
            </a:extLst>
          </p:cNvPr>
          <p:cNvCxnSpPr>
            <a:cxnSpLocks/>
          </p:cNvCxnSpPr>
          <p:nvPr/>
        </p:nvCxnSpPr>
        <p:spPr>
          <a:xfrm>
            <a:off x="8679791" y="2406471"/>
            <a:ext cx="1070137" cy="36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3437C4-3B7A-4833-A58B-12F85ED798FF}"/>
              </a:ext>
            </a:extLst>
          </p:cNvPr>
          <p:cNvCxnSpPr>
            <a:endCxn id="11" idx="0"/>
          </p:cNvCxnSpPr>
          <p:nvPr/>
        </p:nvCxnSpPr>
        <p:spPr>
          <a:xfrm>
            <a:off x="9370048" y="2410094"/>
            <a:ext cx="1" cy="256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Decoder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D791E-15E6-4D1B-A51D-DA19B1EB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152"/>
            <a:ext cx="6501445" cy="286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77F04-1C1C-468A-94C9-149DE82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32307"/>
            <a:ext cx="5589879" cy="2295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14:cNvPr>
              <p14:cNvContentPartPr/>
              <p14:nvPr/>
            </p14:nvContentPartPr>
            <p14:xfrm>
              <a:off x="4188427" y="5203003"/>
              <a:ext cx="599040" cy="518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9427" y="5194003"/>
                <a:ext cx="616680" cy="53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CFD18B-01F2-4962-88A6-130B35796EDF}"/>
              </a:ext>
            </a:extLst>
          </p:cNvPr>
          <p:cNvCxnSpPr>
            <a:cxnSpLocks/>
          </p:cNvCxnSpPr>
          <p:nvPr/>
        </p:nvCxnSpPr>
        <p:spPr>
          <a:xfrm flipV="1">
            <a:off x="4787467" y="2897436"/>
            <a:ext cx="3309931" cy="25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300A4-027A-4533-A777-7E65DB5BB02B}"/>
              </a:ext>
            </a:extLst>
          </p:cNvPr>
          <p:cNvSpPr txBox="1"/>
          <p:nvPr/>
        </p:nvSpPr>
        <p:spPr>
          <a:xfrm>
            <a:off x="6424678" y="1419586"/>
            <a:ext cx="55898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2. input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pre-net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통과시켜 벡터 생성 후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 Attention-RNN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으로 사용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!!</a:t>
            </a:r>
          </a:p>
          <a:p>
            <a:pPr algn="ctr"/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ctr"/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encoder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와 마찬가지로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decoder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pre-net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도 과적합을 막기 위해 사용한다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! -&gt; dropout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-apple-system"/>
              </a:rPr>
              <a:t>이 그 역할을 한다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831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Decoder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D791E-15E6-4D1B-A51D-DA19B1EB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152"/>
            <a:ext cx="6501445" cy="286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77F04-1C1C-468A-94C9-149DE82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32307"/>
            <a:ext cx="5589879" cy="2295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14:cNvPr>
              <p14:cNvContentPartPr/>
              <p14:nvPr/>
            </p14:nvContentPartPr>
            <p14:xfrm>
              <a:off x="4067241" y="4621183"/>
              <a:ext cx="978484" cy="518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8238" y="4612183"/>
                <a:ext cx="996131" cy="53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CFD18B-01F2-4962-88A6-130B35796EDF}"/>
              </a:ext>
            </a:extLst>
          </p:cNvPr>
          <p:cNvCxnSpPr>
            <a:cxnSpLocks/>
          </p:cNvCxnSpPr>
          <p:nvPr/>
        </p:nvCxnSpPr>
        <p:spPr>
          <a:xfrm flipV="1">
            <a:off x="5045725" y="1916661"/>
            <a:ext cx="2280492" cy="284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300A4-027A-4533-A777-7E65DB5BB02B}"/>
              </a:ext>
            </a:extLst>
          </p:cNvPr>
          <p:cNvSpPr txBox="1"/>
          <p:nvPr/>
        </p:nvSpPr>
        <p:spPr>
          <a:xfrm>
            <a:off x="6424678" y="1419586"/>
            <a:ext cx="558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3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 Attention-RNN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에서 추출된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Sequence hidden vector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Query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attention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 넣어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encoder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vector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각 시점과 관련된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vector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가중합인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context vector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추출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!!</a:t>
            </a:r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ctr"/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A107-8653-465C-8F4F-4AAE6447159A}"/>
              </a:ext>
            </a:extLst>
          </p:cNvPr>
          <p:cNvSpPr txBox="1"/>
          <p:nvPr/>
        </p:nvSpPr>
        <p:spPr>
          <a:xfrm>
            <a:off x="6501445" y="3995508"/>
            <a:ext cx="558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이렇게 구한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Sequence hidden vector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context vector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en-US" altLang="ko-KR" sz="1400" b="1" i="0" dirty="0" err="1">
                <a:solidFill>
                  <a:srgbClr val="24292F"/>
                </a:solidFill>
                <a:effectLst/>
                <a:latin typeface="-apple-system"/>
              </a:rPr>
              <a:t>concat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해서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Decoder-RNN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으로 사용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!!</a:t>
            </a:r>
          </a:p>
          <a:p>
            <a:pPr algn="ctr"/>
            <a:br>
              <a:rPr lang="ko-KR" altLang="en-US" sz="1400" dirty="0"/>
            </a:b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3A96EC-1B0F-4A37-B81E-9435F09B57BE}"/>
              </a:ext>
            </a:extLst>
          </p:cNvPr>
          <p:cNvCxnSpPr>
            <a:cxnSpLocks/>
          </p:cNvCxnSpPr>
          <p:nvPr/>
        </p:nvCxnSpPr>
        <p:spPr>
          <a:xfrm>
            <a:off x="9219617" y="2051948"/>
            <a:ext cx="0" cy="184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0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Decoder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D791E-15E6-4D1B-A51D-DA19B1EB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152"/>
            <a:ext cx="6501445" cy="286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77F04-1C1C-468A-94C9-149DE82E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32307"/>
            <a:ext cx="5589879" cy="2295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14:cNvPr>
              <p14:cNvContentPartPr/>
              <p14:nvPr/>
            </p14:nvContentPartPr>
            <p14:xfrm>
              <a:off x="4067241" y="3693746"/>
              <a:ext cx="978484" cy="518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AD96447-0FC5-413D-9AC5-8ABB35AF33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8238" y="3684746"/>
                <a:ext cx="996131" cy="53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CFD18B-01F2-4962-88A6-130B35796EDF}"/>
              </a:ext>
            </a:extLst>
          </p:cNvPr>
          <p:cNvCxnSpPr>
            <a:cxnSpLocks/>
          </p:cNvCxnSpPr>
          <p:nvPr/>
        </p:nvCxnSpPr>
        <p:spPr>
          <a:xfrm flipV="1">
            <a:off x="4994138" y="1219191"/>
            <a:ext cx="2152139" cy="24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300A4-027A-4533-A777-7E65DB5BB02B}"/>
              </a:ext>
            </a:extLst>
          </p:cNvPr>
          <p:cNvSpPr txBox="1"/>
          <p:nvPr/>
        </p:nvSpPr>
        <p:spPr>
          <a:xfrm>
            <a:off x="6501444" y="789654"/>
            <a:ext cx="558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4.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Decoder-RNN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에서 추출된 결과가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 output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인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시점의 </a:t>
            </a:r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mel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spectrogram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A107-8653-465C-8F4F-4AAE6447159A}"/>
              </a:ext>
            </a:extLst>
          </p:cNvPr>
          <p:cNvSpPr txBox="1"/>
          <p:nvPr/>
        </p:nvSpPr>
        <p:spPr>
          <a:xfrm>
            <a:off x="6550536" y="3258700"/>
            <a:ext cx="5589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각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decoder step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에서 한번에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개의 겹치지 않은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output frame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예측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(r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개의 </a:t>
            </a:r>
            <a:r>
              <a:rPr lang="ko-KR" altLang="en-US" sz="1400" dirty="0" err="1">
                <a:solidFill>
                  <a:srgbClr val="24292F"/>
                </a:solidFill>
                <a:latin typeface="-apple-system"/>
              </a:rPr>
              <a:t>예측값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 전체를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input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으로 사용 가능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!)</a:t>
            </a:r>
          </a:p>
          <a:p>
            <a:pPr algn="ctr"/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이렇게 한 시점에서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frame(r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개의 </a:t>
            </a:r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mel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spectrogram)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한꺼번에 뽑으면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ecoder step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전체 수를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만큼 줄일 수 있다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</a:p>
          <a:p>
            <a:pPr algn="ctr"/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그러므로 학습 및 수렴 속도를 상승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3A96EC-1B0F-4A37-B81E-9435F09B57BE}"/>
              </a:ext>
            </a:extLst>
          </p:cNvPr>
          <p:cNvCxnSpPr>
            <a:cxnSpLocks/>
          </p:cNvCxnSpPr>
          <p:nvPr/>
        </p:nvCxnSpPr>
        <p:spPr>
          <a:xfrm>
            <a:off x="9261831" y="1312874"/>
            <a:ext cx="0" cy="184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EC72C-FD42-45BF-B3F7-AB3031825F51}"/>
              </a:ext>
            </a:extLst>
          </p:cNvPr>
          <p:cNvCxnSpPr>
            <a:cxnSpLocks/>
          </p:cNvCxnSpPr>
          <p:nvPr/>
        </p:nvCxnSpPr>
        <p:spPr>
          <a:xfrm>
            <a:off x="9261831" y="4643695"/>
            <a:ext cx="0" cy="5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46ACB-BBCA-478A-B7FC-D664AD215400}"/>
              </a:ext>
            </a:extLst>
          </p:cNvPr>
          <p:cNvSpPr txBox="1"/>
          <p:nvPr/>
        </p:nvSpPr>
        <p:spPr>
          <a:xfrm>
            <a:off x="6501445" y="5393123"/>
            <a:ext cx="558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이렇게 나온 매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시점별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생성된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개씩의 </a:t>
            </a:r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mel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spectrogram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post-processing net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으로 사용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193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11671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Postprocessing net &amp; WAVEFORM SYNTEHSIS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ED1BD0-9787-4789-BBEC-F475D5E3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9" y="1223435"/>
            <a:ext cx="4265837" cy="3539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CDBD1-3F06-4C05-A79F-A5FB8A5528C0}"/>
              </a:ext>
            </a:extLst>
          </p:cNvPr>
          <p:cNvSpPr txBox="1"/>
          <p:nvPr/>
        </p:nvSpPr>
        <p:spPr>
          <a:xfrm>
            <a:off x="2170323" y="789654"/>
            <a:ext cx="874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post-processing net</a:t>
            </a:r>
            <a:r>
              <a:rPr lang="ko-KR" altLang="en-US" sz="1400" b="1" dirty="0">
                <a:solidFill>
                  <a:srgbClr val="FF0000"/>
                </a:solidFill>
                <a:latin typeface="-apple-system"/>
              </a:rPr>
              <a:t> 목표</a:t>
            </a:r>
            <a:r>
              <a:rPr lang="en-US" altLang="ko-KR" sz="1400" b="1" dirty="0">
                <a:solidFill>
                  <a:srgbClr val="FF0000"/>
                </a:solidFill>
                <a:latin typeface="-apple-system"/>
              </a:rPr>
              <a:t>: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seq2seq target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을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waveform(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파형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으로 합성할 수 있는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target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으로 변환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!</a:t>
            </a:r>
            <a:endParaRPr lang="ko-KR" altLang="en-US" sz="1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b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8D417-2C9A-475C-9E6C-05C2354C3CB4}"/>
              </a:ext>
            </a:extLst>
          </p:cNvPr>
          <p:cNvSpPr txBox="1"/>
          <p:nvPr/>
        </p:nvSpPr>
        <p:spPr>
          <a:xfrm>
            <a:off x="4776715" y="2376754"/>
            <a:ext cx="646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ecoder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에서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생성한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sz="1400" b="1" i="0" dirty="0" err="1">
                <a:solidFill>
                  <a:srgbClr val="24292F"/>
                </a:solidFill>
                <a:effectLst/>
                <a:latin typeface="-apple-system"/>
              </a:rPr>
              <a:t>mel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 spectrogram 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전체를 보고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linear spectrogram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을 생성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8B6D69-6ACB-4A30-8BDD-EBD3EEA1E889}"/>
              </a:ext>
            </a:extLst>
          </p:cNvPr>
          <p:cNvCxnSpPr>
            <a:cxnSpLocks/>
          </p:cNvCxnSpPr>
          <p:nvPr/>
        </p:nvCxnSpPr>
        <p:spPr>
          <a:xfrm>
            <a:off x="3330592" y="2120747"/>
            <a:ext cx="1615981" cy="130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68580B-C17A-4EF3-97B5-17C169DFF117}"/>
              </a:ext>
            </a:extLst>
          </p:cNvPr>
          <p:cNvSpPr txBox="1"/>
          <p:nvPr/>
        </p:nvSpPr>
        <p:spPr>
          <a:xfrm>
            <a:off x="4776716" y="3429000"/>
            <a:ext cx="646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linear spectrogram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을 음성 신호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(waveform)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로 합성하는데 사용되는 알고리즘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C9ECAF-0C6A-4AA3-BC9C-EE0CE2077D2E}"/>
              </a:ext>
            </a:extLst>
          </p:cNvPr>
          <p:cNvCxnSpPr>
            <a:cxnSpLocks/>
          </p:cNvCxnSpPr>
          <p:nvPr/>
        </p:nvCxnSpPr>
        <p:spPr>
          <a:xfrm flipV="1">
            <a:off x="3780447" y="2530642"/>
            <a:ext cx="1166126" cy="30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0F7B0-47DD-41ED-93A7-0B42CBB933B3}"/>
              </a:ext>
            </a:extLst>
          </p:cNvPr>
          <p:cNvSpPr txBox="1"/>
          <p:nvPr/>
        </p:nvSpPr>
        <p:spPr>
          <a:xfrm>
            <a:off x="314793" y="194872"/>
            <a:ext cx="3297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0. Abstract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F910C9-051D-409B-848D-E10D06AD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3" y="1522508"/>
            <a:ext cx="5009790" cy="3225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403AAD-2234-4036-BBF9-8583F435692A}"/>
              </a:ext>
            </a:extLst>
          </p:cNvPr>
          <p:cNvCxnSpPr>
            <a:cxnSpLocks/>
          </p:cNvCxnSpPr>
          <p:nvPr/>
        </p:nvCxnSpPr>
        <p:spPr>
          <a:xfrm>
            <a:off x="1861851" y="2971800"/>
            <a:ext cx="34666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8B6C58-B491-4051-A874-E0CF1C7A2886}"/>
              </a:ext>
            </a:extLst>
          </p:cNvPr>
          <p:cNvCxnSpPr>
            <a:cxnSpLocks/>
          </p:cNvCxnSpPr>
          <p:nvPr/>
        </p:nvCxnSpPr>
        <p:spPr>
          <a:xfrm>
            <a:off x="465593" y="3186055"/>
            <a:ext cx="44589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AAF2FD-5B35-4182-9EBC-40309C5FD314}"/>
              </a:ext>
            </a:extLst>
          </p:cNvPr>
          <p:cNvCxnSpPr>
            <a:cxnSpLocks/>
          </p:cNvCxnSpPr>
          <p:nvPr/>
        </p:nvCxnSpPr>
        <p:spPr>
          <a:xfrm>
            <a:off x="1760075" y="3547775"/>
            <a:ext cx="3472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65FBE6-5AC7-439B-A749-7855BACA4DAE}"/>
              </a:ext>
            </a:extLst>
          </p:cNvPr>
          <p:cNvCxnSpPr>
            <a:cxnSpLocks/>
          </p:cNvCxnSpPr>
          <p:nvPr/>
        </p:nvCxnSpPr>
        <p:spPr>
          <a:xfrm>
            <a:off x="590451" y="3800474"/>
            <a:ext cx="3472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24EE15-D4ED-45BE-98D2-3FFAF421BB72}"/>
              </a:ext>
            </a:extLst>
          </p:cNvPr>
          <p:cNvCxnSpPr>
            <a:cxnSpLocks/>
          </p:cNvCxnSpPr>
          <p:nvPr/>
        </p:nvCxnSpPr>
        <p:spPr>
          <a:xfrm>
            <a:off x="4229429" y="3779933"/>
            <a:ext cx="10035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55E7F9-08B5-4622-887C-EBC6C065E68F}"/>
              </a:ext>
            </a:extLst>
          </p:cNvPr>
          <p:cNvCxnSpPr>
            <a:cxnSpLocks/>
          </p:cNvCxnSpPr>
          <p:nvPr/>
        </p:nvCxnSpPr>
        <p:spPr>
          <a:xfrm>
            <a:off x="465593" y="3953678"/>
            <a:ext cx="35977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A696D6-C744-4683-91A2-2084AE6D8CDB}"/>
              </a:ext>
            </a:extLst>
          </p:cNvPr>
          <p:cNvSpPr txBox="1"/>
          <p:nvPr/>
        </p:nvSpPr>
        <p:spPr>
          <a:xfrm>
            <a:off x="5842768" y="2744838"/>
            <a:ext cx="5883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문자에서 직접 음성을 합성하는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end-to-end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생성 텍스트 음성 변환 모델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: </a:t>
            </a:r>
            <a:r>
              <a:rPr lang="en-US" altLang="ko-KR" sz="16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Tacotron</a:t>
            </a:r>
            <a:endParaRPr lang="en-US" altLang="ko-KR" sz="16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Sequence to sequence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Mean opinion score(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음성 품질 측정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): 3.82/5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11671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3. Experiments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D7CB3-FF0B-4BC6-BBBF-CB3DF24842C1}"/>
              </a:ext>
            </a:extLst>
          </p:cNvPr>
          <p:cNvSpPr txBox="1"/>
          <p:nvPr/>
        </p:nvSpPr>
        <p:spPr>
          <a:xfrm>
            <a:off x="2143685" y="687315"/>
            <a:ext cx="7958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Tacotron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North American English dataset(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전문 여성 화자의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24.6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시간 정도의 발화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 대해 학습</a:t>
            </a:r>
          </a:p>
          <a:p>
            <a:br>
              <a:rPr lang="ko-KR" altLang="en-US" sz="1400" dirty="0"/>
            </a:br>
            <a:r>
              <a:rPr lang="ko-KR" altLang="en-US" sz="1400" dirty="0"/>
              <a:t>실험 결과 링크</a:t>
            </a:r>
            <a:r>
              <a:rPr lang="en-US" altLang="ko-KR" sz="1400" dirty="0"/>
              <a:t>: https://google.github.io/tacotron/publications/tacotron/index.html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0C309-F3ED-4C86-9892-8DDD4A1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" y="1467977"/>
            <a:ext cx="4963218" cy="4702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D0A57-B694-44FA-8376-B31E1215624D}"/>
              </a:ext>
            </a:extLst>
          </p:cNvPr>
          <p:cNvSpPr txBox="1"/>
          <p:nvPr/>
        </p:nvSpPr>
        <p:spPr>
          <a:xfrm>
            <a:off x="5278011" y="1514143"/>
            <a:ext cx="6353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(a)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(c)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비교</a:t>
            </a:r>
            <a:endParaRPr lang="en-US" altLang="ko-KR" sz="1400" b="1" dirty="0">
              <a:solidFill>
                <a:srgbClr val="24292F"/>
              </a:solidFill>
              <a:latin typeface="-apple-system"/>
            </a:endParaRP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(a) vanilla Seq2Seq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모델의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output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그래프를 보면 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좀 늘어져 있고 실제로 음성도 이상하게 늘어지는 소리가 나는 결과</a:t>
            </a:r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© </a:t>
            </a:r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Tacotron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은 깨끗하고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스무스한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alignment(sequence)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갖는다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A0AAB-2AD1-4987-BB57-E205B846FAA3}"/>
              </a:ext>
            </a:extLst>
          </p:cNvPr>
          <p:cNvSpPr txBox="1"/>
          <p:nvPr/>
        </p:nvSpPr>
        <p:spPr>
          <a:xfrm>
            <a:off x="5278011" y="3725966"/>
            <a:ext cx="6353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(b)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(c)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비교</a:t>
            </a:r>
            <a:endParaRPr lang="en-US" altLang="ko-KR" sz="1400" b="1" dirty="0">
              <a:solidFill>
                <a:srgbClr val="24292F"/>
              </a:solidFill>
              <a:latin typeface="-apple-system"/>
            </a:endParaRP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(b): CBHG encoder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대신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 2-layer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residual GRU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인코더를 사용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en-US" altLang="ko-KR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GRU encoder(b)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alignment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가 더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noisy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함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!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-&gt;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실제로 음성도 약간의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noisy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 존재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!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10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11671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3. Experiments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D0A57-B694-44FA-8376-B31E1215624D}"/>
              </a:ext>
            </a:extLst>
          </p:cNvPr>
          <p:cNvSpPr txBox="1"/>
          <p:nvPr/>
        </p:nvSpPr>
        <p:spPr>
          <a:xfrm>
            <a:off x="5101742" y="2410708"/>
            <a:ext cx="63534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(a)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(b)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비교</a:t>
            </a:r>
            <a:endParaRPr lang="en-US" altLang="ko-KR" sz="1400" b="1" dirty="0">
              <a:solidFill>
                <a:srgbClr val="24292F"/>
              </a:solidFill>
              <a:latin typeface="-apple-system"/>
            </a:endParaRPr>
          </a:p>
          <a:p>
            <a:pPr algn="ctr"/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(a)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실제 음성에서는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인조적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소리가 나고 사용하는 것은 깔끔하고 자연스러운 소리가 난다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ctr"/>
            <a:br>
              <a:rPr lang="ko-KR" altLang="en-US" sz="1400" dirty="0"/>
            </a:br>
            <a:r>
              <a:rPr lang="en-US" altLang="ko-KR" sz="1400" dirty="0"/>
              <a:t>(b)</a:t>
            </a:r>
            <a:r>
              <a:rPr lang="ko-KR" altLang="en-US" sz="1400" dirty="0"/>
              <a:t>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더 나은 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하모닉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여러 배음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을 포함한다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 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사진에서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post process net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은 아래에서 주름이 좀 더 이어지는 것을 확인할 수 있다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AA343-608D-4DD4-AD47-48D82FBA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" y="928278"/>
            <a:ext cx="425826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11671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4. Result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E5B37A7-E0E1-4569-BA75-78C09763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10" y="1372022"/>
            <a:ext cx="5431315" cy="2142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654DC-4EC8-43E4-8712-C4362D149425}"/>
              </a:ext>
            </a:extLst>
          </p:cNvPr>
          <p:cNvSpPr txBox="1"/>
          <p:nvPr/>
        </p:nvSpPr>
        <p:spPr>
          <a:xfrm>
            <a:off x="2973823" y="4020177"/>
            <a:ext cx="635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본 논문에서는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mean opinion score test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진행했고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자연스러움에 대해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5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점 만점으로 평가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 err="1">
                <a:solidFill>
                  <a:srgbClr val="24292F"/>
                </a:solidFill>
                <a:effectLst/>
                <a:latin typeface="-apple-system"/>
              </a:rPr>
              <a:t>prarmetric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시스템과 비교했을 때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3.82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로 좋은 결과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보여줬다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Concatenative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보다는 낮지만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1400" b="1" dirty="0">
                <a:solidFill>
                  <a:srgbClr val="24292F"/>
                </a:solidFill>
                <a:latin typeface="-apple-system"/>
              </a:rPr>
              <a:t>전문가 손길 없이 쉽게 구현이 가능</a:t>
            </a:r>
            <a:r>
              <a:rPr lang="en-US" altLang="ko-KR" sz="1400" b="1" dirty="0">
                <a:solidFill>
                  <a:srgbClr val="24292F"/>
                </a:solidFill>
                <a:latin typeface="-apple-system"/>
              </a:rPr>
              <a:t>!</a:t>
            </a:r>
            <a:endParaRPr lang="ko-KR" altLang="en-US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br>
              <a:rPr lang="ko-KR" altLang="en-US" sz="1400" dirty="0"/>
            </a:b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1193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11671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5. Discussion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92418-F4AB-4819-A39D-EE76468DCE8F}"/>
              </a:ext>
            </a:extLst>
          </p:cNvPr>
          <p:cNvSpPr txBox="1"/>
          <p:nvPr/>
        </p:nvSpPr>
        <p:spPr>
          <a:xfrm>
            <a:off x="1982926" y="2851340"/>
            <a:ext cx="8226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논문에서 </a:t>
            </a:r>
            <a:r>
              <a:rPr lang="en-US" altLang="ko-KR" sz="1600" b="1" i="0" dirty="0" err="1">
                <a:solidFill>
                  <a:srgbClr val="24292F"/>
                </a:solidFill>
                <a:effectLst/>
                <a:latin typeface="-apple-system"/>
              </a:rPr>
              <a:t>Tacotron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을 제안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했고 이는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character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시퀀스를 입력으로 받아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spectrogram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을 출력하는 </a:t>
            </a:r>
            <a:r>
              <a:rPr lang="en-US" altLang="ko-KR" sz="1600" b="1" i="0" dirty="0">
                <a:solidFill>
                  <a:srgbClr val="24292F"/>
                </a:solidFill>
                <a:effectLst/>
                <a:latin typeface="-apple-system"/>
              </a:rPr>
              <a:t>end-to-end TTS 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모델</a:t>
            </a:r>
            <a:r>
              <a:rPr lang="en-US" altLang="ko-KR" sz="1600" b="1" i="0" dirty="0">
                <a:solidFill>
                  <a:srgbClr val="24292F"/>
                </a:solidFill>
                <a:effectLst/>
                <a:latin typeface="-apple-system"/>
              </a:rPr>
              <a:t>(attention</a:t>
            </a:r>
            <a:r>
              <a:rPr lang="ko-KR" altLang="en-US" sz="1600" b="1" dirty="0">
                <a:solidFill>
                  <a:srgbClr val="24292F"/>
                </a:solidFill>
                <a:latin typeface="-apple-system"/>
              </a:rPr>
              <a:t>과 </a:t>
            </a:r>
            <a:r>
              <a:rPr lang="en-US" altLang="ko-KR" sz="1600" b="1" dirty="0">
                <a:solidFill>
                  <a:srgbClr val="24292F"/>
                </a:solidFill>
                <a:latin typeface="-apple-system"/>
              </a:rPr>
              <a:t>seq-to-seq</a:t>
            </a:r>
            <a:r>
              <a:rPr lang="ko-KR" altLang="en-US" sz="1600" b="1" dirty="0">
                <a:solidFill>
                  <a:srgbClr val="24292F"/>
                </a:solidFill>
                <a:latin typeface="-apple-system"/>
              </a:rPr>
              <a:t>을 이용</a:t>
            </a:r>
            <a:r>
              <a:rPr lang="en-US" altLang="ko-KR" sz="1600" b="1" dirty="0">
                <a:solidFill>
                  <a:srgbClr val="24292F"/>
                </a:solidFill>
                <a:latin typeface="-apple-system"/>
              </a:rPr>
              <a:t>!)</a:t>
            </a:r>
            <a:r>
              <a:rPr lang="ko-KR" altLang="en-US" sz="1600" b="1" dirty="0">
                <a:solidFill>
                  <a:srgbClr val="24292F"/>
                </a:solidFill>
                <a:latin typeface="-apple-system"/>
              </a:rPr>
              <a:t> </a:t>
            </a:r>
            <a:endParaRPr lang="en-US" altLang="ko-KR" sz="16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ko-KR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mean opinion score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로 실제 자연스러움의 부분에 있어 </a:t>
            </a:r>
            <a:r>
              <a:rPr lang="en-US" altLang="ko-KR" sz="1600" b="1" i="0" dirty="0">
                <a:solidFill>
                  <a:srgbClr val="24292F"/>
                </a:solidFill>
                <a:effectLst/>
                <a:latin typeface="-apple-system"/>
              </a:rPr>
              <a:t>parametric system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의 성능을 능가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했다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3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3700-739F-48B3-9506-26176A593408}"/>
              </a:ext>
            </a:extLst>
          </p:cNvPr>
          <p:cNvSpPr txBox="1"/>
          <p:nvPr/>
        </p:nvSpPr>
        <p:spPr>
          <a:xfrm>
            <a:off x="314793" y="194872"/>
            <a:ext cx="3297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Introduction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5725E-CB79-47BB-AC5E-8E7DAAB68354}"/>
              </a:ext>
            </a:extLst>
          </p:cNvPr>
          <p:cNvSpPr txBox="1"/>
          <p:nvPr/>
        </p:nvSpPr>
        <p:spPr>
          <a:xfrm>
            <a:off x="3738546" y="733021"/>
            <a:ext cx="58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현대 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TTS </a:t>
            </a:r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파이프라인은 복잡하다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!!</a:t>
            </a:r>
            <a:endParaRPr lang="ko-KR" altLang="en-US" sz="16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1C3A5-25BD-480E-99EC-9F96EECF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1" y="3429000"/>
            <a:ext cx="5277587" cy="2286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4C632-3B2F-4B99-A454-5E89438AEA49}"/>
              </a:ext>
            </a:extLst>
          </p:cNvPr>
          <p:cNvSpPr txBox="1"/>
          <p:nvPr/>
        </p:nvSpPr>
        <p:spPr>
          <a:xfrm>
            <a:off x="6156987" y="1778619"/>
            <a:ext cx="5883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다양한 언어 특성 추출 역할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: text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음성 길이 예측 모델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음성 특성 예측 모델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음성 신호 합성 역할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: vocoder(spectrogram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을 소리로 변환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C125E9-5031-435D-B443-1E3DE88A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5" y="1323217"/>
            <a:ext cx="5692680" cy="64779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DCE6D7-E43F-4384-AAFC-DB76BEFBA881}"/>
              </a:ext>
            </a:extLst>
          </p:cNvPr>
          <p:cNvCxnSpPr>
            <a:cxnSpLocks/>
          </p:cNvCxnSpPr>
          <p:nvPr/>
        </p:nvCxnSpPr>
        <p:spPr>
          <a:xfrm flipV="1">
            <a:off x="9843167" y="1647112"/>
            <a:ext cx="843194" cy="10526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745513-7AD7-4A30-8577-C5975F7C6C6C}"/>
              </a:ext>
            </a:extLst>
          </p:cNvPr>
          <p:cNvSpPr txBox="1"/>
          <p:nvPr/>
        </p:nvSpPr>
        <p:spPr>
          <a:xfrm>
            <a:off x="9480724" y="1302825"/>
            <a:ext cx="278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음성을 숫자로 표현</a:t>
            </a:r>
            <a:r>
              <a:rPr lang="en-US" altLang="ko-KR" sz="1300" dirty="0"/>
              <a:t>!</a:t>
            </a:r>
            <a:endParaRPr lang="ko-KR" altLang="en-US" sz="13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681DA9-263E-47F8-B0ED-E96690954F97}"/>
              </a:ext>
            </a:extLst>
          </p:cNvPr>
          <p:cNvCxnSpPr/>
          <p:nvPr/>
        </p:nvCxnSpPr>
        <p:spPr>
          <a:xfrm>
            <a:off x="9353321" y="2848271"/>
            <a:ext cx="11567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9C272A-EC32-4BE8-8297-3775AEFF0A1D}"/>
              </a:ext>
            </a:extLst>
          </p:cNvPr>
          <p:cNvSpPr txBox="1"/>
          <p:nvPr/>
        </p:nvSpPr>
        <p:spPr>
          <a:xfrm>
            <a:off x="6035015" y="4379891"/>
            <a:ext cx="603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각각 광범위한 전문적인 도메인 지식 기반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-&gt;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디자인 어려움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각 요소가 독립적으로 학습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-&gt;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각 요소에서 발생한 에러 축적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상당한 </a:t>
            </a:r>
            <a:r>
              <a:rPr lang="ko-KR" altLang="en-US" sz="16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엔지니어적인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 노력 필요</a:t>
            </a:r>
          </a:p>
        </p:txBody>
      </p:sp>
    </p:spTree>
    <p:extLst>
      <p:ext uri="{BB962C8B-B14F-4D97-AF65-F5344CB8AC3E}">
        <p14:creationId xmlns:p14="http://schemas.microsoft.com/office/powerpoint/2010/main" val="39845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3700-739F-48B3-9506-26176A593408}"/>
              </a:ext>
            </a:extLst>
          </p:cNvPr>
          <p:cNvSpPr txBox="1"/>
          <p:nvPr/>
        </p:nvSpPr>
        <p:spPr>
          <a:xfrm>
            <a:off x="314793" y="194872"/>
            <a:ext cx="3297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Introduction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22F56-C3EB-42F4-AB2F-FCB68E19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3" y="1742840"/>
            <a:ext cx="5410955" cy="1686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B0AA4-4F2C-457D-ABBA-A302665B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3" y="4095232"/>
            <a:ext cx="5201376" cy="1952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084BB-5599-4169-91A4-9ECDD14C555E}"/>
              </a:ext>
            </a:extLst>
          </p:cNvPr>
          <p:cNvSpPr txBox="1"/>
          <p:nvPr/>
        </p:nvSpPr>
        <p:spPr>
          <a:xfrm>
            <a:off x="4113120" y="809870"/>
            <a:ext cx="58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Tacotron</a:t>
            </a:r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음성 생성 방법인 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End-to-End </a:t>
            </a:r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방식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C879B-187D-4BD4-AA30-9A43EA343085}"/>
              </a:ext>
            </a:extLst>
          </p:cNvPr>
          <p:cNvSpPr txBox="1"/>
          <p:nvPr/>
        </p:nvSpPr>
        <p:spPr>
          <a:xfrm>
            <a:off x="5836711" y="3166467"/>
            <a:ext cx="6035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최소한의 사람이 </a:t>
            </a:r>
            <a:r>
              <a:rPr lang="ko-KR" altLang="en-US" sz="16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라벨링한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en-US" altLang="ko-KR" sz="1600" b="1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text,audio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&gt; pair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로만 학습할 수 있는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end-to-end TTS 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시스템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힘든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feature engineering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필요 경감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다양한 속성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화자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언어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감정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에 대해 많은 조건 조절 가능</a:t>
            </a:r>
            <a:endParaRPr lang="en-US" altLang="ko-KR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새로운 데이터 적응 굿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3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3700-739F-48B3-9506-26176A593408}"/>
              </a:ext>
            </a:extLst>
          </p:cNvPr>
          <p:cNvSpPr txBox="1"/>
          <p:nvPr/>
        </p:nvSpPr>
        <p:spPr>
          <a:xfrm>
            <a:off x="314793" y="194872"/>
            <a:ext cx="3297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1. Introduction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084BB-5599-4169-91A4-9ECDD14C555E}"/>
              </a:ext>
            </a:extLst>
          </p:cNvPr>
          <p:cNvSpPr txBox="1"/>
          <p:nvPr/>
        </p:nvSpPr>
        <p:spPr>
          <a:xfrm>
            <a:off x="4113120" y="809870"/>
            <a:ext cx="58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하지만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 End-to-End </a:t>
            </a:r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방식의 결점이 존재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E461F-83CA-4C0D-9B3B-59219ECE72DA}"/>
              </a:ext>
            </a:extLst>
          </p:cNvPr>
          <p:cNvSpPr txBox="1"/>
          <p:nvPr/>
        </p:nvSpPr>
        <p:spPr>
          <a:xfrm>
            <a:off x="1765408" y="1482626"/>
            <a:ext cx="954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같은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text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라도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다른 발음이나 말하는 스타일로도 다를 수 있어 학습이 어려움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나오는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Output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은 연속적이고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sequence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가 보통 입력보다 길어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prediction error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가 빠르게 축적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A02FE-1D1C-4B6A-A4ED-79E6657EF6A3}"/>
              </a:ext>
            </a:extLst>
          </p:cNvPr>
          <p:cNvSpPr txBox="1"/>
          <p:nvPr/>
        </p:nvSpPr>
        <p:spPr>
          <a:xfrm>
            <a:off x="4652946" y="3305890"/>
            <a:ext cx="58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그래서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 </a:t>
            </a:r>
            <a:r>
              <a:rPr lang="en-US" altLang="ko-KR" sz="1600" b="1" dirty="0" err="1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Tacotron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제안</a:t>
            </a:r>
            <a:r>
              <a:rPr lang="en-US" altLang="ko-KR" sz="16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959DF-FD67-47B6-B818-70B99B315E4E}"/>
              </a:ext>
            </a:extLst>
          </p:cNvPr>
          <p:cNvSpPr txBox="1"/>
          <p:nvPr/>
        </p:nvSpPr>
        <p:spPr>
          <a:xfrm>
            <a:off x="1578121" y="4224867"/>
            <a:ext cx="954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Tacotron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핵심 방식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: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Attention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과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Sequence to sequence 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을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기반한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end-to-end TTS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56C9B5-2F48-45E6-A9F4-6C735523D337}"/>
              </a:ext>
            </a:extLst>
          </p:cNvPr>
          <p:cNvCxnSpPr/>
          <p:nvPr/>
        </p:nvCxnSpPr>
        <p:spPr>
          <a:xfrm>
            <a:off x="5794872" y="223642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7C8AB4-3DBB-4B41-9F96-F628642E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67" y="850077"/>
            <a:ext cx="8262651" cy="4162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73766-79A7-4DD1-855C-AF6D25414BEC}"/>
              </a:ext>
            </a:extLst>
          </p:cNvPr>
          <p:cNvSpPr txBox="1"/>
          <p:nvPr/>
        </p:nvSpPr>
        <p:spPr>
          <a:xfrm>
            <a:off x="1112222" y="5365010"/>
            <a:ext cx="1064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구성은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encoder, attention </a:t>
            </a:r>
            <a:r>
              <a:rPr lang="ko-KR" altLang="en-US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기반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decoder, post-processing net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=&gt; attention 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기반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sequence to sequence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5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843B96-2C25-4E11-A8F4-AEF115CF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02" y="1914832"/>
            <a:ext cx="4934112" cy="3920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3EF24-ECB1-4A2C-AD35-D5F0A4BA6F53}"/>
              </a:ext>
            </a:extLst>
          </p:cNvPr>
          <p:cNvSpPr txBox="1"/>
          <p:nvPr/>
        </p:nvSpPr>
        <p:spPr>
          <a:xfrm>
            <a:off x="2056666" y="1214223"/>
            <a:ext cx="1064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CHBG(1-d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C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onvolutional filters</a:t>
            </a:r>
            <a:r>
              <a: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의 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bank,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H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ighway network,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B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idirectional </a:t>
            </a:r>
            <a:r>
              <a:rPr lang="en-US" altLang="ko-KR" sz="16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G</a:t>
            </a:r>
            <a:r>
              <a: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rPr>
              <a:t>RU)</a:t>
            </a:r>
            <a:endParaRPr lang="ko-KR" altLang="en-US" sz="16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81492-A3C2-4A4B-8F5A-5FC476F14B3D}"/>
              </a:ext>
            </a:extLst>
          </p:cNvPr>
          <p:cNvSpPr txBox="1"/>
          <p:nvPr/>
        </p:nvSpPr>
        <p:spPr>
          <a:xfrm>
            <a:off x="3146326" y="6197823"/>
            <a:ext cx="1064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CBHG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sequence</a:t>
            </a:r>
            <a:r>
              <a:rPr lang="ko-KR" altLang="en-US" sz="1600" b="1" dirty="0">
                <a:solidFill>
                  <a:srgbClr val="FF0000"/>
                </a:solidFill>
              </a:rPr>
              <a:t>로부터 특성을 추출</a:t>
            </a:r>
            <a:r>
              <a:rPr lang="ko-KR" altLang="en-US" sz="1600" dirty="0"/>
              <a:t>하는 강력한 모듈이다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68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A8D4-F58E-40D7-83DB-F83AD32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49" y="687315"/>
            <a:ext cx="7852093" cy="327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854FE-3848-42CA-8BED-3EF6708D029E}"/>
              </a:ext>
            </a:extLst>
          </p:cNvPr>
          <p:cNvSpPr txBox="1"/>
          <p:nvPr/>
        </p:nvSpPr>
        <p:spPr>
          <a:xfrm>
            <a:off x="1980460" y="3085961"/>
            <a:ext cx="7576670" cy="107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E91E-067F-4C6F-8440-F32E47850421}"/>
              </a:ext>
            </a:extLst>
          </p:cNvPr>
          <p:cNvSpPr txBox="1"/>
          <p:nvPr/>
        </p:nvSpPr>
        <p:spPr>
          <a:xfrm>
            <a:off x="694062" y="4406746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input sequence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k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개의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1-D convolutional filters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를 가진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bank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를 통과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한다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 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kth filter</a:t>
            </a:r>
            <a:r>
              <a:rPr lang="ko-KR" altLang="en-US" sz="1400" b="1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sz="1400" b="1" i="0" dirty="0">
                <a:solidFill>
                  <a:srgbClr val="24292F"/>
                </a:solidFill>
                <a:effectLst/>
                <a:latin typeface="-apple-system"/>
              </a:rPr>
              <a:t>width k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가지는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convolution filter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이다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. (k=1,2,....k)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CA991C-F679-447C-82CE-388A3300CB4C}"/>
              </a:ext>
            </a:extLst>
          </p:cNvPr>
          <p:cNvCxnSpPr/>
          <p:nvPr/>
        </p:nvCxnSpPr>
        <p:spPr>
          <a:xfrm>
            <a:off x="6389370" y="4714523"/>
            <a:ext cx="3497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B10851-A408-4051-83FC-C2DE89354ADC}"/>
              </a:ext>
            </a:extLst>
          </p:cNvPr>
          <p:cNvCxnSpPr/>
          <p:nvPr/>
        </p:nvCxnSpPr>
        <p:spPr>
          <a:xfrm flipH="1">
            <a:off x="5886450" y="4714523"/>
            <a:ext cx="1325880" cy="23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DA64A9-0747-45FD-A07C-AED6127483B7}"/>
              </a:ext>
            </a:extLst>
          </p:cNvPr>
          <p:cNvSpPr txBox="1"/>
          <p:nvPr/>
        </p:nvSpPr>
        <p:spPr>
          <a:xfrm>
            <a:off x="2437872" y="5022300"/>
            <a:ext cx="9548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1-D convolution Bank: k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개의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filter(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각각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k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의 길이는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1~k)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를 가지고 있다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각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filter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의 역할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: k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개의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sequence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를 보고 특정길이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(k)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를 고려하여 정보 추출 역할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  <a:ea typeface="Rix고딕 B" panose="02020603020101020101" pitchFamily="18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Filter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는 </a:t>
            </a: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local 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정보와 문맥 정보 추출</a:t>
            </a: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(unigram, .., n-gram </a:t>
            </a:r>
            <a:r>
              <a:rPr lang="ko-KR" altLang="en-US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역할</a:t>
            </a:r>
            <a:r>
              <a:rPr lang="en-US" altLang="ko-KR" sz="1400" dirty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DD7AC2-45C0-4F55-874A-9E70E397BD96}"/>
              </a:ext>
            </a:extLst>
          </p:cNvPr>
          <p:cNvCxnSpPr/>
          <p:nvPr/>
        </p:nvCxnSpPr>
        <p:spPr>
          <a:xfrm>
            <a:off x="5863590" y="5760964"/>
            <a:ext cx="0" cy="40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0EA2D-75E6-46EF-ADCE-EA01D37A0675}"/>
              </a:ext>
            </a:extLst>
          </p:cNvPr>
          <p:cNvSpPr txBox="1"/>
          <p:nvPr/>
        </p:nvSpPr>
        <p:spPr>
          <a:xfrm>
            <a:off x="3789113" y="6210829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K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개의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convolution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의 출력을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stacking(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쌓는다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078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84CB5-B541-48F1-B36F-55205EBEED1E}"/>
              </a:ext>
            </a:extLst>
          </p:cNvPr>
          <p:cNvSpPr txBox="1"/>
          <p:nvPr/>
        </p:nvSpPr>
        <p:spPr>
          <a:xfrm>
            <a:off x="314793" y="194872"/>
            <a:ext cx="972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/>
                </a:solidFill>
              </a:rPr>
              <a:t>2. Model Architecture – CHBG Module</a:t>
            </a:r>
            <a:endParaRPr lang="ko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9A8D4-F58E-40D7-83DB-F83AD32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49" y="687315"/>
            <a:ext cx="7852093" cy="327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854FE-3848-42CA-8BED-3EF6708D029E}"/>
              </a:ext>
            </a:extLst>
          </p:cNvPr>
          <p:cNvSpPr txBox="1"/>
          <p:nvPr/>
        </p:nvSpPr>
        <p:spPr>
          <a:xfrm>
            <a:off x="2075255" y="2463926"/>
            <a:ext cx="7576670" cy="107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E91E-067F-4C6F-8440-F32E47850421}"/>
              </a:ext>
            </a:extLst>
          </p:cNvPr>
          <p:cNvSpPr txBox="1"/>
          <p:nvPr/>
        </p:nvSpPr>
        <p:spPr>
          <a:xfrm>
            <a:off x="2694312" y="4029626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시간에 따라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max pooling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하여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Sequence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에 따라 변하지 않는 부분을 추출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DD7AC2-45C0-4F55-874A-9E70E397BD96}"/>
              </a:ext>
            </a:extLst>
          </p:cNvPr>
          <p:cNvCxnSpPr/>
          <p:nvPr/>
        </p:nvCxnSpPr>
        <p:spPr>
          <a:xfrm>
            <a:off x="5623560" y="4337403"/>
            <a:ext cx="0" cy="40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8368C5-1D58-44C7-ACC8-A350F3D9EDA0}"/>
              </a:ext>
            </a:extLst>
          </p:cNvPr>
          <p:cNvSpPr txBox="1"/>
          <p:nvPr/>
        </p:nvSpPr>
        <p:spPr>
          <a:xfrm>
            <a:off x="2075255" y="4901012"/>
            <a:ext cx="121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Stride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로 하여서 시간 축 상의 해상도를 보존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!(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최대한 들어온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sequence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순서 지켜 주기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05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1198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-apple-system</vt:lpstr>
      <vt:lpstr>Arial Unicode MS</vt:lpstr>
      <vt:lpstr>NanumSquare ExtraBold</vt:lpstr>
      <vt:lpstr>Rix고딕 B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이아단</dc:creator>
  <cp:lastModifiedBy>정유석</cp:lastModifiedBy>
  <cp:revision>205</cp:revision>
  <dcterms:created xsi:type="dcterms:W3CDTF">2021-09-07T09:17:38Z</dcterms:created>
  <dcterms:modified xsi:type="dcterms:W3CDTF">2021-11-14T12:39:09Z</dcterms:modified>
</cp:coreProperties>
</file>