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74" r:id="rId5"/>
    <p:sldId id="275" r:id="rId6"/>
    <p:sldId id="276" r:id="rId7"/>
    <p:sldId id="277" r:id="rId8"/>
    <p:sldId id="278" r:id="rId9"/>
    <p:sldId id="279" r:id="rId10"/>
    <p:sldId id="283" r:id="rId11"/>
    <p:sldId id="280" r:id="rId12"/>
    <p:sldId id="285" r:id="rId13"/>
    <p:sldId id="284" r:id="rId14"/>
    <p:sldId id="288" r:id="rId15"/>
    <p:sldId id="286" r:id="rId16"/>
    <p:sldId id="287" r:id="rId17"/>
    <p:sldId id="281" r:id="rId18"/>
    <p:sldId id="282" r:id="rId19"/>
  </p:sldIdLst>
  <p:sldSz cx="9144000" cy="5143500" type="screen16x9"/>
  <p:notesSz cx="6858000" cy="9144000"/>
  <p:embeddedFontLst>
    <p:embeddedFont>
      <p:font typeface="Montserrat" panose="020B0704020202020204"/>
      <p:bold r:id="rId23"/>
      <p:boldItalic r:id="rId24"/>
    </p:embeddedFont>
    <p:embeddedFont>
      <p:font typeface="Lato" panose="020B0704020202020204"/>
      <p:bold r:id="rId25"/>
      <p:boldItalic r:id="rId26"/>
    </p:embeddedFont>
    <p:embeddedFont>
      <p:font typeface="Calibri" panose="020F050202020403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28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8.fntdata"/><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r>
              <a:rPr lang="en-US"/>
              <a:t>the required field in three axes.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panose="020B0704020202020204"/>
              <a:buNone/>
              <a:defRPr sz="2800">
                <a:solidFill>
                  <a:schemeClr val="lt1"/>
                </a:solidFill>
                <a:latin typeface="Montserrat" panose="020B0704020202020204"/>
                <a:ea typeface="Montserrat" panose="020B0704020202020204"/>
                <a:cs typeface="Montserrat" panose="020B0704020202020204"/>
                <a:sym typeface="Montserrat" panose="020B0704020202020204"/>
              </a:defRPr>
            </a:lvl1pPr>
            <a:lvl2pPr lvl="1">
              <a:spcBef>
                <a:spcPts val="0"/>
              </a:spcBef>
              <a:spcAft>
                <a:spcPts val="0"/>
              </a:spcAft>
              <a:buClr>
                <a:schemeClr val="lt1"/>
              </a:buClr>
              <a:buSzPts val="2800"/>
              <a:buFont typeface="Montserrat" panose="020B0704020202020204"/>
              <a:buNone/>
              <a:defRPr sz="2800">
                <a:solidFill>
                  <a:schemeClr val="lt1"/>
                </a:solidFill>
                <a:latin typeface="Montserrat" panose="020B0704020202020204"/>
                <a:ea typeface="Montserrat" panose="020B0704020202020204"/>
                <a:cs typeface="Montserrat" panose="020B0704020202020204"/>
                <a:sym typeface="Montserrat" panose="020B0704020202020204"/>
              </a:defRPr>
            </a:lvl2pPr>
            <a:lvl3pPr lvl="2">
              <a:spcBef>
                <a:spcPts val="0"/>
              </a:spcBef>
              <a:spcAft>
                <a:spcPts val="0"/>
              </a:spcAft>
              <a:buClr>
                <a:schemeClr val="lt1"/>
              </a:buClr>
              <a:buSzPts val="2800"/>
              <a:buFont typeface="Montserrat" panose="020B0704020202020204"/>
              <a:buNone/>
              <a:defRPr sz="2800">
                <a:solidFill>
                  <a:schemeClr val="lt1"/>
                </a:solidFill>
                <a:latin typeface="Montserrat" panose="020B0704020202020204"/>
                <a:ea typeface="Montserrat" panose="020B0704020202020204"/>
                <a:cs typeface="Montserrat" panose="020B0704020202020204"/>
                <a:sym typeface="Montserrat" panose="020B0704020202020204"/>
              </a:defRPr>
            </a:lvl3pPr>
            <a:lvl4pPr lvl="3">
              <a:spcBef>
                <a:spcPts val="0"/>
              </a:spcBef>
              <a:spcAft>
                <a:spcPts val="0"/>
              </a:spcAft>
              <a:buClr>
                <a:schemeClr val="lt1"/>
              </a:buClr>
              <a:buSzPts val="2800"/>
              <a:buFont typeface="Montserrat" panose="020B0704020202020204"/>
              <a:buNone/>
              <a:defRPr sz="2800">
                <a:solidFill>
                  <a:schemeClr val="lt1"/>
                </a:solidFill>
                <a:latin typeface="Montserrat" panose="020B0704020202020204"/>
                <a:ea typeface="Montserrat" panose="020B0704020202020204"/>
                <a:cs typeface="Montserrat" panose="020B0704020202020204"/>
                <a:sym typeface="Montserrat" panose="020B0704020202020204"/>
              </a:defRPr>
            </a:lvl4pPr>
            <a:lvl5pPr lvl="4">
              <a:spcBef>
                <a:spcPts val="0"/>
              </a:spcBef>
              <a:spcAft>
                <a:spcPts val="0"/>
              </a:spcAft>
              <a:buClr>
                <a:schemeClr val="lt1"/>
              </a:buClr>
              <a:buSzPts val="2800"/>
              <a:buFont typeface="Montserrat" panose="020B0704020202020204"/>
              <a:buNone/>
              <a:defRPr sz="2800">
                <a:solidFill>
                  <a:schemeClr val="lt1"/>
                </a:solidFill>
                <a:latin typeface="Montserrat" panose="020B0704020202020204"/>
                <a:ea typeface="Montserrat" panose="020B0704020202020204"/>
                <a:cs typeface="Montserrat" panose="020B0704020202020204"/>
                <a:sym typeface="Montserrat" panose="020B0704020202020204"/>
              </a:defRPr>
            </a:lvl5pPr>
            <a:lvl6pPr lvl="5">
              <a:spcBef>
                <a:spcPts val="0"/>
              </a:spcBef>
              <a:spcAft>
                <a:spcPts val="0"/>
              </a:spcAft>
              <a:buClr>
                <a:schemeClr val="lt1"/>
              </a:buClr>
              <a:buSzPts val="2800"/>
              <a:buFont typeface="Montserrat" panose="020B0704020202020204"/>
              <a:buNone/>
              <a:defRPr sz="2800">
                <a:solidFill>
                  <a:schemeClr val="lt1"/>
                </a:solidFill>
                <a:latin typeface="Montserrat" panose="020B0704020202020204"/>
                <a:ea typeface="Montserrat" panose="020B0704020202020204"/>
                <a:cs typeface="Montserrat" panose="020B0704020202020204"/>
                <a:sym typeface="Montserrat" panose="020B0704020202020204"/>
              </a:defRPr>
            </a:lvl6pPr>
            <a:lvl7pPr lvl="6">
              <a:spcBef>
                <a:spcPts val="0"/>
              </a:spcBef>
              <a:spcAft>
                <a:spcPts val="0"/>
              </a:spcAft>
              <a:buClr>
                <a:schemeClr val="lt1"/>
              </a:buClr>
              <a:buSzPts val="2800"/>
              <a:buFont typeface="Montserrat" panose="020B0704020202020204"/>
              <a:buNone/>
              <a:defRPr sz="2800">
                <a:solidFill>
                  <a:schemeClr val="lt1"/>
                </a:solidFill>
                <a:latin typeface="Montserrat" panose="020B0704020202020204"/>
                <a:ea typeface="Montserrat" panose="020B0704020202020204"/>
                <a:cs typeface="Montserrat" panose="020B0704020202020204"/>
                <a:sym typeface="Montserrat" panose="020B0704020202020204"/>
              </a:defRPr>
            </a:lvl7pPr>
            <a:lvl8pPr lvl="7">
              <a:spcBef>
                <a:spcPts val="0"/>
              </a:spcBef>
              <a:spcAft>
                <a:spcPts val="0"/>
              </a:spcAft>
              <a:buClr>
                <a:schemeClr val="lt1"/>
              </a:buClr>
              <a:buSzPts val="2800"/>
              <a:buFont typeface="Montserrat" panose="020B0704020202020204"/>
              <a:buNone/>
              <a:defRPr sz="2800">
                <a:solidFill>
                  <a:schemeClr val="lt1"/>
                </a:solidFill>
                <a:latin typeface="Montserrat" panose="020B0704020202020204"/>
                <a:ea typeface="Montserrat" panose="020B0704020202020204"/>
                <a:cs typeface="Montserrat" panose="020B0704020202020204"/>
                <a:sym typeface="Montserrat" panose="020B0704020202020204"/>
              </a:defRPr>
            </a:lvl8pPr>
            <a:lvl9pPr lvl="8">
              <a:spcBef>
                <a:spcPts val="0"/>
              </a:spcBef>
              <a:spcAft>
                <a:spcPts val="0"/>
              </a:spcAft>
              <a:buClr>
                <a:schemeClr val="lt1"/>
              </a:buClr>
              <a:buSzPts val="2800"/>
              <a:buFont typeface="Montserrat" panose="020B0704020202020204"/>
              <a:buNone/>
              <a:defRPr sz="2800">
                <a:solidFill>
                  <a:schemeClr val="lt1"/>
                </a:solidFill>
                <a:latin typeface="Montserrat" panose="020B0704020202020204"/>
                <a:ea typeface="Montserrat" panose="020B0704020202020204"/>
                <a:cs typeface="Montserrat" panose="020B0704020202020204"/>
                <a:sym typeface="Montserrat" panose="020B0704020202020204"/>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panose="020B0704020202020204"/>
              <a:buChar char="●"/>
              <a:defRPr sz="1300">
                <a:solidFill>
                  <a:schemeClr val="lt1"/>
                </a:solidFill>
                <a:latin typeface="Lato" panose="020B0704020202020204"/>
                <a:ea typeface="Lato" panose="020B0704020202020204"/>
                <a:cs typeface="Lato" panose="020B0704020202020204"/>
                <a:sym typeface="Lato" panose="020B0704020202020204"/>
              </a:defRPr>
            </a:lvl1pPr>
            <a:lvl2pPr marL="914400" lvl="1" indent="-298450">
              <a:lnSpc>
                <a:spcPct val="115000"/>
              </a:lnSpc>
              <a:spcBef>
                <a:spcPts val="0"/>
              </a:spcBef>
              <a:spcAft>
                <a:spcPts val="0"/>
              </a:spcAft>
              <a:buClr>
                <a:schemeClr val="lt1"/>
              </a:buClr>
              <a:buSzPts val="1100"/>
              <a:buFont typeface="Lato" panose="020B0704020202020204"/>
              <a:buChar char="○"/>
              <a:defRPr sz="1100">
                <a:solidFill>
                  <a:schemeClr val="lt1"/>
                </a:solidFill>
                <a:latin typeface="Lato" panose="020B0704020202020204"/>
                <a:ea typeface="Lato" panose="020B0704020202020204"/>
                <a:cs typeface="Lato" panose="020B0704020202020204"/>
                <a:sym typeface="Lato" panose="020B0704020202020204"/>
              </a:defRPr>
            </a:lvl2pPr>
            <a:lvl3pPr marL="1371600" lvl="2" indent="-298450">
              <a:lnSpc>
                <a:spcPct val="115000"/>
              </a:lnSpc>
              <a:spcBef>
                <a:spcPts val="0"/>
              </a:spcBef>
              <a:spcAft>
                <a:spcPts val="0"/>
              </a:spcAft>
              <a:buClr>
                <a:schemeClr val="lt1"/>
              </a:buClr>
              <a:buSzPts val="1100"/>
              <a:buFont typeface="Lato" panose="020B0704020202020204"/>
              <a:buChar char="■"/>
              <a:defRPr sz="1100">
                <a:solidFill>
                  <a:schemeClr val="lt1"/>
                </a:solidFill>
                <a:latin typeface="Lato" panose="020B0704020202020204"/>
                <a:ea typeface="Lato" panose="020B0704020202020204"/>
                <a:cs typeface="Lato" panose="020B0704020202020204"/>
                <a:sym typeface="Lato" panose="020B0704020202020204"/>
              </a:defRPr>
            </a:lvl3pPr>
            <a:lvl4pPr marL="1828800" lvl="3" indent="-298450">
              <a:lnSpc>
                <a:spcPct val="115000"/>
              </a:lnSpc>
              <a:spcBef>
                <a:spcPts val="0"/>
              </a:spcBef>
              <a:spcAft>
                <a:spcPts val="0"/>
              </a:spcAft>
              <a:buClr>
                <a:schemeClr val="lt1"/>
              </a:buClr>
              <a:buSzPts val="1100"/>
              <a:buFont typeface="Lato" panose="020B0704020202020204"/>
              <a:buChar char="●"/>
              <a:defRPr sz="1100">
                <a:solidFill>
                  <a:schemeClr val="lt1"/>
                </a:solidFill>
                <a:latin typeface="Lato" panose="020B0704020202020204"/>
                <a:ea typeface="Lato" panose="020B0704020202020204"/>
                <a:cs typeface="Lato" panose="020B0704020202020204"/>
                <a:sym typeface="Lato" panose="020B0704020202020204"/>
              </a:defRPr>
            </a:lvl4pPr>
            <a:lvl5pPr marL="2286000" lvl="4" indent="-298450">
              <a:lnSpc>
                <a:spcPct val="115000"/>
              </a:lnSpc>
              <a:spcBef>
                <a:spcPts val="0"/>
              </a:spcBef>
              <a:spcAft>
                <a:spcPts val="0"/>
              </a:spcAft>
              <a:buClr>
                <a:schemeClr val="lt1"/>
              </a:buClr>
              <a:buSzPts val="1100"/>
              <a:buFont typeface="Lato" panose="020B0704020202020204"/>
              <a:buChar char="○"/>
              <a:defRPr sz="1100">
                <a:solidFill>
                  <a:schemeClr val="lt1"/>
                </a:solidFill>
                <a:latin typeface="Lato" panose="020B0704020202020204"/>
                <a:ea typeface="Lato" panose="020B0704020202020204"/>
                <a:cs typeface="Lato" panose="020B0704020202020204"/>
                <a:sym typeface="Lato" panose="020B0704020202020204"/>
              </a:defRPr>
            </a:lvl5pPr>
            <a:lvl6pPr marL="2743200" lvl="5" indent="-298450">
              <a:lnSpc>
                <a:spcPct val="115000"/>
              </a:lnSpc>
              <a:spcBef>
                <a:spcPts val="0"/>
              </a:spcBef>
              <a:spcAft>
                <a:spcPts val="0"/>
              </a:spcAft>
              <a:buClr>
                <a:schemeClr val="lt1"/>
              </a:buClr>
              <a:buSzPts val="1100"/>
              <a:buFont typeface="Lato" panose="020B0704020202020204"/>
              <a:buChar char="■"/>
              <a:defRPr sz="1100">
                <a:solidFill>
                  <a:schemeClr val="lt1"/>
                </a:solidFill>
                <a:latin typeface="Lato" panose="020B0704020202020204"/>
                <a:ea typeface="Lato" panose="020B0704020202020204"/>
                <a:cs typeface="Lato" panose="020B0704020202020204"/>
                <a:sym typeface="Lato" panose="020B0704020202020204"/>
              </a:defRPr>
            </a:lvl6pPr>
            <a:lvl7pPr marL="3200400" lvl="6" indent="-298450">
              <a:lnSpc>
                <a:spcPct val="115000"/>
              </a:lnSpc>
              <a:spcBef>
                <a:spcPts val="0"/>
              </a:spcBef>
              <a:spcAft>
                <a:spcPts val="0"/>
              </a:spcAft>
              <a:buClr>
                <a:schemeClr val="lt1"/>
              </a:buClr>
              <a:buSzPts val="1100"/>
              <a:buFont typeface="Lato" panose="020B0704020202020204"/>
              <a:buChar char="●"/>
              <a:defRPr sz="1100">
                <a:solidFill>
                  <a:schemeClr val="lt1"/>
                </a:solidFill>
                <a:latin typeface="Lato" panose="020B0704020202020204"/>
                <a:ea typeface="Lato" panose="020B0704020202020204"/>
                <a:cs typeface="Lato" panose="020B0704020202020204"/>
                <a:sym typeface="Lato" panose="020B0704020202020204"/>
              </a:defRPr>
            </a:lvl7pPr>
            <a:lvl8pPr marL="3657600" lvl="7" indent="-298450">
              <a:lnSpc>
                <a:spcPct val="115000"/>
              </a:lnSpc>
              <a:spcBef>
                <a:spcPts val="0"/>
              </a:spcBef>
              <a:spcAft>
                <a:spcPts val="0"/>
              </a:spcAft>
              <a:buClr>
                <a:schemeClr val="lt1"/>
              </a:buClr>
              <a:buSzPts val="1100"/>
              <a:buFont typeface="Lato" panose="020B0704020202020204"/>
              <a:buChar char="○"/>
              <a:defRPr sz="1100">
                <a:solidFill>
                  <a:schemeClr val="lt1"/>
                </a:solidFill>
                <a:latin typeface="Lato" panose="020B0704020202020204"/>
                <a:ea typeface="Lato" panose="020B0704020202020204"/>
                <a:cs typeface="Lato" panose="020B0704020202020204"/>
                <a:sym typeface="Lato" panose="020B0704020202020204"/>
              </a:defRPr>
            </a:lvl8pPr>
            <a:lvl9pPr marL="4114800" lvl="8" indent="-298450">
              <a:lnSpc>
                <a:spcPct val="115000"/>
              </a:lnSpc>
              <a:spcBef>
                <a:spcPts val="0"/>
              </a:spcBef>
              <a:spcAft>
                <a:spcPts val="0"/>
              </a:spcAft>
              <a:buClr>
                <a:schemeClr val="lt1"/>
              </a:buClr>
              <a:buSzPts val="1100"/>
              <a:buFont typeface="Lato" panose="020B0704020202020204"/>
              <a:buChar char="■"/>
              <a:defRPr sz="1100">
                <a:solidFill>
                  <a:schemeClr val="lt1"/>
                </a:solidFill>
                <a:latin typeface="Lato" panose="020B0704020202020204"/>
                <a:ea typeface="Lato" panose="020B0704020202020204"/>
                <a:cs typeface="Lato" panose="020B0704020202020204"/>
                <a:sym typeface="Lato" panose="020B0704020202020204"/>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panose="020B0704020202020204"/>
                <a:ea typeface="Lato" panose="020B0704020202020204"/>
                <a:cs typeface="Lato" panose="020B0704020202020204"/>
                <a:sym typeface="Lato" panose="020B0704020202020204"/>
              </a:defRPr>
            </a:lvl1pPr>
            <a:lvl2pPr lvl="1" algn="r">
              <a:buNone/>
              <a:defRPr sz="1000">
                <a:solidFill>
                  <a:schemeClr val="lt1"/>
                </a:solidFill>
                <a:latin typeface="Lato" panose="020B0704020202020204"/>
                <a:ea typeface="Lato" panose="020B0704020202020204"/>
                <a:cs typeface="Lato" panose="020B0704020202020204"/>
                <a:sym typeface="Lato" panose="020B0704020202020204"/>
              </a:defRPr>
            </a:lvl2pPr>
            <a:lvl3pPr lvl="2" algn="r">
              <a:buNone/>
              <a:defRPr sz="1000">
                <a:solidFill>
                  <a:schemeClr val="lt1"/>
                </a:solidFill>
                <a:latin typeface="Lato" panose="020B0704020202020204"/>
                <a:ea typeface="Lato" panose="020B0704020202020204"/>
                <a:cs typeface="Lato" panose="020B0704020202020204"/>
                <a:sym typeface="Lato" panose="020B0704020202020204"/>
              </a:defRPr>
            </a:lvl3pPr>
            <a:lvl4pPr lvl="3" algn="r">
              <a:buNone/>
              <a:defRPr sz="1000">
                <a:solidFill>
                  <a:schemeClr val="lt1"/>
                </a:solidFill>
                <a:latin typeface="Lato" panose="020B0704020202020204"/>
                <a:ea typeface="Lato" panose="020B0704020202020204"/>
                <a:cs typeface="Lato" panose="020B0704020202020204"/>
                <a:sym typeface="Lato" panose="020B0704020202020204"/>
              </a:defRPr>
            </a:lvl4pPr>
            <a:lvl5pPr lvl="4" algn="r">
              <a:buNone/>
              <a:defRPr sz="1000">
                <a:solidFill>
                  <a:schemeClr val="lt1"/>
                </a:solidFill>
                <a:latin typeface="Lato" panose="020B0704020202020204"/>
                <a:ea typeface="Lato" panose="020B0704020202020204"/>
                <a:cs typeface="Lato" panose="020B0704020202020204"/>
                <a:sym typeface="Lato" panose="020B0704020202020204"/>
              </a:defRPr>
            </a:lvl5pPr>
            <a:lvl6pPr lvl="5" algn="r">
              <a:buNone/>
              <a:defRPr sz="1000">
                <a:solidFill>
                  <a:schemeClr val="lt1"/>
                </a:solidFill>
                <a:latin typeface="Lato" panose="020B0704020202020204"/>
                <a:ea typeface="Lato" panose="020B0704020202020204"/>
                <a:cs typeface="Lato" panose="020B0704020202020204"/>
                <a:sym typeface="Lato" panose="020B0704020202020204"/>
              </a:defRPr>
            </a:lvl6pPr>
            <a:lvl7pPr lvl="6" algn="r">
              <a:buNone/>
              <a:defRPr sz="1000">
                <a:solidFill>
                  <a:schemeClr val="lt1"/>
                </a:solidFill>
                <a:latin typeface="Lato" panose="020B0704020202020204"/>
                <a:ea typeface="Lato" panose="020B0704020202020204"/>
                <a:cs typeface="Lato" panose="020B0704020202020204"/>
                <a:sym typeface="Lato" panose="020B0704020202020204"/>
              </a:defRPr>
            </a:lvl7pPr>
            <a:lvl8pPr lvl="7" algn="r">
              <a:buNone/>
              <a:defRPr sz="1000">
                <a:solidFill>
                  <a:schemeClr val="lt1"/>
                </a:solidFill>
                <a:latin typeface="Lato" panose="020B0704020202020204"/>
                <a:ea typeface="Lato" panose="020B0704020202020204"/>
                <a:cs typeface="Lato" panose="020B0704020202020204"/>
                <a:sym typeface="Lato" panose="020B0704020202020204"/>
              </a:defRPr>
            </a:lvl8pPr>
            <a:lvl9pPr lvl="8" algn="r">
              <a:buNone/>
              <a:defRPr sz="1000">
                <a:solidFill>
                  <a:schemeClr val="lt1"/>
                </a:solidFill>
                <a:latin typeface="Lato" panose="020B0704020202020204"/>
                <a:ea typeface="Lato" panose="020B0704020202020204"/>
                <a:cs typeface="Lato" panose="020B0704020202020204"/>
                <a:sym typeface="Lato" panose="020B07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635300" y="858775"/>
            <a:ext cx="4611000" cy="792300"/>
          </a:xfrm>
          <a:prstGeom prst="rect">
            <a:avLst/>
          </a:prstGeom>
        </p:spPr>
        <p:txBody>
          <a:bodyPr spcFirstLastPara="1" wrap="square" lIns="91425" tIns="91425" rIns="91425" bIns="91425" anchor="t" anchorCtr="0">
            <a:normAutofit fontScale="90000"/>
          </a:bodyPr>
          <a:lstStyle/>
          <a:p>
            <a:pPr marL="0" lvl="0" indent="0" algn="r" rtl="0">
              <a:spcBef>
                <a:spcPts val="0"/>
              </a:spcBef>
              <a:spcAft>
                <a:spcPts val="0"/>
              </a:spcAft>
              <a:buNone/>
            </a:pPr>
            <a:r>
              <a:rPr lang="en-US" altLang="en-GB">
                <a:latin typeface="Calibri" panose="020F0502020204030204" charset="0"/>
                <a:cs typeface="Calibri" panose="020F0502020204030204" charset="0"/>
              </a:rPr>
              <a:t>Internship on Roboics and Drone</a:t>
            </a:r>
            <a:endParaRPr lang="en-US" altLang="en-GB">
              <a:latin typeface="Calibri" panose="020F0502020204030204" charset="0"/>
              <a:cs typeface="Calibri" panose="020F0502020204030204" charset="0"/>
            </a:endParaRPr>
          </a:p>
        </p:txBody>
      </p:sp>
      <p:sp>
        <p:nvSpPr>
          <p:cNvPr id="135" name="Google Shape;135;p13"/>
          <p:cNvSpPr txBox="1">
            <a:spLocks noGrp="1"/>
          </p:cNvSpPr>
          <p:nvPr>
            <p:ph type="subTitle" idx="1"/>
          </p:nvPr>
        </p:nvSpPr>
        <p:spPr>
          <a:xfrm>
            <a:off x="5274945" y="2578735"/>
            <a:ext cx="2971165" cy="1449705"/>
          </a:xfrm>
          <a:prstGeom prst="rect">
            <a:avLst/>
          </a:prstGeom>
        </p:spPr>
        <p:txBody>
          <a:bodyPr spcFirstLastPara="1" wrap="square" lIns="91425" tIns="91425" rIns="91425" bIns="91425" anchor="t" anchorCtr="0">
            <a:noAutofit/>
          </a:bodyPr>
          <a:lstStyle/>
          <a:p>
            <a:pPr marL="0" lvl="0" indent="0" algn="r" rtl="0">
              <a:lnSpc>
                <a:spcPct val="95000"/>
              </a:lnSpc>
              <a:spcBef>
                <a:spcPts val="0"/>
              </a:spcBef>
              <a:spcAft>
                <a:spcPts val="0"/>
              </a:spcAft>
              <a:buSzPts val="935"/>
              <a:buNone/>
            </a:pPr>
            <a:r>
              <a:rPr lang="en-GB" sz="1305">
                <a:latin typeface="Calibri" panose="020F0502020204030204" charset="0"/>
                <a:cs typeface="Calibri" panose="020F0502020204030204" charset="0"/>
              </a:rPr>
              <a:t>Presentation by -</a:t>
            </a:r>
            <a:endParaRPr sz="1305">
              <a:latin typeface="Calibri" panose="020F0502020204030204" charset="0"/>
              <a:cs typeface="Calibri" panose="020F0502020204030204" charset="0"/>
            </a:endParaRPr>
          </a:p>
          <a:p>
            <a:pPr marL="0" lvl="0" indent="0" algn="r" rtl="0">
              <a:lnSpc>
                <a:spcPct val="95000"/>
              </a:lnSpc>
              <a:spcBef>
                <a:spcPts val="0"/>
              </a:spcBef>
              <a:spcAft>
                <a:spcPts val="0"/>
              </a:spcAft>
              <a:buSzPts val="935"/>
              <a:buNone/>
            </a:pPr>
            <a:r>
              <a:rPr lang="en-US" sz="1305">
                <a:latin typeface="Calibri" panose="020F0502020204030204" charset="0"/>
                <a:cs typeface="Calibri" panose="020F0502020204030204" charset="0"/>
              </a:rPr>
              <a:t>Anand Jaiswal 1NT18CS190</a:t>
            </a:r>
            <a:endParaRPr lang="en-US" sz="1305">
              <a:latin typeface="Calibri" panose="020F0502020204030204" charset="0"/>
              <a:cs typeface="Calibri" panose="020F0502020204030204" charset="0"/>
            </a:endParaRPr>
          </a:p>
          <a:p>
            <a:pPr marL="0" lvl="0" indent="0" algn="r" rtl="0">
              <a:lnSpc>
                <a:spcPct val="95000"/>
              </a:lnSpc>
              <a:spcBef>
                <a:spcPts val="0"/>
              </a:spcBef>
              <a:spcAft>
                <a:spcPts val="0"/>
              </a:spcAft>
              <a:buSzPts val="935"/>
              <a:buNone/>
            </a:pPr>
            <a:endParaRPr sz="1305"/>
          </a:p>
          <a:p>
            <a:pPr marL="0" lvl="0" indent="0" algn="r" rtl="0">
              <a:lnSpc>
                <a:spcPct val="95000"/>
              </a:lnSpc>
              <a:spcBef>
                <a:spcPts val="0"/>
              </a:spcBef>
              <a:spcAft>
                <a:spcPts val="0"/>
              </a:spcAft>
              <a:buSzPts val="935"/>
              <a:buNone/>
            </a:pPr>
            <a:r>
              <a:rPr lang="en-GB" sz="1305">
                <a:latin typeface="Calibri" panose="020F0502020204030204" charset="0"/>
                <a:cs typeface="Calibri" panose="020F0502020204030204" charset="0"/>
              </a:rPr>
              <a:t>Company -</a:t>
            </a:r>
            <a:endParaRPr lang="en-GB" sz="1305">
              <a:latin typeface="Calibri" panose="020F0502020204030204" charset="0"/>
              <a:cs typeface="Calibri" panose="020F0502020204030204" charset="0"/>
            </a:endParaRPr>
          </a:p>
          <a:p>
            <a:pPr marL="0" lvl="0" indent="0" algn="r" rtl="0">
              <a:lnSpc>
                <a:spcPct val="95000"/>
              </a:lnSpc>
              <a:spcBef>
                <a:spcPts val="0"/>
              </a:spcBef>
              <a:spcAft>
                <a:spcPts val="0"/>
              </a:spcAft>
              <a:buSzPts val="935"/>
              <a:buNone/>
            </a:pPr>
            <a:r>
              <a:rPr lang="en-US" sz="1305">
                <a:latin typeface="Calibri" panose="020F0502020204030204" charset="0"/>
                <a:cs typeface="Calibri" panose="020F0502020204030204" charset="0"/>
              </a:rPr>
              <a:t>Robotics Association of Nepal(RAN)</a:t>
            </a:r>
            <a:endParaRPr lang="en-US" sz="1305">
              <a:latin typeface="Calibri" panose="020F0502020204030204" charset="0"/>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atin typeface="Calibri" panose="020F0502020204030204" charset="0"/>
                <a:cs typeface="Calibri" panose="020F0502020204030204" charset="0"/>
                <a:sym typeface="+mn-ea"/>
              </a:rPr>
              <a:t>Contd…</a:t>
            </a:r>
            <a:br>
              <a:rPr lang="en-GB">
                <a:latin typeface="Calibri" panose="020F0502020204030204" charset="0"/>
                <a:cs typeface="Calibri" panose="020F0502020204030204" charset="0"/>
              </a:rPr>
            </a:br>
            <a:endParaRPr lang="en-US">
              <a:latin typeface="Calibri" panose="020F0502020204030204" charset="0"/>
              <a:cs typeface="Calibri" panose="020F0502020204030204" charset="0"/>
            </a:endParaRPr>
          </a:p>
        </p:txBody>
      </p:sp>
      <p:sp>
        <p:nvSpPr>
          <p:cNvPr id="3" name="Text Placeholder 2"/>
          <p:cNvSpPr>
            <a:spLocks noGrp="1"/>
          </p:cNvSpPr>
          <p:nvPr>
            <p:ph type="body" idx="1"/>
          </p:nvPr>
        </p:nvSpPr>
        <p:spPr/>
        <p:txBody>
          <a:bodyPr>
            <a:noAutofit/>
          </a:bodyPr>
          <a:p>
            <a:r>
              <a:rPr lang="en-US" sz="900">
                <a:latin typeface="Calibri" panose="020F0502020204030204" charset="0"/>
                <a:cs typeface="Calibri" panose="020F0502020204030204" charset="0"/>
              </a:rPr>
              <a:t>Python and its packages</a:t>
            </a:r>
            <a:endParaRPr lang="en-US" sz="900">
              <a:latin typeface="Calibri" panose="020F0502020204030204" charset="0"/>
              <a:cs typeface="Calibri" panose="020F0502020204030204" charset="0"/>
            </a:endParaRPr>
          </a:p>
          <a:p>
            <a:pPr lvl="3"/>
            <a:r>
              <a:rPr lang="en-US" sz="900">
                <a:latin typeface="Calibri" panose="020F0502020204030204" charset="0"/>
                <a:cs typeface="Calibri" panose="020F0502020204030204" charset="0"/>
                <a:sym typeface="+mn-ea"/>
              </a:rPr>
              <a:t>Theano or TensorFlow - Backend engine to run keras on top of it.</a:t>
            </a:r>
            <a:endParaRPr lang="en-US" sz="900">
              <a:latin typeface="Calibri" panose="020F0502020204030204" charset="0"/>
              <a:cs typeface="Calibri" panose="020F0502020204030204" charset="0"/>
            </a:endParaRPr>
          </a:p>
          <a:p>
            <a:pPr lvl="3"/>
            <a:endParaRPr lang="en-US" sz="900">
              <a:latin typeface="Calibri" panose="020F0502020204030204" charset="0"/>
              <a:cs typeface="Calibri" panose="020F0502020204030204" charset="0"/>
            </a:endParaRPr>
          </a:p>
          <a:p>
            <a:pPr lvl="3"/>
            <a:r>
              <a:rPr lang="en-US" sz="900">
                <a:latin typeface="Calibri" panose="020F0502020204030204" charset="0"/>
                <a:cs typeface="Calibri" panose="020F0502020204030204" charset="0"/>
                <a:sym typeface="+mn-ea"/>
              </a:rPr>
              <a:t>Keras - It is a wrapper for Deep Learning libraries namely Theano or TensorFlow and to build Deep Neural Nets.</a:t>
            </a:r>
            <a:endParaRPr lang="en-US" sz="900">
              <a:latin typeface="Calibri" panose="020F0502020204030204" charset="0"/>
              <a:cs typeface="Calibri" panose="020F0502020204030204" charset="0"/>
            </a:endParaRPr>
          </a:p>
          <a:p>
            <a:pPr lvl="3"/>
            <a:endParaRPr lang="en-US" sz="900">
              <a:latin typeface="Calibri" panose="020F0502020204030204" charset="0"/>
              <a:cs typeface="Calibri" panose="020F0502020204030204" charset="0"/>
            </a:endParaRPr>
          </a:p>
          <a:p>
            <a:pPr lvl="3"/>
            <a:r>
              <a:rPr lang="en-US" sz="900">
                <a:latin typeface="Calibri" panose="020F0502020204030204" charset="0"/>
                <a:cs typeface="Calibri" panose="020F0502020204030204" charset="0"/>
                <a:sym typeface="+mn-ea"/>
              </a:rPr>
              <a:t>NumPy - It is used for different mathematical and data manipulation operations.</a:t>
            </a:r>
            <a:endParaRPr lang="en-US" sz="900">
              <a:latin typeface="Calibri" panose="020F0502020204030204" charset="0"/>
              <a:cs typeface="Calibri" panose="020F0502020204030204" charset="0"/>
            </a:endParaRPr>
          </a:p>
          <a:p>
            <a:pPr lvl="3"/>
            <a:endParaRPr lang="en-US" sz="900">
              <a:latin typeface="Calibri" panose="020F0502020204030204" charset="0"/>
              <a:cs typeface="Calibri" panose="020F0502020204030204" charset="0"/>
            </a:endParaRPr>
          </a:p>
          <a:p>
            <a:pPr lvl="3"/>
            <a:r>
              <a:rPr lang="en-US" sz="900">
                <a:latin typeface="Calibri" panose="020F0502020204030204" charset="0"/>
                <a:cs typeface="Calibri" panose="020F0502020204030204" charset="0"/>
                <a:sym typeface="+mn-ea"/>
              </a:rPr>
              <a:t>Scikit-learn - A framework to build several machine learning models.</a:t>
            </a:r>
            <a:endParaRPr lang="en-US" sz="900">
              <a:latin typeface="Calibri" panose="020F0502020204030204" charset="0"/>
              <a:cs typeface="Calibri" panose="020F0502020204030204" charset="0"/>
            </a:endParaRPr>
          </a:p>
          <a:p>
            <a:pPr lvl="3"/>
            <a:endParaRPr lang="en-US" sz="900">
              <a:latin typeface="Calibri" panose="020F0502020204030204" charset="0"/>
              <a:cs typeface="Calibri" panose="020F0502020204030204" charset="0"/>
            </a:endParaRPr>
          </a:p>
          <a:p>
            <a:pPr lvl="3"/>
            <a:r>
              <a:rPr lang="en-US" sz="900">
                <a:latin typeface="Calibri" panose="020F0502020204030204" charset="0"/>
                <a:cs typeface="Calibri" panose="020F0502020204030204" charset="0"/>
                <a:sym typeface="+mn-ea"/>
              </a:rPr>
              <a:t>Matplotlib - It is a plotting library for the Python programming language and its numerical mathematics extension NumPy.</a:t>
            </a:r>
            <a:endParaRPr lang="en-US" sz="900">
              <a:latin typeface="Calibri" panose="020F0502020204030204" charset="0"/>
              <a:cs typeface="Calibri" panose="020F0502020204030204" charset="0"/>
            </a:endParaRPr>
          </a:p>
          <a:p>
            <a:pPr lvl="3"/>
            <a:endParaRPr lang="en-US" sz="900">
              <a:latin typeface="Calibri" panose="020F0502020204030204" charset="0"/>
              <a:cs typeface="Calibri" panose="020F0502020204030204" charset="0"/>
            </a:endParaRPr>
          </a:p>
          <a:p>
            <a:pPr lvl="3"/>
            <a:r>
              <a:rPr lang="en-US" sz="900">
                <a:latin typeface="Calibri" panose="020F0502020204030204" charset="0"/>
                <a:cs typeface="Calibri" panose="020F0502020204030204" charset="0"/>
                <a:sym typeface="+mn-ea"/>
              </a:rPr>
              <a:t>Seaborn - It is a Python visualization library based on matplotlib. It provides a high-level interface for drawing attractive statistical graphics.</a:t>
            </a:r>
            <a:endParaRPr lang="en-US" sz="900">
              <a:latin typeface="Calibri" panose="020F0502020204030204" charset="0"/>
              <a:cs typeface="Calibri" panose="020F0502020204030204" charset="0"/>
            </a:endParaRPr>
          </a:p>
          <a:p>
            <a:pPr marL="1530350" lvl="3" indent="0">
              <a:buNone/>
            </a:pPr>
            <a:endParaRPr lang="en-US" sz="900">
              <a:latin typeface="Calibri" panose="020F0502020204030204" charset="0"/>
              <a:cs typeface="Calibri" panose="020F0502020204030204" charset="0"/>
            </a:endParaRPr>
          </a:p>
          <a:p>
            <a:pPr marL="146050" indent="0">
              <a:buNone/>
            </a:pPr>
            <a:endParaRPr lang="en-US" sz="900">
              <a:latin typeface="Calibri" panose="020F0502020204030204" charset="0"/>
              <a:cs typeface="Calibri" panose="020F0502020204030204" charset="0"/>
            </a:endParaRPr>
          </a:p>
          <a:p>
            <a:r>
              <a:rPr lang="en-US" sz="900">
                <a:latin typeface="Calibri" panose="020F0502020204030204" charset="0"/>
                <a:cs typeface="Calibri" panose="020F0502020204030204" charset="0"/>
              </a:rPr>
              <a:t>Keras </a:t>
            </a:r>
            <a:endParaRPr lang="en-US" sz="900">
              <a:latin typeface="Calibri" panose="020F0502020204030204" charset="0"/>
              <a:cs typeface="Calibri" panose="020F0502020204030204" charset="0"/>
            </a:endParaRPr>
          </a:p>
          <a:p>
            <a:pPr marL="146050" indent="0">
              <a:buNone/>
            </a:pPr>
            <a:endParaRPr lang="en-US" sz="900">
              <a:latin typeface="Calibri" panose="020F0502020204030204" charset="0"/>
              <a:cs typeface="Calibri" panose="020F0502020204030204" charset="0"/>
            </a:endParaRPr>
          </a:p>
          <a:p>
            <a:r>
              <a:rPr lang="en-US" sz="900">
                <a:latin typeface="Calibri" panose="020F0502020204030204" charset="0"/>
                <a:cs typeface="Calibri" panose="020F0502020204030204" charset="0"/>
              </a:rPr>
              <a:t> K-Nearest Neighbors, Decision Trees, Random Forests, Support Vector Machine and even neural networks for training and testing</a:t>
            </a:r>
            <a:endParaRPr lang="en-US" sz="900">
              <a:latin typeface="Calibri" panose="020F0502020204030204" charset="0"/>
              <a:cs typeface="Calibri" panose="020F05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atin typeface="Calibri" panose="020F0502020204030204" charset="0"/>
                <a:cs typeface="Calibri" panose="020F0502020204030204" charset="0"/>
                <a:sym typeface="+mn-ea"/>
              </a:rPr>
              <a:t>Tasks</a:t>
            </a:r>
            <a:br>
              <a:rPr lang="en-GB">
                <a:latin typeface="Calibri" panose="020F0502020204030204" charset="0"/>
                <a:cs typeface="Calibri" panose="020F0502020204030204" charset="0"/>
              </a:rPr>
            </a:br>
            <a:endParaRPr lang="en-US">
              <a:latin typeface="Calibri" panose="020F0502020204030204" charset="0"/>
              <a:cs typeface="Calibri" panose="020F0502020204030204" charset="0"/>
            </a:endParaRPr>
          </a:p>
        </p:txBody>
      </p:sp>
      <p:sp>
        <p:nvSpPr>
          <p:cNvPr id="3" name="Text Placeholder 2"/>
          <p:cNvSpPr>
            <a:spLocks noGrp="1"/>
          </p:cNvSpPr>
          <p:nvPr>
            <p:ph type="body" idx="1"/>
          </p:nvPr>
        </p:nvSpPr>
        <p:spPr>
          <a:xfrm>
            <a:off x="1297500" y="1186550"/>
            <a:ext cx="7038900" cy="2911200"/>
          </a:xfrm>
        </p:spPr>
        <p:txBody>
          <a:bodyPr/>
          <a:p>
            <a:pPr marL="0" lvl="0" indent="0" algn="l" rtl="0">
              <a:spcBef>
                <a:spcPts val="0"/>
              </a:spcBef>
              <a:spcAft>
                <a:spcPts val="0"/>
              </a:spcAft>
              <a:buNone/>
            </a:pPr>
            <a:r>
              <a:rPr lang="en-GB" dirty="0">
                <a:latin typeface="Calibri" panose="020F0502020204030204" charset="0"/>
                <a:cs typeface="Calibri" panose="020F0502020204030204" charset="0"/>
                <a:sym typeface="+mn-ea"/>
              </a:rPr>
              <a:t>Task 1</a:t>
            </a:r>
            <a:endParaRPr dirty="0">
              <a:latin typeface="Calibri" panose="020F0502020204030204" charset="0"/>
              <a:cs typeface="Calibri" panose="020F0502020204030204" charset="0"/>
            </a:endParaRPr>
          </a:p>
          <a:p>
            <a:pPr marL="457200" lvl="0" indent="-311150" algn="l" rtl="0">
              <a:spcBef>
                <a:spcPts val="1200"/>
              </a:spcBef>
              <a:spcAft>
                <a:spcPts val="0"/>
              </a:spcAft>
              <a:buSzPts val="1300"/>
              <a:buChar char="●"/>
            </a:pPr>
            <a:r>
              <a:rPr lang="en-GB" dirty="0">
                <a:latin typeface="Calibri" panose="020F0502020204030204" charset="0"/>
                <a:cs typeface="Calibri" panose="020F0502020204030204" charset="0"/>
                <a:sym typeface="+mn-ea"/>
              </a:rPr>
              <a:t>Introductory task.</a:t>
            </a:r>
            <a:endParaRPr lang="en-GB" dirty="0">
              <a:latin typeface="Calibri" panose="020F0502020204030204" charset="0"/>
              <a:cs typeface="Calibri" panose="020F0502020204030204" charset="0"/>
              <a:sym typeface="+mn-ea"/>
            </a:endParaRPr>
          </a:p>
          <a:p>
            <a:pPr lvl="0" algn="l" rtl="0">
              <a:spcBef>
                <a:spcPts val="1200"/>
              </a:spcBef>
              <a:spcAft>
                <a:spcPts val="0"/>
              </a:spcAft>
              <a:buSzPts val="1300"/>
            </a:pPr>
            <a:r>
              <a:rPr lang="en-US" altLang="en-GB" dirty="0">
                <a:latin typeface="Calibri" panose="020F0502020204030204" charset="0"/>
                <a:cs typeface="Calibri" panose="020F0502020204030204" charset="0"/>
                <a:sym typeface="+mn-ea"/>
              </a:rPr>
              <a:t>To get images and thermal radiation of caterpillar fungus </a:t>
            </a:r>
            <a:endParaRPr lang="en-GB" dirty="0">
              <a:latin typeface="Calibri" panose="020F0502020204030204" charset="0"/>
              <a:cs typeface="Calibri" panose="020F0502020204030204" charset="0"/>
              <a:sym typeface="+mn-ea"/>
            </a:endParaRPr>
          </a:p>
          <a:p>
            <a:pPr lvl="0" algn="l" rtl="0">
              <a:spcBef>
                <a:spcPts val="1200"/>
              </a:spcBef>
              <a:spcAft>
                <a:spcPts val="0"/>
              </a:spcAft>
              <a:buSzPts val="1300"/>
            </a:pPr>
            <a:r>
              <a:rPr lang="en-GB" dirty="0">
                <a:latin typeface="Calibri" panose="020F0502020204030204" charset="0"/>
                <a:cs typeface="Calibri" panose="020F0502020204030204" charset="0"/>
                <a:sym typeface="+mn-ea"/>
              </a:rPr>
              <a:t>Tool used -</a:t>
            </a:r>
            <a:r>
              <a:rPr lang="en-US" altLang="en-GB" dirty="0">
                <a:latin typeface="Calibri" panose="020F0502020204030204" charset="0"/>
                <a:cs typeface="Calibri" panose="020F0502020204030204" charset="0"/>
                <a:sym typeface="+mn-ea"/>
              </a:rPr>
              <a:t> Survelliance Drone with IR radiator and thermal cameras</a:t>
            </a:r>
            <a:endParaRPr lang="en-US" altLang="en-GB" dirty="0">
              <a:latin typeface="Calibri" panose="020F0502020204030204" charset="0"/>
              <a:cs typeface="Calibri" panose="020F0502020204030204" charset="0"/>
              <a:sym typeface="+mn-ea"/>
            </a:endParaRPr>
          </a:p>
        </p:txBody>
      </p:sp>
      <p:pic>
        <p:nvPicPr>
          <p:cNvPr id="4" name="Picture 3"/>
          <p:cNvPicPr>
            <a:picLocks noChangeAspect="1"/>
          </p:cNvPicPr>
          <p:nvPr/>
        </p:nvPicPr>
        <p:blipFill>
          <a:blip r:embed="rId1"/>
          <a:stretch>
            <a:fillRect/>
          </a:stretch>
        </p:blipFill>
        <p:spPr>
          <a:xfrm>
            <a:off x="1561465" y="2872740"/>
            <a:ext cx="2034540" cy="1612900"/>
          </a:xfrm>
          <a:prstGeom prst="rect">
            <a:avLst/>
          </a:prstGeom>
        </p:spPr>
      </p:pic>
      <p:pic>
        <p:nvPicPr>
          <p:cNvPr id="5" name="Picture 4"/>
          <p:cNvPicPr>
            <a:picLocks noChangeAspect="1"/>
          </p:cNvPicPr>
          <p:nvPr/>
        </p:nvPicPr>
        <p:blipFill>
          <a:blip r:embed="rId2"/>
          <a:stretch>
            <a:fillRect/>
          </a:stretch>
        </p:blipFill>
        <p:spPr>
          <a:xfrm>
            <a:off x="4563110" y="2872740"/>
            <a:ext cx="3082925" cy="1547495"/>
          </a:xfrm>
          <a:prstGeom prst="rect">
            <a:avLst/>
          </a:prstGeom>
        </p:spPr>
      </p:pic>
      <p:sp>
        <p:nvSpPr>
          <p:cNvPr id="6" name="Text Box 5"/>
          <p:cNvSpPr txBox="1"/>
          <p:nvPr/>
        </p:nvSpPr>
        <p:spPr>
          <a:xfrm>
            <a:off x="1561465" y="4552315"/>
            <a:ext cx="2043430" cy="414020"/>
          </a:xfrm>
          <a:prstGeom prst="rect">
            <a:avLst/>
          </a:prstGeom>
          <a:noFill/>
        </p:spPr>
        <p:txBody>
          <a:bodyPr wrap="square" rtlCol="0" anchor="t">
            <a:spAutoFit/>
          </a:bodyPr>
          <a:p>
            <a:r>
              <a:rPr lang="en-US" sz="700">
                <a:solidFill>
                  <a:schemeClr val="bg1"/>
                </a:solidFill>
              </a:rPr>
              <a:t>Fig 5. Heat mapping of caterpillar </a:t>
            </a:r>
            <a:endParaRPr lang="en-US" sz="700">
              <a:solidFill>
                <a:schemeClr val="bg1"/>
              </a:solidFill>
            </a:endParaRPr>
          </a:p>
          <a:p>
            <a:r>
              <a:rPr lang="en-US" sz="700">
                <a:solidFill>
                  <a:schemeClr val="bg1"/>
                </a:solidFill>
              </a:rPr>
              <a:t>fungus through surveillance drones </a:t>
            </a:r>
            <a:endParaRPr lang="en-US" sz="700">
              <a:solidFill>
                <a:schemeClr val="bg1"/>
              </a:solidFill>
            </a:endParaRPr>
          </a:p>
          <a:p>
            <a:r>
              <a:rPr lang="en-US" sz="700">
                <a:solidFill>
                  <a:schemeClr val="bg1"/>
                </a:solidFill>
              </a:rPr>
              <a:t>using infrared thermography.</a:t>
            </a:r>
            <a:endParaRPr lang="en-US" sz="700">
              <a:solidFill>
                <a:schemeClr val="bg1"/>
              </a:solidFill>
            </a:endParaRPr>
          </a:p>
        </p:txBody>
      </p:sp>
      <p:sp>
        <p:nvSpPr>
          <p:cNvPr id="7" name="Text Box 6"/>
          <p:cNvSpPr txBox="1"/>
          <p:nvPr/>
        </p:nvSpPr>
        <p:spPr>
          <a:xfrm>
            <a:off x="4563110" y="4552315"/>
            <a:ext cx="2540000" cy="306705"/>
          </a:xfrm>
          <a:prstGeom prst="rect">
            <a:avLst/>
          </a:prstGeom>
          <a:noFill/>
        </p:spPr>
        <p:txBody>
          <a:bodyPr wrap="square" rtlCol="0" anchor="t">
            <a:spAutoFit/>
          </a:bodyPr>
          <a:p>
            <a:r>
              <a:rPr lang="en-US" sz="700">
                <a:solidFill>
                  <a:schemeClr val="bg1"/>
                </a:solidFill>
              </a:rPr>
              <a:t>Fig 6.Specific Data Scraping using </a:t>
            </a:r>
            <a:endParaRPr lang="en-US" sz="700">
              <a:solidFill>
                <a:schemeClr val="bg1"/>
              </a:solidFill>
            </a:endParaRPr>
          </a:p>
          <a:p>
            <a:r>
              <a:rPr lang="en-US" sz="700">
                <a:solidFill>
                  <a:schemeClr val="bg1"/>
                </a:solidFill>
              </a:rPr>
              <a:t>color and thermal selective detection</a:t>
            </a:r>
            <a:endParaRPr lang="en-US" sz="7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1297305" y="438785"/>
            <a:ext cx="7038975" cy="4040505"/>
          </a:xfrm>
        </p:spPr>
        <p:txBody>
          <a:bodyPr/>
          <a:p>
            <a:pPr marL="146050" indent="0">
              <a:buNone/>
            </a:pPr>
            <a:r>
              <a:rPr lang="en-US">
                <a:latin typeface="Calibri" panose="020F0502020204030204" charset="0"/>
                <a:cs typeface="Calibri" panose="020F0502020204030204" charset="0"/>
              </a:rPr>
              <a:t>Task 2</a:t>
            </a:r>
            <a:endParaRPr lang="en-US">
              <a:latin typeface="Calibri" panose="020F0502020204030204" charset="0"/>
              <a:cs typeface="Calibri" panose="020F0502020204030204" charset="0"/>
            </a:endParaRPr>
          </a:p>
          <a:p>
            <a:pPr marL="146050" indent="0">
              <a:buNone/>
            </a:pPr>
            <a:endParaRPr lang="en-US"/>
          </a:p>
          <a:p>
            <a:r>
              <a:rPr lang="en-US">
                <a:latin typeface="Calibri" panose="020F0502020204030204" charset="0"/>
                <a:cs typeface="Calibri" panose="020F0502020204030204" charset="0"/>
              </a:rPr>
              <a:t>Downloading image with python directy</a:t>
            </a:r>
            <a:endParaRPr lang="en-US">
              <a:latin typeface="Calibri" panose="020F0502020204030204" charset="0"/>
              <a:cs typeface="Calibri" panose="020F0502020204030204" charset="0"/>
            </a:endParaRPr>
          </a:p>
          <a:p>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A type of web scraping</a:t>
            </a:r>
            <a:endParaRPr lang="en-US">
              <a:latin typeface="Calibri" panose="020F0502020204030204" charset="0"/>
              <a:cs typeface="Calibri" panose="020F0502020204030204" charset="0"/>
            </a:endParaRPr>
          </a:p>
          <a:p>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Tools used - Python </a:t>
            </a:r>
            <a:endParaRPr lang="en-US">
              <a:latin typeface="Calibri" panose="020F0502020204030204" charset="0"/>
              <a:cs typeface="Calibri" panose="020F0502020204030204" charset="0"/>
            </a:endParaRPr>
          </a:p>
          <a:p>
            <a:pPr marL="146050" indent="0">
              <a:buNone/>
            </a:pPr>
            <a:r>
              <a:rPr lang="en-US">
                <a:latin typeface="Calibri" panose="020F0502020204030204" charset="0"/>
                <a:cs typeface="Calibri" panose="020F0502020204030204" charset="0"/>
              </a:rPr>
              <a:t>	         - Beautiful Soup	</a:t>
            </a:r>
            <a:r>
              <a:rPr lang="en-US"/>
              <a: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1107440" y="581660"/>
            <a:ext cx="7228840" cy="3897630"/>
          </a:xfrm>
        </p:spPr>
        <p:txBody>
          <a:bodyPr>
            <a:normAutofit lnSpcReduction="10000"/>
          </a:bodyPr>
          <a:p>
            <a:pPr marL="146050" indent="0">
              <a:buNone/>
            </a:pPr>
            <a:r>
              <a:rPr lang="en-US">
                <a:latin typeface="Calibri" panose="020F0502020204030204" charset="0"/>
                <a:cs typeface="Calibri" panose="020F0502020204030204" charset="0"/>
              </a:rPr>
              <a:t>Task 3</a:t>
            </a:r>
            <a:endParaRPr lang="en-US">
              <a:latin typeface="Calibri" panose="020F0502020204030204" charset="0"/>
              <a:cs typeface="Calibri" panose="020F0502020204030204" charset="0"/>
            </a:endParaRPr>
          </a:p>
          <a:p>
            <a:pPr marL="146050" indent="0">
              <a:buNone/>
            </a:pPr>
            <a:endParaRPr lang="en-US"/>
          </a:p>
          <a:p>
            <a:r>
              <a:rPr lang="en-US">
                <a:latin typeface="Calibri" panose="020F0502020204030204" charset="0"/>
                <a:cs typeface="Calibri" panose="020F0502020204030204" charset="0"/>
              </a:rPr>
              <a:t>Recognition of image(fower-species) using Machine Learning and Computer Vision</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Feature extraction using Deep Convolutional Neural Networks</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Tools used - Python and python packages like:</a:t>
            </a:r>
            <a:endParaRPr lang="en-US">
              <a:latin typeface="Calibri" panose="020F0502020204030204" charset="0"/>
              <a:cs typeface="Calibri" panose="020F0502020204030204" charset="0"/>
            </a:endParaRPr>
          </a:p>
          <a:p>
            <a:pPr marL="146050" indent="0">
              <a:buNone/>
            </a:pPr>
            <a:endParaRPr lang="en-US">
              <a:latin typeface="Calibri" panose="020F0502020204030204" charset="0"/>
              <a:cs typeface="Calibri" panose="020F0502020204030204" charset="0"/>
            </a:endParaRPr>
          </a:p>
          <a:p>
            <a:pPr lvl="3"/>
            <a:r>
              <a:rPr lang="en-US">
                <a:latin typeface="Calibri" panose="020F0502020204030204" charset="0"/>
                <a:cs typeface="Calibri" panose="020F0502020204030204" charset="0"/>
              </a:rPr>
              <a:t>Theano or TensorFlow - Backend engine to run keras on top of it.</a:t>
            </a:r>
            <a:endParaRPr lang="en-US">
              <a:latin typeface="Calibri" panose="020F0502020204030204" charset="0"/>
              <a:cs typeface="Calibri" panose="020F0502020204030204" charset="0"/>
            </a:endParaRPr>
          </a:p>
          <a:p>
            <a:pPr lvl="3"/>
            <a:endParaRPr lang="en-US">
              <a:latin typeface="Calibri" panose="020F0502020204030204" charset="0"/>
              <a:cs typeface="Calibri" panose="020F0502020204030204" charset="0"/>
            </a:endParaRPr>
          </a:p>
          <a:p>
            <a:pPr lvl="3"/>
            <a:r>
              <a:rPr lang="en-US">
                <a:latin typeface="Calibri" panose="020F0502020204030204" charset="0"/>
                <a:cs typeface="Calibri" panose="020F0502020204030204" charset="0"/>
              </a:rPr>
              <a:t>Keras - It is a wrapper for Deep Learning libraries namely Theano or TensorFlow and to build Deep Neural Nets.</a:t>
            </a:r>
            <a:endParaRPr lang="en-US">
              <a:latin typeface="Calibri" panose="020F0502020204030204" charset="0"/>
              <a:cs typeface="Calibri" panose="020F0502020204030204" charset="0"/>
            </a:endParaRPr>
          </a:p>
          <a:p>
            <a:pPr lvl="3"/>
            <a:endParaRPr lang="en-US">
              <a:latin typeface="Calibri" panose="020F0502020204030204" charset="0"/>
              <a:cs typeface="Calibri" panose="020F0502020204030204" charset="0"/>
            </a:endParaRPr>
          </a:p>
          <a:p>
            <a:pPr lvl="3"/>
            <a:r>
              <a:rPr lang="en-US">
                <a:latin typeface="Calibri" panose="020F0502020204030204" charset="0"/>
                <a:cs typeface="Calibri" panose="020F0502020204030204" charset="0"/>
              </a:rPr>
              <a:t>NumPy - It is used for different mathematical and data manipulation operations.</a:t>
            </a:r>
            <a:endParaRPr lang="en-US">
              <a:latin typeface="Calibri" panose="020F0502020204030204" charset="0"/>
              <a:cs typeface="Calibri" panose="020F0502020204030204" charset="0"/>
            </a:endParaRPr>
          </a:p>
          <a:p>
            <a:pPr lvl="3"/>
            <a:endParaRPr lang="en-US">
              <a:latin typeface="Calibri" panose="020F0502020204030204" charset="0"/>
              <a:cs typeface="Calibri" panose="020F0502020204030204" charset="0"/>
            </a:endParaRPr>
          </a:p>
          <a:p>
            <a:pPr lvl="3"/>
            <a:r>
              <a:rPr lang="en-US">
                <a:latin typeface="Calibri" panose="020F0502020204030204" charset="0"/>
                <a:cs typeface="Calibri" panose="020F0502020204030204" charset="0"/>
              </a:rPr>
              <a:t>Scikit-learn - A framework to build several machine learning models.</a:t>
            </a:r>
            <a:endParaRPr lang="en-US">
              <a:latin typeface="Calibri" panose="020F0502020204030204" charset="0"/>
              <a:cs typeface="Calibri" panose="020F0502020204030204" charset="0"/>
            </a:endParaRPr>
          </a:p>
          <a:p>
            <a:pPr lvl="3"/>
            <a:endParaRPr lang="en-US">
              <a:latin typeface="Calibri" panose="020F0502020204030204" charset="0"/>
              <a:cs typeface="Calibri" panose="020F0502020204030204" charset="0"/>
            </a:endParaRPr>
          </a:p>
          <a:p>
            <a:pPr lvl="3"/>
            <a:r>
              <a:rPr lang="en-US">
                <a:latin typeface="Calibri" panose="020F0502020204030204" charset="0"/>
                <a:cs typeface="Calibri" panose="020F0502020204030204" charset="0"/>
              </a:rPr>
              <a:t>Matplotlib - It is a plotting library for the Python programming language and its numerical mathematics extension NumPy.</a:t>
            </a:r>
            <a:endParaRPr lang="en-US">
              <a:latin typeface="Calibri" panose="020F0502020204030204" charset="0"/>
              <a:cs typeface="Calibri" panose="020F0502020204030204" charset="0"/>
            </a:endParaRPr>
          </a:p>
          <a:p>
            <a:pPr lvl="3"/>
            <a:endParaRPr lang="en-US">
              <a:latin typeface="Calibri" panose="020F0502020204030204" charset="0"/>
              <a:cs typeface="Calibri" panose="020F0502020204030204" charset="0"/>
            </a:endParaRPr>
          </a:p>
          <a:p>
            <a:pPr lvl="3"/>
            <a:r>
              <a:rPr lang="en-US">
                <a:latin typeface="Calibri" panose="020F0502020204030204" charset="0"/>
                <a:cs typeface="Calibri" panose="020F0502020204030204" charset="0"/>
              </a:rPr>
              <a:t>Seaborn - It is a Python visualization library based on matplotlib. It provides a high-level interface for drawing attractive statistical graphics.</a:t>
            </a:r>
            <a:endParaRPr lang="en-US">
              <a:latin typeface="Calibri" panose="020F0502020204030204" charset="0"/>
              <a:cs typeface="Calibri" panose="020F0502020204030204" charset="0"/>
            </a:endParaRPr>
          </a:p>
          <a:p>
            <a:endParaRPr lang="en-US"/>
          </a:p>
          <a:p>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p:txBody>
          <a:bodyPr/>
          <a:p>
            <a:endParaRPr lang="en-US"/>
          </a:p>
        </p:txBody>
      </p:sp>
      <p:pic>
        <p:nvPicPr>
          <p:cNvPr id="101" name="Picture 100"/>
          <p:cNvPicPr/>
          <p:nvPr/>
        </p:nvPicPr>
        <p:blipFill>
          <a:blip r:embed="rId1"/>
          <a:stretch>
            <a:fillRect/>
          </a:stretch>
        </p:blipFill>
        <p:spPr>
          <a:xfrm>
            <a:off x="1578610" y="1428115"/>
            <a:ext cx="6476365" cy="240284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atin typeface="Calibri" panose="020F0502020204030204" charset="0"/>
                <a:cs typeface="Calibri" panose="020F0502020204030204" charset="0"/>
                <a:sym typeface="+mn-ea"/>
              </a:rPr>
              <a:t>System requirements</a:t>
            </a:r>
            <a:endParaRPr lang="en-US">
              <a:latin typeface="Calibri" panose="020F0502020204030204" charset="0"/>
              <a:cs typeface="Calibri" panose="020F0502020204030204" charset="0"/>
            </a:endParaRPr>
          </a:p>
        </p:txBody>
      </p:sp>
      <p:sp>
        <p:nvSpPr>
          <p:cNvPr id="3" name="Text Placeholder 2"/>
          <p:cNvSpPr>
            <a:spLocks noGrp="1"/>
          </p:cNvSpPr>
          <p:nvPr>
            <p:ph type="body" idx="1"/>
          </p:nvPr>
        </p:nvSpPr>
        <p:spPr/>
        <p:txBody>
          <a:bodyPr/>
          <a:p>
            <a:pPr marL="0" lvl="0" indent="0" algn="l" rtl="0">
              <a:spcBef>
                <a:spcPts val="0"/>
              </a:spcBef>
              <a:spcAft>
                <a:spcPts val="0"/>
              </a:spcAft>
              <a:buClr>
                <a:srgbClr val="000000"/>
              </a:buClr>
              <a:buSzPts val="990"/>
              <a:buFont typeface="Arial" panose="020B0604020202020204"/>
              <a:buNone/>
            </a:pPr>
            <a:r>
              <a:rPr lang="en-GB" b="1">
                <a:solidFill>
                  <a:srgbClr val="FAFAF7"/>
                </a:solidFill>
                <a:latin typeface="Calibri" panose="020F0502020204030204" charset="0"/>
                <a:cs typeface="Calibri" panose="020F0502020204030204" charset="0"/>
                <a:sym typeface="+mn-ea"/>
              </a:rPr>
              <a:t>On Windows:</a:t>
            </a:r>
            <a:endParaRPr b="1">
              <a:solidFill>
                <a:srgbClr val="FAFAF7"/>
              </a:solidFill>
              <a:latin typeface="Calibri" panose="020F0502020204030204" charset="0"/>
              <a:cs typeface="Calibri" panose="020F0502020204030204" charset="0"/>
            </a:endParaRPr>
          </a:p>
          <a:p>
            <a:pPr marL="457200" lvl="0" indent="-311150" algn="l" rtl="0">
              <a:spcBef>
                <a:spcPts val="0"/>
              </a:spcBef>
              <a:spcAft>
                <a:spcPts val="0"/>
              </a:spcAft>
              <a:buClr>
                <a:srgbClr val="FAFAF7"/>
              </a:buClr>
              <a:buSzPts val="1300"/>
              <a:buFont typeface="Lato" panose="020B0704020202020204"/>
              <a:buChar char="●"/>
            </a:pPr>
            <a:r>
              <a:rPr lang="en-GB">
                <a:solidFill>
                  <a:srgbClr val="FAFAF7"/>
                </a:solidFill>
                <a:latin typeface="Calibri" panose="020F0502020204030204" charset="0"/>
                <a:cs typeface="Calibri" panose="020F0502020204030204" charset="0"/>
                <a:sym typeface="+mn-ea"/>
              </a:rPr>
              <a:t>Windows </a:t>
            </a:r>
            <a:r>
              <a:rPr lang="en-US" altLang="en-GB">
                <a:solidFill>
                  <a:srgbClr val="FAFAF7"/>
                </a:solidFill>
                <a:latin typeface="Calibri" panose="020F0502020204030204" charset="0"/>
                <a:cs typeface="Calibri" panose="020F0502020204030204" charset="0"/>
                <a:sym typeface="+mn-ea"/>
              </a:rPr>
              <a:t>7</a:t>
            </a:r>
            <a:r>
              <a:rPr lang="en-GB">
                <a:solidFill>
                  <a:srgbClr val="FAFAF7"/>
                </a:solidFill>
                <a:latin typeface="Calibri" panose="020F0502020204030204" charset="0"/>
                <a:cs typeface="Calibri" panose="020F0502020204030204" charset="0"/>
                <a:sym typeface="+mn-ea"/>
              </a:rPr>
              <a:t>, Windows 8, Windows 10 or later.</a:t>
            </a:r>
            <a:endParaRPr>
              <a:solidFill>
                <a:srgbClr val="FAFAF7"/>
              </a:solidFill>
              <a:latin typeface="Calibri" panose="020F0502020204030204" charset="0"/>
              <a:cs typeface="Calibri" panose="020F0502020204030204" charset="0"/>
            </a:endParaRPr>
          </a:p>
          <a:p>
            <a:pPr marL="457200" lvl="0" indent="-311150" algn="l" rtl="0">
              <a:spcBef>
                <a:spcPts val="0"/>
              </a:spcBef>
              <a:spcAft>
                <a:spcPts val="0"/>
              </a:spcAft>
              <a:buClr>
                <a:srgbClr val="FAFAF7"/>
              </a:buClr>
              <a:buSzPts val="1300"/>
              <a:buFont typeface="Lato" panose="020B0704020202020204"/>
              <a:buChar char="●"/>
            </a:pPr>
            <a:r>
              <a:rPr lang="en-GB">
                <a:solidFill>
                  <a:srgbClr val="FAFAF7"/>
                </a:solidFill>
                <a:latin typeface="Calibri" panose="020F0502020204030204" charset="0"/>
                <a:cs typeface="Calibri" panose="020F0502020204030204" charset="0"/>
                <a:sym typeface="+mn-ea"/>
              </a:rPr>
              <a:t>An Intel i5 processor 8th generation or later.</a:t>
            </a:r>
            <a:endParaRPr>
              <a:solidFill>
                <a:srgbClr val="FAFAF7"/>
              </a:solidFill>
              <a:latin typeface="Calibri" panose="020F0502020204030204" charset="0"/>
              <a:cs typeface="Calibri" panose="020F0502020204030204" charset="0"/>
            </a:endParaRPr>
          </a:p>
          <a:p>
            <a:pPr marL="457200" lvl="0" indent="-311150" algn="l" rtl="0">
              <a:spcBef>
                <a:spcPts val="0"/>
              </a:spcBef>
              <a:spcAft>
                <a:spcPts val="0"/>
              </a:spcAft>
              <a:buClr>
                <a:srgbClr val="FAFAF7"/>
              </a:buClr>
              <a:buSzPts val="1300"/>
              <a:buFont typeface="Lato" panose="020B0704020202020204"/>
              <a:buChar char="●"/>
            </a:pPr>
            <a:r>
              <a:rPr lang="en-GB">
                <a:solidFill>
                  <a:srgbClr val="FAFAF7"/>
                </a:solidFill>
                <a:latin typeface="Calibri" panose="020F0502020204030204" charset="0"/>
                <a:cs typeface="Calibri" panose="020F0502020204030204" charset="0"/>
                <a:sym typeface="+mn-ea"/>
              </a:rPr>
              <a:t>Memory requirements: minimum storage 64gb and ram 8gb.</a:t>
            </a:r>
            <a:endParaRPr>
              <a:solidFill>
                <a:srgbClr val="FAFAF7"/>
              </a:solidFill>
              <a:latin typeface="Calibri" panose="020F0502020204030204" charset="0"/>
              <a:cs typeface="Calibri" panose="020F0502020204030204" charset="0"/>
            </a:endParaRPr>
          </a:p>
          <a:p>
            <a:pPr marL="0" lvl="0" indent="0" algn="l" rtl="0">
              <a:spcBef>
                <a:spcPts val="0"/>
              </a:spcBef>
              <a:spcAft>
                <a:spcPts val="0"/>
              </a:spcAft>
              <a:buClr>
                <a:srgbClr val="000000"/>
              </a:buClr>
              <a:buSzPts val="990"/>
              <a:buFont typeface="Arial" panose="020B0604020202020204"/>
              <a:buNone/>
            </a:pPr>
            <a:endParaRPr>
              <a:solidFill>
                <a:srgbClr val="FAFAF7"/>
              </a:solidFill>
              <a:latin typeface="Calibri" panose="020F0502020204030204" charset="0"/>
              <a:cs typeface="Calibri" panose="020F0502020204030204" charset="0"/>
            </a:endParaRPr>
          </a:p>
          <a:p>
            <a:pPr marL="0" lvl="0" indent="0" algn="l" rtl="0">
              <a:spcBef>
                <a:spcPts val="0"/>
              </a:spcBef>
              <a:spcAft>
                <a:spcPts val="0"/>
              </a:spcAft>
              <a:buClr>
                <a:srgbClr val="000000"/>
              </a:buClr>
              <a:buSzPts val="990"/>
              <a:buFont typeface="Arial" panose="020B0604020202020204"/>
              <a:buNone/>
            </a:pPr>
            <a:r>
              <a:rPr lang="en-GB" b="1">
                <a:solidFill>
                  <a:srgbClr val="FAFAF7"/>
                </a:solidFill>
                <a:latin typeface="Calibri" panose="020F0502020204030204" charset="0"/>
                <a:cs typeface="Calibri" panose="020F0502020204030204" charset="0"/>
                <a:sym typeface="+mn-ea"/>
              </a:rPr>
              <a:t>On Mac:</a:t>
            </a:r>
            <a:endParaRPr b="1">
              <a:solidFill>
                <a:srgbClr val="FAFAF7"/>
              </a:solidFill>
              <a:latin typeface="Calibri" panose="020F0502020204030204" charset="0"/>
              <a:cs typeface="Calibri" panose="020F0502020204030204" charset="0"/>
            </a:endParaRPr>
          </a:p>
          <a:p>
            <a:pPr marL="457200" lvl="0" indent="-311150" algn="l" rtl="0">
              <a:spcBef>
                <a:spcPts val="0"/>
              </a:spcBef>
              <a:spcAft>
                <a:spcPts val="0"/>
              </a:spcAft>
              <a:buClr>
                <a:srgbClr val="FAFAF7"/>
              </a:buClr>
              <a:buSzPts val="1300"/>
              <a:buFont typeface="Lato" panose="020B0704020202020204"/>
              <a:buChar char="●"/>
            </a:pPr>
            <a:r>
              <a:rPr lang="en-GB">
                <a:solidFill>
                  <a:srgbClr val="FAFAF7"/>
                </a:solidFill>
                <a:latin typeface="Calibri" panose="020F0502020204030204" charset="0"/>
                <a:cs typeface="Calibri" panose="020F0502020204030204" charset="0"/>
                <a:sym typeface="+mn-ea"/>
              </a:rPr>
              <a:t>OS X El Capitan 10.11 or later.</a:t>
            </a:r>
            <a:endParaRPr>
              <a:solidFill>
                <a:srgbClr val="FAFAF7"/>
              </a:solidFill>
              <a:latin typeface="Calibri" panose="020F0502020204030204" charset="0"/>
              <a:cs typeface="Calibri" panose="020F0502020204030204" charset="0"/>
            </a:endParaRPr>
          </a:p>
          <a:p>
            <a:pPr marL="0" lvl="0" indent="0" algn="l" rtl="0">
              <a:spcBef>
                <a:spcPts val="0"/>
              </a:spcBef>
              <a:spcAft>
                <a:spcPts val="0"/>
              </a:spcAft>
              <a:buClr>
                <a:srgbClr val="000000"/>
              </a:buClr>
              <a:buSzPts val="990"/>
              <a:buFont typeface="Arial" panose="020B0604020202020204"/>
              <a:buNone/>
            </a:pPr>
            <a:endParaRPr>
              <a:solidFill>
                <a:srgbClr val="FAFAF7"/>
              </a:solidFill>
              <a:latin typeface="Calibri" panose="020F0502020204030204" charset="0"/>
              <a:cs typeface="Calibri" panose="020F0502020204030204" charset="0"/>
            </a:endParaRPr>
          </a:p>
          <a:p>
            <a:pPr marL="0" lvl="0" indent="0" algn="l" rtl="0">
              <a:spcBef>
                <a:spcPts val="0"/>
              </a:spcBef>
              <a:spcAft>
                <a:spcPts val="0"/>
              </a:spcAft>
              <a:buClr>
                <a:srgbClr val="000000"/>
              </a:buClr>
              <a:buSzPts val="990"/>
              <a:buFont typeface="Arial" panose="020B0604020202020204"/>
              <a:buNone/>
            </a:pPr>
            <a:r>
              <a:rPr lang="en-GB" b="1">
                <a:solidFill>
                  <a:srgbClr val="FAFAF7"/>
                </a:solidFill>
                <a:latin typeface="Calibri" panose="020F0502020204030204" charset="0"/>
                <a:cs typeface="Calibri" panose="020F0502020204030204" charset="0"/>
                <a:sym typeface="+mn-ea"/>
              </a:rPr>
              <a:t>On Linux:</a:t>
            </a:r>
            <a:endParaRPr b="1">
              <a:solidFill>
                <a:srgbClr val="FAFAF7"/>
              </a:solidFill>
              <a:latin typeface="Calibri" panose="020F0502020204030204" charset="0"/>
              <a:cs typeface="Calibri" panose="020F0502020204030204" charset="0"/>
            </a:endParaRPr>
          </a:p>
          <a:p>
            <a:pPr marL="457200" lvl="0" indent="-311150" algn="l" rtl="0">
              <a:spcBef>
                <a:spcPts val="0"/>
              </a:spcBef>
              <a:spcAft>
                <a:spcPts val="0"/>
              </a:spcAft>
              <a:buClr>
                <a:srgbClr val="FAFAF7"/>
              </a:buClr>
              <a:buSzPts val="1300"/>
              <a:buFont typeface="Lato" panose="020B0704020202020204"/>
              <a:buChar char="●"/>
            </a:pPr>
            <a:r>
              <a:rPr lang="en-GB">
                <a:solidFill>
                  <a:srgbClr val="FAFAF7"/>
                </a:solidFill>
                <a:latin typeface="Calibri" panose="020F0502020204030204" charset="0"/>
                <a:cs typeface="Calibri" panose="020F0502020204030204" charset="0"/>
                <a:sym typeface="+mn-ea"/>
              </a:rPr>
              <a:t>64-bit Ubuntu 18.04+, Debian 10+, openSUSE 15.2+, or Fedora Linux 32+.</a:t>
            </a:r>
            <a:endParaRPr lang="en-US">
              <a:latin typeface="Calibri" panose="020F0502020204030204" charset="0"/>
              <a:cs typeface="Calibri" panose="020F0502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atin typeface="Calibri" panose="020F0502020204030204" charset="0"/>
                <a:cs typeface="Calibri" panose="020F0502020204030204" charset="0"/>
                <a:sym typeface="+mn-ea"/>
              </a:rPr>
              <a:t>References</a:t>
            </a:r>
            <a:endParaRPr lang="en-US">
              <a:latin typeface="Calibri" panose="020F0502020204030204" charset="0"/>
              <a:cs typeface="Calibri" panose="020F0502020204030204" charset="0"/>
            </a:endParaRPr>
          </a:p>
        </p:txBody>
      </p:sp>
      <p:sp>
        <p:nvSpPr>
          <p:cNvPr id="3" name="Text Placeholder 2"/>
          <p:cNvSpPr>
            <a:spLocks noGrp="1"/>
          </p:cNvSpPr>
          <p:nvPr>
            <p:ph type="body" idx="1"/>
          </p:nvPr>
        </p:nvSpPr>
        <p:spPr/>
        <p:txBody>
          <a:bodyPr/>
          <a:p>
            <a:r>
              <a:rPr lang="en-US">
                <a:latin typeface="Calibri" panose="020F0502020204030204" charset="0"/>
                <a:cs typeface="Calibri" panose="020F0502020204030204" charset="0"/>
              </a:rPr>
              <a:t>https://www.ran.org.np/</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Cilulko, J., Janiszewski, P., Bogdaszewski, M. et al. Infrared thermal imaging in studies of wild animals. Eur J Wildl Res 59, 17–23 (2013). </a:t>
            </a:r>
            <a:endParaRPr lang="en-US">
              <a:latin typeface="Calibri" panose="020F0502020204030204" charset="0"/>
              <a:cs typeface="Calibri" panose="020F0502020204030204" charset="0"/>
            </a:endParaRPr>
          </a:p>
          <a:p>
            <a:pPr marL="146050" indent="0">
              <a:buNone/>
            </a:pPr>
            <a:r>
              <a:rPr lang="en-US">
                <a:latin typeface="Calibri" panose="020F0502020204030204" charset="0"/>
                <a:cs typeface="Calibri" panose="020F0502020204030204" charset="0"/>
              </a:rPr>
              <a:t>	https://doi.org/10.1007/s10344-012-0688-1</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Neil E. Stevens, Environmental Temperatures of Fungi in Nature. Wiley, American Journal of Botany , Jul., 1922, Vol. 9, No. 7 (Jul., 1922), pp. 385-390</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Swaraj Sagar Pradhan, Madan Khanal, Use of Micro Satellites for Global Connectivity, High-Speed Transmission &amp; Data Analysis,Vol 2-Issue 5(481-523) September - October 2019, International Journal of Scientific Research and Engineering Development (IJSRED).</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https://www.robots.ox.ac.uk/~vgg/data/flowers/</a:t>
            </a:r>
            <a:endParaRPr lang="en-US">
              <a:latin typeface="Calibri" panose="020F0502020204030204" charset="0"/>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fontScale="90000"/>
          </a:bodyPr>
          <a:p>
            <a:r>
              <a:rPr lang="en-GB">
                <a:latin typeface="Calibri" panose="020F0502020204030204" charset="0"/>
                <a:cs typeface="Calibri" panose="020F0502020204030204" charset="0"/>
                <a:sym typeface="+mn-ea"/>
              </a:rPr>
              <a:t>Introduction</a:t>
            </a:r>
            <a:br>
              <a:rPr lang="en-GB"/>
            </a:br>
            <a:endParaRPr lang="en-US"/>
          </a:p>
        </p:txBody>
      </p:sp>
      <p:sp>
        <p:nvSpPr>
          <p:cNvPr id="4" name="Text Placeholder 3"/>
          <p:cNvSpPr>
            <a:spLocks noGrp="1"/>
          </p:cNvSpPr>
          <p:nvPr>
            <p:ph type="body" idx="1"/>
          </p:nvPr>
        </p:nvSpPr>
        <p:spPr/>
        <p:txBody>
          <a:bodyPr/>
          <a:p>
            <a:pPr marL="146050" indent="0" algn="just">
              <a:buNone/>
            </a:pPr>
            <a:r>
              <a:rPr lang="en-GB">
                <a:latin typeface="Calibri" panose="020F0502020204030204" charset="0"/>
                <a:cs typeface="Calibri" panose="020F0502020204030204" charset="0"/>
                <a:sym typeface="+mn-ea"/>
              </a:rPr>
              <a:t>Being part of the workforce was a great opportunity for me to put all my academic training to use.</a:t>
            </a:r>
            <a:r>
              <a:rPr lang="en-US" altLang="en-GB">
                <a:latin typeface="Calibri" panose="020F0502020204030204" charset="0"/>
                <a:cs typeface="Calibri" panose="020F0502020204030204" charset="0"/>
                <a:sym typeface="+mn-ea"/>
              </a:rPr>
              <a:t> </a:t>
            </a:r>
            <a:r>
              <a:rPr lang="en-GB">
                <a:latin typeface="Calibri" panose="020F0502020204030204" charset="0"/>
                <a:cs typeface="Calibri" panose="020F0502020204030204" charset="0"/>
                <a:sym typeface="+mn-ea"/>
              </a:rPr>
              <a:t>Robotics Association of Nepal (RAN) is the only national-level non-profit association that provides an outstanding platform for students and enthusiasts all over Nepal. RAN is established to promote, educate, explore, and compete in the field of robotics.</a:t>
            </a:r>
            <a:r>
              <a:rPr lang="en-US" altLang="en-GB">
                <a:latin typeface="Calibri" panose="020F0502020204030204" charset="0"/>
                <a:cs typeface="Calibri" panose="020F0502020204030204" charset="0"/>
                <a:sym typeface="+mn-ea"/>
              </a:rPr>
              <a:t> </a:t>
            </a:r>
            <a:r>
              <a:rPr lang="en-GB">
                <a:latin typeface="Calibri" panose="020F0502020204030204" charset="0"/>
                <a:cs typeface="Calibri" panose="020F0502020204030204" charset="0"/>
                <a:sym typeface="+mn-ea"/>
              </a:rPr>
              <a:t>Consequently, working as a</a:t>
            </a:r>
            <a:r>
              <a:rPr lang="en-US" altLang="en-GB">
                <a:latin typeface="Calibri" panose="020F0502020204030204" charset="0"/>
                <a:cs typeface="Calibri" panose="020F0502020204030204" charset="0"/>
                <a:sym typeface="+mn-ea"/>
              </a:rPr>
              <a:t> Intern</a:t>
            </a:r>
            <a:r>
              <a:rPr lang="en-GB">
                <a:latin typeface="Calibri" panose="020F0502020204030204" charset="0"/>
                <a:cs typeface="Calibri" panose="020F0502020204030204" charset="0"/>
                <a:sym typeface="+mn-ea"/>
              </a:rPr>
              <a:t> at </a:t>
            </a:r>
            <a:r>
              <a:rPr lang="en-US" altLang="en-GB">
                <a:latin typeface="Calibri" panose="020F0502020204030204" charset="0"/>
                <a:cs typeface="Calibri" panose="020F0502020204030204" charset="0"/>
                <a:sym typeface="+mn-ea"/>
              </a:rPr>
              <a:t>RAN</a:t>
            </a:r>
            <a:r>
              <a:rPr lang="en-GB">
                <a:latin typeface="Calibri" panose="020F0502020204030204" charset="0"/>
                <a:cs typeface="Calibri" panose="020F0502020204030204" charset="0"/>
                <a:sym typeface="+mn-ea"/>
              </a:rPr>
              <a:t> was a great experience for me.</a:t>
            </a:r>
            <a:r>
              <a:rPr lang="en-US" altLang="en-GB">
                <a:latin typeface="Calibri" panose="020F0502020204030204" charset="0"/>
                <a:cs typeface="Calibri" panose="020F0502020204030204" charset="0"/>
                <a:sym typeface="+mn-ea"/>
              </a:rPr>
              <a:t> </a:t>
            </a:r>
            <a:r>
              <a:rPr lang="en-GB">
                <a:latin typeface="Calibri" panose="020F0502020204030204" charset="0"/>
                <a:cs typeface="Calibri" panose="020F0502020204030204" charset="0"/>
                <a:sym typeface="+mn-ea"/>
              </a:rPr>
              <a:t>I managed to learn new technologies like</a:t>
            </a:r>
            <a:r>
              <a:rPr lang="en-US" altLang="en-GB">
                <a:latin typeface="Calibri" panose="020F0502020204030204" charset="0"/>
                <a:cs typeface="Calibri" panose="020F0502020204030204" charset="0"/>
                <a:sym typeface="+mn-ea"/>
              </a:rPr>
              <a:t> 3D mapping and thermal imaging </a:t>
            </a:r>
            <a:r>
              <a:rPr lang="en-GB">
                <a:latin typeface="Calibri" panose="020F0502020204030204" charset="0"/>
                <a:cs typeface="Calibri" panose="020F0502020204030204" charset="0"/>
                <a:sym typeface="+mn-ea"/>
              </a:rPr>
              <a:t> for my work. Moreover, interactions</a:t>
            </a:r>
            <a:r>
              <a:rPr lang="en-US" altLang="en-GB">
                <a:latin typeface="Calibri" panose="020F0502020204030204" charset="0"/>
                <a:cs typeface="Calibri" panose="020F0502020204030204" charset="0"/>
                <a:sym typeface="+mn-ea"/>
              </a:rPr>
              <a:t> with project members</a:t>
            </a:r>
            <a:r>
              <a:rPr lang="en-GB">
                <a:latin typeface="Calibri" panose="020F0502020204030204" charset="0"/>
                <a:cs typeface="Calibri" panose="020F0502020204030204" charset="0"/>
                <a:sym typeface="+mn-ea"/>
              </a:rPr>
              <a:t> and feedback from my project guide helped me to understand the various requirements of my tasks.</a:t>
            </a:r>
            <a:endParaRPr>
              <a:latin typeface="Calibri" panose="020F0502020204030204" charset="0"/>
              <a:cs typeface="Calibri" panose="020F0502020204030204" charset="0"/>
            </a:endParaRPr>
          </a:p>
          <a:p>
            <a:pPr marL="146050" indent="0" algn="just">
              <a:buNone/>
            </a:pPr>
            <a:endParaRPr lang="en-US" altLang="en-GB">
              <a:latin typeface="Calibri" panose="020F0502020204030204" charset="0"/>
              <a:cs typeface="Calibri" panose="020F05020202040302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atin typeface="Calibri" panose="020F0502020204030204" charset="0"/>
                <a:cs typeface="Calibri" panose="020F0502020204030204" charset="0"/>
                <a:sym typeface="+mn-ea"/>
              </a:rPr>
              <a:t>Background</a:t>
            </a:r>
            <a:br>
              <a:rPr lang="en-GB">
                <a:latin typeface="Calibri" panose="020F0502020204030204" charset="0"/>
                <a:cs typeface="Calibri" panose="020F0502020204030204" charset="0"/>
              </a:rPr>
            </a:br>
            <a:endParaRPr lang="en-US">
              <a:latin typeface="Calibri" panose="020F0502020204030204" charset="0"/>
              <a:cs typeface="Calibri" panose="020F0502020204030204" charset="0"/>
            </a:endParaRPr>
          </a:p>
        </p:txBody>
      </p:sp>
      <p:sp>
        <p:nvSpPr>
          <p:cNvPr id="3" name="Text Placeholder 2"/>
          <p:cNvSpPr>
            <a:spLocks noGrp="1"/>
          </p:cNvSpPr>
          <p:nvPr>
            <p:ph type="body" idx="1"/>
          </p:nvPr>
        </p:nvSpPr>
        <p:spPr/>
        <p:txBody>
          <a:bodyPr>
            <a:normAutofit lnSpcReduction="10000"/>
          </a:bodyPr>
          <a:p>
            <a:pPr marL="146050" indent="0">
              <a:buNone/>
            </a:pPr>
            <a:r>
              <a:rPr lang="en-US">
                <a:latin typeface="Calibri" panose="020F0502020204030204" charset="0"/>
                <a:cs typeface="Calibri" panose="020F0502020204030204" charset="0"/>
              </a:rPr>
              <a:t>Robotics Association of Nepal (RAN), is not-for-profit, non-governmental organization, continuously working in the field of robotics and electronics automation since its establishment (2010). Each year they celebrate festival of art, science and technology “Yantra” and a platform for women empowerment “MissTech”.</a:t>
            </a:r>
            <a:endParaRPr lang="en-US">
              <a:latin typeface="Calibri" panose="020F0502020204030204" charset="0"/>
              <a:cs typeface="Calibri" panose="020F0502020204030204" charset="0"/>
            </a:endParaRPr>
          </a:p>
          <a:p>
            <a:pPr marL="146050" indent="0">
              <a:buNone/>
            </a:pPr>
            <a:endParaRPr lang="en-US">
              <a:latin typeface="Calibri" panose="020F0502020204030204" charset="0"/>
              <a:cs typeface="Calibri" panose="020F0502020204030204" charset="0"/>
            </a:endParaRPr>
          </a:p>
          <a:p>
            <a:pPr marL="146050" indent="0">
              <a:buNone/>
            </a:pPr>
            <a:r>
              <a:rPr lang="en-US">
                <a:latin typeface="Calibri" panose="020F0502020204030204" charset="0"/>
                <a:cs typeface="Calibri" panose="020F0502020204030204" charset="0"/>
              </a:rPr>
              <a:t>Robotics Association of Nepal has built a network of tech professionals, students, and enthusiast in Nepal through RAN membership, RAN Representatives, and Internship. This modus operandi shares responsibility and leadership within the organization network making thier programs participatory and effective and building the groundwork of strong leaders to take RAN into the future.</a:t>
            </a:r>
            <a:endParaRPr lang="en-US">
              <a:latin typeface="Calibri" panose="020F0502020204030204" charset="0"/>
              <a:cs typeface="Calibri" panose="020F0502020204030204" charset="0"/>
            </a:endParaRPr>
          </a:p>
          <a:p>
            <a:pPr marL="146050" indent="0">
              <a:buNone/>
            </a:pPr>
            <a:endParaRPr lang="en-US">
              <a:latin typeface="Calibri" panose="020F0502020204030204" charset="0"/>
              <a:cs typeface="Calibri" panose="020F0502020204030204" charset="0"/>
            </a:endParaRPr>
          </a:p>
          <a:p>
            <a:pPr marL="146050" indent="0">
              <a:buNone/>
            </a:pPr>
            <a:r>
              <a:rPr lang="en-US">
                <a:latin typeface="Calibri" panose="020F0502020204030204" charset="0"/>
                <a:cs typeface="Calibri" panose="020F0502020204030204" charset="0"/>
              </a:rPr>
              <a:t>RAN has provided practical coding and automation workshops to more than 4000 students since 2010.</a:t>
            </a:r>
            <a:endParaRPr lang="en-US">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atin typeface="Calibri" panose="020F0502020204030204" charset="0"/>
                <a:cs typeface="Calibri" panose="020F0502020204030204" charset="0"/>
                <a:sym typeface="+mn-ea"/>
              </a:rPr>
              <a:t>Contd…</a:t>
            </a:r>
            <a:br>
              <a:rPr lang="en-GB">
                <a:latin typeface="Calibri" panose="020F0502020204030204" charset="0"/>
                <a:cs typeface="Calibri" panose="020F0502020204030204" charset="0"/>
              </a:rPr>
            </a:br>
            <a:endParaRPr lang="en-US">
              <a:latin typeface="Calibri" panose="020F0502020204030204" charset="0"/>
              <a:cs typeface="Calibri" panose="020F0502020204030204" charset="0"/>
            </a:endParaRPr>
          </a:p>
        </p:txBody>
      </p:sp>
      <p:sp>
        <p:nvSpPr>
          <p:cNvPr id="3" name="Text Placeholder 2"/>
          <p:cNvSpPr>
            <a:spLocks noGrp="1"/>
          </p:cNvSpPr>
          <p:nvPr>
            <p:ph type="body" idx="1"/>
          </p:nvPr>
        </p:nvSpPr>
        <p:spPr/>
        <p:txBody>
          <a:bodyPr/>
          <a:p>
            <a:r>
              <a:rPr lang="en-US">
                <a:latin typeface="Calibri" panose="020F0502020204030204" charset="0"/>
                <a:cs typeface="Calibri" panose="020F0502020204030204" charset="0"/>
              </a:rPr>
              <a:t>Thier mission is to create platforms, partnerships, and possibilities to enable Nepali organizations and individuals to understand the implications of the science of mechanics, electronics, robotics, and coding and implement them to find solutions to everyday life problems. </a:t>
            </a:r>
            <a:endParaRPr lang="en-US">
              <a:latin typeface="Calibri" panose="020F0502020204030204" charset="0"/>
              <a:cs typeface="Calibri" panose="020F0502020204030204" charset="0"/>
            </a:endParaRPr>
          </a:p>
          <a:p>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Thier objective is to provide a problem-based learning environment where youths can explore solutions to automate and mechanize everyday processes and build effective and efficient systems that leads to better and dignified lives.</a:t>
            </a:r>
            <a:endParaRPr lang="en-US">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atin typeface="Calibri" panose="020F0502020204030204" charset="0"/>
                <a:cs typeface="Calibri" panose="020F0502020204030204" charset="0"/>
                <a:sym typeface="+mn-ea"/>
              </a:rPr>
              <a:t>Problem Statement</a:t>
            </a:r>
            <a:br>
              <a:rPr lang="en-GB">
                <a:latin typeface="Calibri" panose="020F0502020204030204" charset="0"/>
                <a:cs typeface="Calibri" panose="020F0502020204030204" charset="0"/>
              </a:rPr>
            </a:br>
            <a:endParaRPr lang="en-US">
              <a:latin typeface="Calibri" panose="020F0502020204030204" charset="0"/>
              <a:cs typeface="Calibri" panose="020F0502020204030204" charset="0"/>
            </a:endParaRPr>
          </a:p>
        </p:txBody>
      </p:sp>
      <p:sp>
        <p:nvSpPr>
          <p:cNvPr id="3" name="Text Placeholder 2"/>
          <p:cNvSpPr>
            <a:spLocks noGrp="1"/>
          </p:cNvSpPr>
          <p:nvPr>
            <p:ph type="body" idx="1"/>
          </p:nvPr>
        </p:nvSpPr>
        <p:spPr/>
        <p:txBody>
          <a:bodyPr/>
          <a:p>
            <a:pPr marL="146050" indent="0">
              <a:buNone/>
            </a:pPr>
            <a:r>
              <a:rPr lang="en-US">
                <a:latin typeface="Calibri" panose="020F0502020204030204" charset="0"/>
                <a:cs typeface="Calibri" panose="020F0502020204030204" charset="0"/>
              </a:rPr>
              <a:t>Autonomous Harvesting Systems for Ophiocordyceps sinensis(Yarshagumba)</a:t>
            </a:r>
            <a:endParaRPr lang="en-US">
              <a:latin typeface="Calibri" panose="020F0502020204030204" charset="0"/>
              <a:cs typeface="Calibri" panose="020F0502020204030204" charset="0"/>
            </a:endParaRPr>
          </a:p>
          <a:p>
            <a:pPr marL="146050" indent="0">
              <a:buNone/>
            </a:pPr>
            <a:endParaRPr lang="en-US">
              <a:latin typeface="Calibri" panose="020F0502020204030204" charset="0"/>
              <a:cs typeface="Calibri" panose="020F0502020204030204" charset="0"/>
            </a:endParaRPr>
          </a:p>
          <a:p>
            <a:pPr marL="146050" indent="0" algn="just">
              <a:buNone/>
            </a:pPr>
            <a:r>
              <a:rPr lang="en-US">
                <a:latin typeface="Calibri" panose="020F0502020204030204" charset="0"/>
                <a:cs typeface="Calibri" panose="020F0502020204030204" charset="0"/>
              </a:rPr>
              <a:t>This project proposes an idea of an entire autonomous system based on AI for allocating the areas of fungus harvesting, it’s detection, collection, packing and processing as well as providing the better value for it for the development of rural mountainous areas.</a:t>
            </a:r>
            <a:endParaRPr lang="en-US">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atin typeface="Calibri" panose="020F0502020204030204" charset="0"/>
                <a:cs typeface="Calibri" panose="020F0502020204030204" charset="0"/>
                <a:sym typeface="+mn-ea"/>
              </a:rPr>
              <a:t>Scope of the work</a:t>
            </a:r>
            <a:br>
              <a:rPr lang="en-GB">
                <a:latin typeface="Calibri" panose="020F0502020204030204" charset="0"/>
                <a:cs typeface="Calibri" panose="020F0502020204030204" charset="0"/>
              </a:rPr>
            </a:br>
            <a:endParaRPr lang="en-US">
              <a:latin typeface="Calibri" panose="020F0502020204030204" charset="0"/>
              <a:cs typeface="Calibri" panose="020F0502020204030204" charset="0"/>
            </a:endParaRPr>
          </a:p>
        </p:txBody>
      </p:sp>
      <p:sp>
        <p:nvSpPr>
          <p:cNvPr id="3" name="Text Placeholder 2"/>
          <p:cNvSpPr>
            <a:spLocks noGrp="1"/>
          </p:cNvSpPr>
          <p:nvPr>
            <p:ph type="body" idx="1"/>
          </p:nvPr>
        </p:nvSpPr>
        <p:spPr/>
        <p:txBody>
          <a:bodyPr/>
          <a:p>
            <a:r>
              <a:rPr lang="en-US">
                <a:latin typeface="Calibri" panose="020F0502020204030204" charset="0"/>
                <a:cs typeface="Calibri" panose="020F0502020204030204" charset="0"/>
              </a:rPr>
              <a:t>Downloading image of cordyceps directly from google</a:t>
            </a:r>
            <a:endParaRPr lang="en-US">
              <a:latin typeface="Calibri" panose="020F0502020204030204" charset="0"/>
              <a:cs typeface="Calibri" panose="020F0502020204030204" charset="0"/>
            </a:endParaRPr>
          </a:p>
          <a:p>
            <a:pPr marL="146050" indent="0">
              <a:buNone/>
            </a:pP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Recognition of images(cordyceps or other plants and flowers) using Machine Learning with Artificial Neural Network</a:t>
            </a:r>
            <a:endParaRPr lang="en-US">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atin typeface="Calibri" panose="020F0502020204030204" charset="0"/>
                <a:cs typeface="Calibri" panose="020F0502020204030204" charset="0"/>
                <a:sym typeface="+mn-ea"/>
              </a:rPr>
              <a:t>Objectives of the </a:t>
            </a:r>
            <a:r>
              <a:rPr lang="en-US" altLang="en-GB">
                <a:latin typeface="Calibri" panose="020F0502020204030204" charset="0"/>
                <a:cs typeface="Calibri" panose="020F0502020204030204" charset="0"/>
                <a:sym typeface="+mn-ea"/>
              </a:rPr>
              <a:t>project</a:t>
            </a:r>
            <a:br>
              <a:rPr lang="en-GB">
                <a:latin typeface="Calibri" panose="020F0502020204030204" charset="0"/>
                <a:cs typeface="Calibri" panose="020F0502020204030204" charset="0"/>
              </a:rPr>
            </a:br>
            <a:endParaRPr lang="en-US">
              <a:latin typeface="Calibri" panose="020F0502020204030204" charset="0"/>
              <a:cs typeface="Calibri" panose="020F0502020204030204" charset="0"/>
            </a:endParaRPr>
          </a:p>
        </p:txBody>
      </p:sp>
      <p:sp>
        <p:nvSpPr>
          <p:cNvPr id="3" name="Text Placeholder 2"/>
          <p:cNvSpPr>
            <a:spLocks noGrp="1"/>
          </p:cNvSpPr>
          <p:nvPr>
            <p:ph type="body" idx="1"/>
          </p:nvPr>
        </p:nvSpPr>
        <p:spPr/>
        <p:txBody>
          <a:bodyPr/>
          <a:p>
            <a:r>
              <a:rPr lang="en-US">
                <a:latin typeface="Calibri" panose="020F0502020204030204" charset="0"/>
                <a:cs typeface="Calibri" panose="020F0502020204030204" charset="0"/>
              </a:rPr>
              <a:t>To increase the efficiency and reduce time and cost of collection of the fungus.</a:t>
            </a:r>
            <a:endParaRPr lang="en-US">
              <a:latin typeface="Calibri" panose="020F0502020204030204" charset="0"/>
              <a:cs typeface="Calibri" panose="020F0502020204030204" charset="0"/>
            </a:endParaRPr>
          </a:p>
          <a:p>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To collect the fungus evenly from all the harvesting areas to reduce the risk of extinction of fungus from a particular area.</a:t>
            </a:r>
            <a:endParaRPr lang="en-US">
              <a:latin typeface="Calibri" panose="020F0502020204030204" charset="0"/>
              <a:cs typeface="Calibri" panose="020F0502020204030204" charset="0"/>
            </a:endParaRPr>
          </a:p>
          <a:p>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To provide a better market for fungus to reduce black marketing in seek of high rates and increase the revenue collection for the country.</a:t>
            </a:r>
            <a:endParaRPr lang="en-US">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Calibri" panose="020F0502020204030204" charset="0"/>
                <a:cs typeface="Calibri" panose="020F0502020204030204" charset="0"/>
              </a:rPr>
              <a:t>Proposed Metods</a:t>
            </a:r>
            <a:endParaRPr lang="en-US">
              <a:latin typeface="Calibri" panose="020F0502020204030204" charset="0"/>
              <a:cs typeface="Calibri" panose="020F0502020204030204" charset="0"/>
            </a:endParaRPr>
          </a:p>
        </p:txBody>
      </p:sp>
      <p:pic>
        <p:nvPicPr>
          <p:cNvPr id="7" name="Picture 6" descr="Picture1"/>
          <p:cNvPicPr>
            <a:picLocks noChangeAspect="1"/>
          </p:cNvPicPr>
          <p:nvPr/>
        </p:nvPicPr>
        <p:blipFill>
          <a:blip r:embed="rId1"/>
          <a:stretch>
            <a:fillRect/>
          </a:stretch>
        </p:blipFill>
        <p:spPr>
          <a:xfrm>
            <a:off x="5125085" y="0"/>
            <a:ext cx="4018915" cy="5143500"/>
          </a:xfrm>
          <a:prstGeom prst="rect">
            <a:avLst/>
          </a:prstGeom>
        </p:spPr>
      </p:pic>
      <p:pic>
        <p:nvPicPr>
          <p:cNvPr id="8" name="Picture 7"/>
          <p:cNvPicPr>
            <a:picLocks noChangeAspect="1"/>
          </p:cNvPicPr>
          <p:nvPr/>
        </p:nvPicPr>
        <p:blipFill>
          <a:blip r:embed="rId2"/>
          <a:stretch>
            <a:fillRect/>
          </a:stretch>
        </p:blipFill>
        <p:spPr>
          <a:xfrm>
            <a:off x="0" y="1355725"/>
            <a:ext cx="1435735" cy="671830"/>
          </a:xfrm>
          <a:prstGeom prst="rect">
            <a:avLst/>
          </a:prstGeom>
        </p:spPr>
      </p:pic>
      <p:sp>
        <p:nvSpPr>
          <p:cNvPr id="9" name="Text Box 8"/>
          <p:cNvSpPr txBox="1"/>
          <p:nvPr/>
        </p:nvSpPr>
        <p:spPr>
          <a:xfrm>
            <a:off x="0" y="2075180"/>
            <a:ext cx="1618615" cy="521970"/>
          </a:xfrm>
          <a:prstGeom prst="rect">
            <a:avLst/>
          </a:prstGeom>
          <a:noFill/>
        </p:spPr>
        <p:txBody>
          <a:bodyPr wrap="square" rtlCol="0" anchor="t">
            <a:spAutoFit/>
          </a:bodyPr>
          <a:p>
            <a:r>
              <a:rPr lang="en-US" sz="700">
                <a:solidFill>
                  <a:schemeClr val="bg1"/>
                </a:solidFill>
              </a:rPr>
              <a:t>Fig 1. Surveillance drone for coordinate mapping and specific data scraping using color and thermal selective detection.</a:t>
            </a:r>
            <a:endParaRPr lang="en-US" sz="700">
              <a:solidFill>
                <a:schemeClr val="bg1"/>
              </a:solidFill>
            </a:endParaRPr>
          </a:p>
        </p:txBody>
      </p:sp>
      <p:pic>
        <p:nvPicPr>
          <p:cNvPr id="10" name="Picture 9"/>
          <p:cNvPicPr>
            <a:picLocks noChangeAspect="1"/>
          </p:cNvPicPr>
          <p:nvPr/>
        </p:nvPicPr>
        <p:blipFill>
          <a:blip r:embed="rId3"/>
          <a:stretch>
            <a:fillRect/>
          </a:stretch>
        </p:blipFill>
        <p:spPr>
          <a:xfrm>
            <a:off x="8890" y="2787015"/>
            <a:ext cx="1426210" cy="794385"/>
          </a:xfrm>
          <a:prstGeom prst="rect">
            <a:avLst/>
          </a:prstGeom>
        </p:spPr>
      </p:pic>
      <p:sp>
        <p:nvSpPr>
          <p:cNvPr id="12" name="Text Box 11"/>
          <p:cNvSpPr txBox="1"/>
          <p:nvPr/>
        </p:nvSpPr>
        <p:spPr>
          <a:xfrm>
            <a:off x="8890" y="3581400"/>
            <a:ext cx="2540000" cy="198755"/>
          </a:xfrm>
          <a:prstGeom prst="rect">
            <a:avLst/>
          </a:prstGeom>
          <a:noFill/>
        </p:spPr>
        <p:txBody>
          <a:bodyPr wrap="square" rtlCol="0" anchor="t">
            <a:spAutoFit/>
          </a:bodyPr>
          <a:p>
            <a:r>
              <a:rPr lang="en-US" sz="700">
                <a:solidFill>
                  <a:schemeClr val="bg1"/>
                </a:solidFill>
              </a:rPr>
              <a:t>the required field in three axes.</a:t>
            </a:r>
            <a:endParaRPr lang="en-US" sz="700">
              <a:solidFill>
                <a:schemeClr val="bg1"/>
              </a:solidFill>
            </a:endParaRPr>
          </a:p>
        </p:txBody>
      </p:sp>
      <p:pic>
        <p:nvPicPr>
          <p:cNvPr id="13" name="Picture 12"/>
          <p:cNvPicPr>
            <a:picLocks noChangeAspect="1"/>
          </p:cNvPicPr>
          <p:nvPr/>
        </p:nvPicPr>
        <p:blipFill>
          <a:blip r:embed="rId4"/>
          <a:stretch>
            <a:fillRect/>
          </a:stretch>
        </p:blipFill>
        <p:spPr>
          <a:xfrm>
            <a:off x="2047875" y="1308100"/>
            <a:ext cx="1925320" cy="719455"/>
          </a:xfrm>
          <a:prstGeom prst="rect">
            <a:avLst/>
          </a:prstGeom>
        </p:spPr>
      </p:pic>
      <p:sp>
        <p:nvSpPr>
          <p:cNvPr id="14" name="Text Box 13"/>
          <p:cNvSpPr txBox="1"/>
          <p:nvPr/>
        </p:nvSpPr>
        <p:spPr>
          <a:xfrm>
            <a:off x="2101850" y="2095500"/>
            <a:ext cx="1871980" cy="412115"/>
          </a:xfrm>
          <a:prstGeom prst="rect">
            <a:avLst/>
          </a:prstGeom>
          <a:noFill/>
        </p:spPr>
        <p:txBody>
          <a:bodyPr wrap="square" rtlCol="0" anchor="t">
            <a:spAutoFit/>
          </a:bodyPr>
          <a:p>
            <a:pPr>
              <a:lnSpc>
                <a:spcPct val="60000"/>
              </a:lnSpc>
            </a:pPr>
            <a:r>
              <a:rPr lang="en-US" sz="700">
                <a:solidFill>
                  <a:schemeClr val="bg1"/>
                </a:solidFill>
              </a:rPr>
              <a:t>Fig 3. Carrier drone to deploy </a:t>
            </a:r>
            <a:endParaRPr lang="en-US" sz="700">
              <a:solidFill>
                <a:schemeClr val="bg1"/>
              </a:solidFill>
            </a:endParaRPr>
          </a:p>
          <a:p>
            <a:pPr>
              <a:lnSpc>
                <a:spcPct val="60000"/>
              </a:lnSpc>
            </a:pPr>
            <a:endParaRPr lang="en-US" sz="700">
              <a:solidFill>
                <a:schemeClr val="bg1"/>
              </a:solidFill>
            </a:endParaRPr>
          </a:p>
          <a:p>
            <a:pPr>
              <a:lnSpc>
                <a:spcPct val="60000"/>
              </a:lnSpc>
            </a:pPr>
            <a:r>
              <a:rPr lang="en-US" sz="700">
                <a:solidFill>
                  <a:schemeClr val="bg1"/>
                </a:solidFill>
              </a:rPr>
              <a:t>minibots in the coordinate mapped field and used for supervision</a:t>
            </a:r>
            <a:r>
              <a:rPr lang="en-US">
                <a:solidFill>
                  <a:schemeClr val="bg1"/>
                </a:solidFill>
              </a:rPr>
              <a:t>.</a:t>
            </a:r>
            <a:endParaRPr lang="en-US">
              <a:solidFill>
                <a:schemeClr val="bg1"/>
              </a:solidFill>
            </a:endParaRPr>
          </a:p>
        </p:txBody>
      </p:sp>
      <p:pic>
        <p:nvPicPr>
          <p:cNvPr id="15" name="Picture 14"/>
          <p:cNvPicPr>
            <a:picLocks noChangeAspect="1"/>
          </p:cNvPicPr>
          <p:nvPr/>
        </p:nvPicPr>
        <p:blipFill>
          <a:blip r:embed="rId5"/>
          <a:stretch>
            <a:fillRect/>
          </a:stretch>
        </p:blipFill>
        <p:spPr>
          <a:xfrm>
            <a:off x="2101850" y="2690495"/>
            <a:ext cx="1871345" cy="890905"/>
          </a:xfrm>
          <a:prstGeom prst="rect">
            <a:avLst/>
          </a:prstGeom>
        </p:spPr>
      </p:pic>
      <p:sp>
        <p:nvSpPr>
          <p:cNvPr id="16" name="Text Box 15"/>
          <p:cNvSpPr txBox="1"/>
          <p:nvPr/>
        </p:nvSpPr>
        <p:spPr>
          <a:xfrm>
            <a:off x="2101850" y="3702050"/>
            <a:ext cx="1871980" cy="414020"/>
          </a:xfrm>
          <a:prstGeom prst="rect">
            <a:avLst/>
          </a:prstGeom>
          <a:noFill/>
        </p:spPr>
        <p:txBody>
          <a:bodyPr wrap="square" rtlCol="0" anchor="t">
            <a:spAutoFit/>
          </a:bodyPr>
          <a:p>
            <a:r>
              <a:rPr lang="en-US" sz="700">
                <a:solidFill>
                  <a:schemeClr val="bg1"/>
                </a:solidFill>
              </a:rPr>
              <a:t>Fig 4. Minibots deployed in the </a:t>
            </a:r>
            <a:endParaRPr lang="en-US" sz="700">
              <a:solidFill>
                <a:schemeClr val="bg1"/>
              </a:solidFill>
            </a:endParaRPr>
          </a:p>
          <a:p>
            <a:r>
              <a:rPr lang="en-US" sz="700">
                <a:solidFill>
                  <a:schemeClr val="bg1"/>
                </a:solidFill>
              </a:rPr>
              <a:t>coordinate mapped field to extract the fungus from ground.</a:t>
            </a:r>
            <a:endParaRPr lang="en-US" sz="7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atin typeface="Calibri" panose="020F0502020204030204" charset="0"/>
                <a:cs typeface="Calibri" panose="020F0502020204030204" charset="0"/>
                <a:sym typeface="+mn-ea"/>
              </a:rPr>
              <a:t>Tools used</a:t>
            </a:r>
            <a:endParaRPr lang="en-GB">
              <a:latin typeface="Calibri" panose="020F0502020204030204" charset="0"/>
              <a:cs typeface="Calibri" panose="020F0502020204030204" charset="0"/>
              <a:sym typeface="+mn-ea"/>
            </a:endParaRPr>
          </a:p>
        </p:txBody>
      </p:sp>
      <p:sp>
        <p:nvSpPr>
          <p:cNvPr id="3" name="Text Placeholder 2"/>
          <p:cNvSpPr>
            <a:spLocks noGrp="1"/>
          </p:cNvSpPr>
          <p:nvPr>
            <p:ph type="body" idx="1"/>
          </p:nvPr>
        </p:nvSpPr>
        <p:spPr/>
        <p:txBody>
          <a:bodyPr>
            <a:normAutofit lnSpcReduction="10000"/>
          </a:bodyPr>
          <a:p>
            <a:r>
              <a:rPr lang="en-US" sz="1400">
                <a:latin typeface="Calibri" panose="020F0502020204030204" charset="0"/>
                <a:cs typeface="Calibri" panose="020F0502020204030204" charset="0"/>
              </a:rPr>
              <a:t>Surveillance Drone</a:t>
            </a:r>
            <a:endParaRPr lang="en-US" sz="1400">
              <a:latin typeface="Calibri" panose="020F0502020204030204" charset="0"/>
              <a:cs typeface="Calibri" panose="020F0502020204030204" charset="0"/>
            </a:endParaRPr>
          </a:p>
          <a:p>
            <a:pPr marL="146050" indent="0">
              <a:buNone/>
            </a:pPr>
            <a:endParaRPr lang="en-US" sz="1400">
              <a:latin typeface="Calibri" panose="020F0502020204030204" charset="0"/>
              <a:cs typeface="Calibri" panose="020F0502020204030204" charset="0"/>
            </a:endParaRPr>
          </a:p>
          <a:p>
            <a:pPr marL="146050" indent="0">
              <a:buNone/>
            </a:pPr>
            <a:r>
              <a:rPr lang="en-US">
                <a:latin typeface="Calibri" panose="020F0502020204030204" charset="0"/>
                <a:cs typeface="Calibri" panose="020F0502020204030204" charset="0"/>
              </a:rPr>
              <a:t>Surveillance drone was used for coordinate mapping and specific data scraping using color and thermal selective detection.</a:t>
            </a:r>
            <a:endParaRPr lang="en-US">
              <a:latin typeface="Calibri" panose="020F0502020204030204" charset="0"/>
              <a:cs typeface="Calibri" panose="020F0502020204030204" charset="0"/>
            </a:endParaRPr>
          </a:p>
          <a:p>
            <a:pPr marL="146050" indent="0">
              <a:buNone/>
            </a:pPr>
            <a:endParaRPr lang="en-US">
              <a:latin typeface="Calibri" panose="020F0502020204030204" charset="0"/>
              <a:cs typeface="Calibri" panose="020F0502020204030204" charset="0"/>
            </a:endParaRPr>
          </a:p>
          <a:p>
            <a:pPr marL="146050" indent="0">
              <a:buNone/>
            </a:pP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IR radiator and Thermal cameras</a:t>
            </a:r>
            <a:endParaRPr lang="en-US">
              <a:latin typeface="Calibri" panose="020F0502020204030204" charset="0"/>
              <a:cs typeface="Calibri" panose="020F0502020204030204" charset="0"/>
            </a:endParaRPr>
          </a:p>
          <a:p>
            <a:endParaRPr lang="en-US">
              <a:latin typeface="Calibri" panose="020F0502020204030204" charset="0"/>
              <a:cs typeface="Calibri" panose="020F0502020204030204" charset="0"/>
            </a:endParaRPr>
          </a:p>
          <a:p>
            <a:pPr marL="146050" indent="0">
              <a:buNone/>
            </a:pPr>
            <a:r>
              <a:rPr lang="en-US">
                <a:latin typeface="Calibri" panose="020F0502020204030204" charset="0"/>
                <a:cs typeface="Calibri" panose="020F0502020204030204" charset="0"/>
              </a:rPr>
              <a:t>Active IR systems use short wavelength infrared light to illuminate an area of interest. Some of the infrared energy is reflected back to a camera and interpreted to generate an image. Thermal imaging systems use mid- or long wavelength IR energy. Thermal imagers are passive, and only sense differences in heat.</a:t>
            </a:r>
            <a:endParaRPr lang="en-US">
              <a:latin typeface="Calibri" panose="020F0502020204030204" charset="0"/>
              <a:cs typeface="Calibri" panose="020F0502020204030204" charset="0"/>
            </a:endParaRPr>
          </a:p>
          <a:p>
            <a:pPr marL="146050" indent="0">
              <a:buNone/>
            </a:pPr>
            <a:endParaRPr lang="en-US"/>
          </a:p>
          <a:p>
            <a:pPr marL="146050" indent="0">
              <a:buNone/>
            </a:pPr>
            <a:endParaRPr lang="en-US"/>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6768</Words>
  <Application>WPS Presentation</Application>
  <PresentationFormat>On-screen Show (16:9)</PresentationFormat>
  <Paragraphs>159</Paragraphs>
  <Slides>16</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Arial</vt:lpstr>
      <vt:lpstr>Montserrat</vt:lpstr>
      <vt:lpstr>Lato</vt:lpstr>
      <vt:lpstr>Calibri</vt:lpstr>
      <vt:lpstr>Microsoft YaHei</vt:lpstr>
      <vt:lpstr>Arial Unicode MS</vt:lpstr>
      <vt:lpstr>Focus</vt:lpstr>
      <vt:lpstr>Internship on Roboics and Drone</vt:lpstr>
      <vt:lpstr>Introduction </vt:lpstr>
      <vt:lpstr>Background </vt:lpstr>
      <vt:lpstr>Contd… </vt:lpstr>
      <vt:lpstr>Problem Statement </vt:lpstr>
      <vt:lpstr>Scope of the work </vt:lpstr>
      <vt:lpstr>Objectives of the project </vt:lpstr>
      <vt:lpstr>Proposed Metods</vt:lpstr>
      <vt:lpstr>Tools used</vt:lpstr>
      <vt:lpstr>Contd… </vt:lpstr>
      <vt:lpstr>Tasks </vt:lpstr>
      <vt:lpstr>PowerPoint 演示文稿</vt:lpstr>
      <vt:lpstr>PowerPoint 演示文稿</vt:lpstr>
      <vt:lpstr>PowerPoint 演示文稿</vt:lpstr>
      <vt:lpstr>System requirements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Analyst Intern</dc:title>
  <dc:creator>khush</dc:creator>
  <cp:lastModifiedBy>anand</cp:lastModifiedBy>
  <cp:revision>6</cp:revision>
  <dcterms:created xsi:type="dcterms:W3CDTF">2022-01-04T16:34:00Z</dcterms:created>
  <dcterms:modified xsi:type="dcterms:W3CDTF">2022-01-05T04:29:13Z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1473B7EC0807432F99D813005872D434</vt:lpwstr>
  </property>
  <property fmtid="{D5CDD505-2E9C-101B-9397-08002B2CF9AE}" pid="3" name="KSOProductBuildVer">
    <vt:lpwstr>1033-11.2.0.10426</vt:lpwstr>
  </property>
</Properties>
</file>