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58" r:id="rId5"/>
    <p:sldId id="259" r:id="rId6"/>
    <p:sldId id="262"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567618F2-9D73-4FA4-B1B7-1941A38D2FB2}"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07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22FC6-FA1A-49EC-86CE-B3AC84C72241}"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421388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11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003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184982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335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407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88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4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225537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22FC6-FA1A-49EC-86CE-B3AC84C72241}"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67618F2-9D73-4FA4-B1B7-1941A38D2FB2}"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2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22FC6-FA1A-49EC-86CE-B3AC84C72241}"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424763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22FC6-FA1A-49EC-86CE-B3AC84C72241}" type="datetimeFigureOut">
              <a:rPr lang="en-CA" smtClean="0"/>
              <a:t>2021-02-01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67618F2-9D73-4FA4-B1B7-1941A38D2FB2}"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76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22FC6-FA1A-49EC-86CE-B3AC84C72241}" type="datetimeFigureOut">
              <a:rPr lang="en-CA" smtClean="0"/>
              <a:t>2021-02-01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67618F2-9D73-4FA4-B1B7-1941A38D2FB2}"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56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22FC6-FA1A-49EC-86CE-B3AC84C72241}" type="datetimeFigureOut">
              <a:rPr lang="en-CA" smtClean="0"/>
              <a:t>2021-02-01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8341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22FC6-FA1A-49EC-86CE-B3AC84C72241}"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7618F2-9D73-4FA4-B1B7-1941A38D2FB2}"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52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22FC6-FA1A-49EC-86CE-B3AC84C72241}"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67618F2-9D73-4FA4-B1B7-1941A38D2FB2}" type="slidenum">
              <a:rPr lang="en-CA" smtClean="0"/>
              <a:t>‹#›</a:t>
            </a:fld>
            <a:endParaRPr lang="en-CA"/>
          </a:p>
        </p:txBody>
      </p:sp>
    </p:spTree>
    <p:extLst>
      <p:ext uri="{BB962C8B-B14F-4D97-AF65-F5344CB8AC3E}">
        <p14:creationId xmlns:p14="http://schemas.microsoft.com/office/powerpoint/2010/main" val="250316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D22FC6-FA1A-49EC-86CE-B3AC84C72241}" type="datetimeFigureOut">
              <a:rPr lang="en-CA" smtClean="0"/>
              <a:t>2021-02-01</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7618F2-9D73-4FA4-B1B7-1941A38D2FB2}" type="slidenum">
              <a:rPr lang="en-CA" smtClean="0"/>
              <a:t>‹#›</a:t>
            </a:fld>
            <a:endParaRPr lang="en-CA"/>
          </a:p>
        </p:txBody>
      </p:sp>
    </p:spTree>
    <p:extLst>
      <p:ext uri="{BB962C8B-B14F-4D97-AF65-F5344CB8AC3E}">
        <p14:creationId xmlns:p14="http://schemas.microsoft.com/office/powerpoint/2010/main" val="22485990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jeffrey.arunasalam@dcmail.ca" TargetMode="External"/><Relationship Id="rId2" Type="http://schemas.openxmlformats.org/officeDocument/2006/relationships/hyperlink" Target="mailto:aditya.patel3@dcmail.ca" TargetMode="External"/><Relationship Id="rId1" Type="http://schemas.openxmlformats.org/officeDocument/2006/relationships/slideLayout" Target="../slideLayouts/slideLayout2.xml"/><Relationship Id="rId4" Type="http://schemas.openxmlformats.org/officeDocument/2006/relationships/hyperlink" Target="mailto:Adel.Baabbad@dcmail.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ist.gov/system/files/documents/2016/12/12/griffin-face-std-m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lectricalfundablog.com/facial-recognition-system-how-it-works-architecture-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ectricalfundablog.com/facial-recognition-system-how-it-works-architecture-applications/" TargetMode="External"/><Relationship Id="rId2" Type="http://schemas.openxmlformats.org/officeDocument/2006/relationships/hyperlink" Target="https://www.nist.gov/system/files/documents/2016/12/12/griffin-face-std-m1.pdf" TargetMode="External"/><Relationship Id="rId1" Type="http://schemas.openxmlformats.org/officeDocument/2006/relationships/slideLayout" Target="../slideLayouts/slideLayout2.xml"/><Relationship Id="rId4" Type="http://schemas.openxmlformats.org/officeDocument/2006/relationships/hyperlink" Target="https://azure.microsoft.com/en-ca/services/cognitive-services/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8423-86C8-4BBD-9D7B-977A92710E88}"/>
              </a:ext>
            </a:extLst>
          </p:cNvPr>
          <p:cNvSpPr>
            <a:spLocks noGrp="1"/>
          </p:cNvSpPr>
          <p:nvPr>
            <p:ph type="ctrTitle"/>
          </p:nvPr>
        </p:nvSpPr>
        <p:spPr>
          <a:xfrm>
            <a:off x="1595562" y="3237409"/>
            <a:ext cx="9144000" cy="2387600"/>
          </a:xfrm>
        </p:spPr>
        <p:txBody>
          <a:bodyPr>
            <a:normAutofit fontScale="90000"/>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CAPSTONE II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AIDI-2005-02</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r>
              <a:rPr lang="en-CA" sz="1800" b="1" dirty="0">
                <a:latin typeface="Times New Roman" panose="02020603050405020304" pitchFamily="18" charset="0"/>
                <a:ea typeface="Calibri" panose="020F0502020204030204" pitchFamily="34" charset="0"/>
                <a:cs typeface="Times New Roman" panose="02020603050405020304" pitchFamily="18" charset="0"/>
              </a:rPr>
              <a:t>MARCOS BITTENCOURT</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Times New Roman" panose="02020603050405020304" pitchFamily="18" charset="0"/>
                <a:ea typeface="Calibri" panose="020F0502020204030204" pitchFamily="34" charset="0"/>
                <a:cs typeface="Times New Roman" panose="02020603050405020304" pitchFamily="18" charset="0"/>
              </a:rPr>
              <a:t>JEFFREY ARUNASALAM - 100783993</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ADITYA PATEL – 100800011</a:t>
            </a:r>
            <a:br>
              <a:rPr lang="en-CA"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ADEL SALEM – 100772208</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2021/02/01</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6" name="Title 1">
            <a:extLst>
              <a:ext uri="{FF2B5EF4-FFF2-40B4-BE49-F238E27FC236}">
                <a16:creationId xmlns:a16="http://schemas.microsoft.com/office/drawing/2014/main" id="{AA7BFE65-E751-4027-93C5-84B5919BC3A1}"/>
              </a:ext>
            </a:extLst>
          </p:cNvPr>
          <p:cNvSpPr txBox="1">
            <a:spLocks/>
          </p:cNvSpPr>
          <p:nvPr/>
        </p:nvSpPr>
        <p:spPr>
          <a:xfrm>
            <a:off x="1524000" y="2403848"/>
            <a:ext cx="9144000" cy="4064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7000"/>
              </a:lnSpc>
              <a:spcAft>
                <a:spcPts val="800"/>
              </a:spcAft>
            </a:pPr>
            <a:r>
              <a:rPr lang="en-US" sz="1800" b="1" dirty="0">
                <a:latin typeface="Times New Roman" panose="02020603050405020304" pitchFamily="18" charset="0"/>
                <a:ea typeface="Calibri" panose="020F0502020204030204" pitchFamily="34" charset="0"/>
                <a:cs typeface="Times New Roman" panose="02020603050405020304" pitchFamily="18" charset="0"/>
              </a:rPr>
              <a:t>AUTOMATIC ATTENDANCE SYSTEM</a:t>
            </a:r>
            <a:endParaRPr lang="en-CA" dirty="0"/>
          </a:p>
        </p:txBody>
      </p:sp>
    </p:spTree>
    <p:extLst>
      <p:ext uri="{BB962C8B-B14F-4D97-AF65-F5344CB8AC3E}">
        <p14:creationId xmlns:p14="http://schemas.microsoft.com/office/powerpoint/2010/main" val="197676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CE0-66C3-4F98-AC93-BCA2239C699A}"/>
              </a:ext>
            </a:extLst>
          </p:cNvPr>
          <p:cNvSpPr>
            <a:spLocks noGrp="1"/>
          </p:cNvSpPr>
          <p:nvPr>
            <p:ph type="title"/>
          </p:nvPr>
        </p:nvSpPr>
        <p:spPr/>
        <p:txBody>
          <a:bodyPr/>
          <a:lstStyle/>
          <a:p>
            <a:r>
              <a:rPr lang="en-CA" dirty="0"/>
              <a:t>LAYOUT</a:t>
            </a:r>
          </a:p>
        </p:txBody>
      </p:sp>
      <p:sp>
        <p:nvSpPr>
          <p:cNvPr id="3" name="Content Placeholder 2">
            <a:extLst>
              <a:ext uri="{FF2B5EF4-FFF2-40B4-BE49-F238E27FC236}">
                <a16:creationId xmlns:a16="http://schemas.microsoft.com/office/drawing/2014/main" id="{21523A4E-F09F-461E-99A4-41F33745E52B}"/>
              </a:ext>
            </a:extLst>
          </p:cNvPr>
          <p:cNvSpPr>
            <a:spLocks noGrp="1"/>
          </p:cNvSpPr>
          <p:nvPr>
            <p:ph idx="1"/>
          </p:nvPr>
        </p:nvSpPr>
        <p:spPr/>
        <p:txBody>
          <a:bodyPr>
            <a:normAutofit/>
          </a:bodyPr>
          <a:lstStyle/>
          <a:p>
            <a:r>
              <a:rPr lang="en-CA" dirty="0">
                <a:latin typeface="Calibri" panose="020F0502020204030204" pitchFamily="34" charset="0"/>
                <a:cs typeface="Calibri" panose="020F0502020204030204" pitchFamily="34" charset="0"/>
              </a:rPr>
              <a:t>TEAM NAME: </a:t>
            </a:r>
            <a:r>
              <a:rPr lang="en-CA" b="1" dirty="0">
                <a:latin typeface="Calibri" panose="020F0502020204030204" pitchFamily="34" charset="0"/>
                <a:cs typeface="Calibri" panose="020F0502020204030204" pitchFamily="34" charset="0"/>
              </a:rPr>
              <a:t>FACIAL RECOGNITION FOR ATTENDANCE</a:t>
            </a:r>
          </a:p>
          <a:p>
            <a:r>
              <a:rPr lang="en-CA" dirty="0">
                <a:latin typeface="Calibri" panose="020F0502020204030204" pitchFamily="34" charset="0"/>
                <a:cs typeface="Calibri" panose="020F0502020204030204" pitchFamily="34" charset="0"/>
              </a:rPr>
              <a:t>PRODUCT NAME: </a:t>
            </a:r>
            <a:r>
              <a:rPr lang="en-CA" b="1" dirty="0">
                <a:latin typeface="Calibri" panose="020F0502020204030204" pitchFamily="34" charset="0"/>
                <a:cs typeface="Calibri" panose="020F0502020204030204" pitchFamily="34" charset="0"/>
              </a:rPr>
              <a:t>SMART ATTENDANCE</a:t>
            </a:r>
          </a:p>
          <a:p>
            <a:r>
              <a:rPr lang="en-CA" dirty="0">
                <a:latin typeface="Calibri" panose="020F0502020204030204" pitchFamily="34" charset="0"/>
                <a:cs typeface="Calibri" panose="020F0502020204030204" pitchFamily="34" charset="0"/>
              </a:rPr>
              <a:t>TECH LEAD: </a:t>
            </a:r>
            <a:r>
              <a:rPr lang="en-CA" b="1" dirty="0">
                <a:latin typeface="Calibri" panose="020F0502020204030204" pitchFamily="34" charset="0"/>
                <a:cs typeface="Calibri" panose="020F0502020204030204" pitchFamily="34" charset="0"/>
              </a:rPr>
              <a:t>JEFFREY ARUNASALAM</a:t>
            </a:r>
          </a:p>
          <a:p>
            <a:r>
              <a:rPr lang="en-CA" dirty="0">
                <a:latin typeface="Calibri" panose="020F0502020204030204" pitchFamily="34" charset="0"/>
                <a:cs typeface="Calibri" panose="020F0502020204030204" pitchFamily="34" charset="0"/>
              </a:rPr>
              <a:t>TEAM MEMBERS: </a:t>
            </a:r>
            <a:r>
              <a:rPr lang="en-CA" b="1" dirty="0">
                <a:latin typeface="Calibri" panose="020F0502020204030204" pitchFamily="34" charset="0"/>
                <a:cs typeface="Calibri" panose="020F0502020204030204" pitchFamily="34" charset="0"/>
              </a:rPr>
              <a:t>ADEL SALEM</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CA" sz="2400" b="1" dirty="0">
                <a:effectLst/>
                <a:latin typeface="Calibri" panose="020F0502020204030204" pitchFamily="34" charset="0"/>
                <a:ea typeface="Calibri" panose="020F0502020204030204" pitchFamily="34" charset="0"/>
                <a:cs typeface="Calibri" panose="020F0502020204030204" pitchFamily="34" charset="0"/>
              </a:rPr>
              <a:t>ADITYA PATEL, </a:t>
            </a:r>
            <a:r>
              <a:rPr lang="en-US" b="1" dirty="0">
                <a:latin typeface="Calibri" panose="020F0502020204030204" pitchFamily="34" charset="0"/>
                <a:ea typeface="Calibri" panose="020F0502020204030204" pitchFamily="34" charset="0"/>
                <a:cs typeface="Calibri" panose="020F0502020204030204" pitchFamily="34" charset="0"/>
              </a:rPr>
              <a:t>JEFFREY ARUNASALAM</a:t>
            </a:r>
          </a:p>
          <a:p>
            <a:r>
              <a:rPr lang="en-US" dirty="0">
                <a:latin typeface="Calibri" panose="020F0502020204030204" pitchFamily="34" charset="0"/>
                <a:cs typeface="Calibri" panose="020F0502020204030204" pitchFamily="34" charset="0"/>
              </a:rPr>
              <a:t>EMAILS: </a:t>
            </a:r>
            <a:r>
              <a:rPr lang="en-US" dirty="0">
                <a:latin typeface="Calibri" panose="020F0502020204030204" pitchFamily="34" charset="0"/>
                <a:cs typeface="Calibri" panose="020F0502020204030204" pitchFamily="34" charset="0"/>
                <a:hlinkClick r:id="rId2"/>
              </a:rPr>
              <a:t>aditya.patel3@dcmail.ca</a:t>
            </a:r>
            <a:r>
              <a:rPr lang="en-US" dirty="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hlinkClick r:id="rId3"/>
              </a:rPr>
              <a:t>jeffrey.arunasalam@dcmail.ca</a:t>
            </a:r>
            <a:r>
              <a:rPr lang="en-US" dirty="0">
                <a:latin typeface="Calibri" panose="020F0502020204030204" pitchFamily="34" charset="0"/>
                <a:cs typeface="Calibri" panose="020F0502020204030204" pitchFamily="34" charset="0"/>
              </a:rPr>
              <a:t>, </a:t>
            </a:r>
            <a:r>
              <a:rPr lang="en-CA" b="0" i="0" u="none" strike="noStrike" dirty="0">
                <a:effectLst/>
                <a:latin typeface="Calibri" panose="020F0502020204030204" pitchFamily="34" charset="0"/>
                <a:cs typeface="Calibri" panose="020F0502020204030204" pitchFamily="34" charset="0"/>
                <a:hlinkClick r:id="rId4"/>
              </a:rPr>
              <a:t>Adel.Baabbad@dcmail.ca</a:t>
            </a:r>
            <a:endParaRPr lang="en-US" dirty="0">
              <a:latin typeface="Calibri" panose="020F0502020204030204" pitchFamily="34" charset="0"/>
              <a:cs typeface="Calibri" panose="020F0502020204030204" pitchFamily="34" charset="0"/>
            </a:endParaRPr>
          </a:p>
          <a:p>
            <a:pPr marL="0" indent="0">
              <a:buNone/>
            </a:pP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930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A78F-47F7-4ABC-93A4-48FA2AF23E0F}"/>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Executive Summary:</a:t>
            </a:r>
            <a:br>
              <a:rPr lang="en-CA" sz="3600" dirty="0">
                <a:effectLst/>
                <a:latin typeface="Calibri" panose="020F0502020204030204" pitchFamily="34" charset="0"/>
                <a:ea typeface="Calibri" panose="020F0502020204030204" pitchFamily="34" charset="0"/>
                <a:cs typeface="Times New Roman" panose="02020603050405020304" pitchFamily="18" charset="0"/>
              </a:rPr>
            </a:br>
            <a:endParaRPr lang="en-CA" sz="3600" dirty="0"/>
          </a:p>
        </p:txBody>
      </p:sp>
      <p:sp>
        <p:nvSpPr>
          <p:cNvPr id="3" name="Content Placeholder 2">
            <a:extLst>
              <a:ext uri="{FF2B5EF4-FFF2-40B4-BE49-F238E27FC236}">
                <a16:creationId xmlns:a16="http://schemas.microsoft.com/office/drawing/2014/main" id="{81BD356F-2D99-4DB1-91FD-5BC5AF825FF9}"/>
              </a:ext>
            </a:extLst>
          </p:cNvPr>
          <p:cNvSpPr>
            <a:spLocks noGrp="1"/>
          </p:cNvSpPr>
          <p:nvPr>
            <p:ph idx="1"/>
          </p:nvPr>
        </p:nvSpPr>
        <p:spPr>
          <a:xfrm>
            <a:off x="1295401" y="2556932"/>
            <a:ext cx="9601196" cy="3772306"/>
          </a:xfrm>
        </p:spPr>
        <p:txBody>
          <a:bodyPr>
            <a:normAutofit lnSpcReduction="10000"/>
          </a:bodyPr>
          <a:lstStyle/>
          <a:p>
            <a:pPr>
              <a:lnSpc>
                <a:spcPct val="107000"/>
              </a:lnSpc>
              <a:spcAft>
                <a:spcPts val="800"/>
              </a:spcAft>
            </a:pPr>
            <a:r>
              <a:rPr lang="en-CA" sz="1800" dirty="0">
                <a:latin typeface="Calibri" panose="020F0502020204030204" pitchFamily="34" charset="0"/>
                <a:ea typeface="Calibri" panose="020F0502020204030204" pitchFamily="34" charset="0"/>
                <a:cs typeface="Times New Roman" panose="02020603050405020304" pitchFamily="18" charset="0"/>
              </a:rPr>
              <a:t>When a student enters a classroom; they enter their face to a camera (which scans their face) and marks whether they are present or not. Its would also be recommended that in conjunction of scanning the face, the student also has their identification card with that is also scanned to confirm they are present. The images taken would be stored for manual review if in the future its been deemed that an error has been done or a student has attempted to bypass the system through fraudulent means.</a:t>
            </a:r>
          </a:p>
          <a:p>
            <a:pPr marL="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scope (limitations) of the project is: [TO BE NEGOTIATED BY TEAM]</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-CAMERA WILL NOT BE DETECTING FROM A FAR RANGE (to ensure accuracy)</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-NOT A SOFTWARE TO MONITOR DURING EXAMINATION (ex. Anti-Cheat software that detects unusual eye, head movement during tests)</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dirty="0"/>
          </a:p>
        </p:txBody>
      </p:sp>
    </p:spTree>
    <p:extLst>
      <p:ext uri="{BB962C8B-B14F-4D97-AF65-F5344CB8AC3E}">
        <p14:creationId xmlns:p14="http://schemas.microsoft.com/office/powerpoint/2010/main" val="428291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4B5E-959C-46B3-BA0E-82472959DAED}"/>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Rationale Statement:</a:t>
            </a:r>
            <a:br>
              <a:rPr lang="en-CA" sz="3600" dirty="0">
                <a:effectLst/>
                <a:latin typeface="Calibri" panose="020F0502020204030204" pitchFamily="34" charset="0"/>
                <a:ea typeface="Calibri" panose="020F0502020204030204" pitchFamily="34" charset="0"/>
                <a:cs typeface="Times New Roman" panose="02020603050405020304" pitchFamily="18" charset="0"/>
              </a:rPr>
            </a:br>
            <a:endParaRPr lang="en-CA" sz="3600" dirty="0"/>
          </a:p>
        </p:txBody>
      </p:sp>
      <p:sp>
        <p:nvSpPr>
          <p:cNvPr id="3" name="Content Placeholder 2">
            <a:extLst>
              <a:ext uri="{FF2B5EF4-FFF2-40B4-BE49-F238E27FC236}">
                <a16:creationId xmlns:a16="http://schemas.microsoft.com/office/drawing/2014/main" id="{D215231C-6BB6-4AF4-9FD7-62FB216AD06E}"/>
              </a:ext>
            </a:extLst>
          </p:cNvPr>
          <p:cNvSpPr>
            <a:spLocks noGrp="1"/>
          </p:cNvSpPr>
          <p:nvPr>
            <p:ph idx="1"/>
          </p:nvPr>
        </p:nvSpPr>
        <p:spPr/>
        <p:txBody>
          <a:bodyPr>
            <a:normAutofit/>
          </a:bodyPr>
          <a:lstStyle/>
          <a:p>
            <a:pPr>
              <a:lnSpc>
                <a:spcPct val="107000"/>
              </a:lnSpc>
              <a:spcAft>
                <a:spcPts val="800"/>
              </a:spcAft>
            </a:pPr>
            <a:r>
              <a:rPr lang="en-CA" sz="1800" dirty="0">
                <a:latin typeface="Calibri" panose="020F0502020204030204" pitchFamily="34" charset="0"/>
                <a:cs typeface="Calibri" panose="020F0502020204030204" pitchFamily="34" charset="0"/>
              </a:rPr>
              <a:t>In schools and colleges, a lot of time is wasted in taking the attendance of the students. The idea of the project is to automate the attendance system by using a camera that automatically recognizes the faces and marks the attendance of the people.</a:t>
            </a:r>
            <a:endParaRPr lang="en-CA"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485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DE6B-D14C-430F-A9DC-CAA73F77FEB1}"/>
              </a:ext>
            </a:extLst>
          </p:cNvPr>
          <p:cNvSpPr>
            <a:spLocks noGrp="1"/>
          </p:cNvSpPr>
          <p:nvPr>
            <p:ph type="title"/>
          </p:nvPr>
        </p:nvSpPr>
        <p:spPr/>
        <p:txBody>
          <a:bodyPr>
            <a:normAutofit/>
          </a:bodyPr>
          <a:lstStyle/>
          <a:p>
            <a:r>
              <a:rPr lang="en-CA" sz="3600" b="1" dirty="0">
                <a:effectLst/>
                <a:latin typeface="Calibri" panose="020F0502020204030204" pitchFamily="34" charset="0"/>
                <a:ea typeface="Calibri" panose="020F0502020204030204" pitchFamily="34" charset="0"/>
                <a:cs typeface="Times New Roman" panose="02020603050405020304" pitchFamily="18" charset="0"/>
              </a:rPr>
              <a:t>Preliminary Data manipulations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Requirements:</a:t>
            </a:r>
            <a:br>
              <a:rPr lang="en-CA" sz="3600" dirty="0">
                <a:effectLst/>
                <a:latin typeface="Calibri" panose="020F0502020204030204" pitchFamily="34" charset="0"/>
                <a:ea typeface="Calibri" panose="020F0502020204030204" pitchFamily="34" charset="0"/>
                <a:cs typeface="Times New Roman" panose="02020603050405020304" pitchFamily="18" charset="0"/>
              </a:rPr>
            </a:br>
            <a:endParaRPr lang="en-CA" sz="3600" dirty="0"/>
          </a:p>
        </p:txBody>
      </p:sp>
      <p:sp>
        <p:nvSpPr>
          <p:cNvPr id="3" name="Content Placeholder 2">
            <a:extLst>
              <a:ext uri="{FF2B5EF4-FFF2-40B4-BE49-F238E27FC236}">
                <a16:creationId xmlns:a16="http://schemas.microsoft.com/office/drawing/2014/main" id="{CF17368C-FF06-4764-AB2E-5A0A232A3C66}"/>
              </a:ext>
            </a:extLst>
          </p:cNvPr>
          <p:cNvSpPr>
            <a:spLocks noGrp="1"/>
          </p:cNvSpPr>
          <p:nvPr>
            <p:ph idx="1"/>
          </p:nvPr>
        </p:nvSpPr>
        <p:spPr/>
        <p:txBody>
          <a:bodyPr>
            <a:normAutofit lnSpcReduction="10000"/>
          </a:bodyPr>
          <a:lstStyle/>
          <a:p>
            <a:pPr>
              <a:lnSpc>
                <a:spcPct val="107000"/>
              </a:lnSpc>
              <a:spcAft>
                <a:spcPts val="800"/>
              </a:spcAft>
            </a:pPr>
            <a:r>
              <a:rPr lang="en-CA" sz="1400" dirty="0">
                <a:latin typeface="Calibri" panose="020F0502020204030204" pitchFamily="34" charset="0"/>
                <a:cs typeface="Calibri" panose="020F0502020204030204" pitchFamily="34" charset="0"/>
                <a:hlinkClick r:id="rId2"/>
              </a:rPr>
              <a:t>The Face Image Format Standards (nist.gov)</a:t>
            </a:r>
            <a:endParaRPr lang="en-CA" sz="1400" dirty="0">
              <a:latin typeface="Calibri" panose="020F0502020204030204" pitchFamily="34" charset="0"/>
              <a:cs typeface="Calibri" panose="020F0502020204030204" pitchFamily="34" charset="0"/>
            </a:endParaRPr>
          </a:p>
          <a:p>
            <a:pPr>
              <a:lnSpc>
                <a:spcPct val="107000"/>
              </a:lnSpc>
              <a:spcAft>
                <a:spcPts val="800"/>
              </a:spcAft>
            </a:pPr>
            <a:r>
              <a:rPr lang="en-CA" dirty="0">
                <a:latin typeface="Calibri" panose="020F0502020204030204" pitchFamily="34" charset="0"/>
                <a:cs typeface="Calibri" panose="020F0502020204030204" pitchFamily="34" charset="0"/>
              </a:rPr>
              <a:t>Images being converted to NumPy arrays and stored in a text file can make it easier to store data (without costing too much storage).</a:t>
            </a:r>
          </a:p>
          <a:p>
            <a:pPr>
              <a:lnSpc>
                <a:spcPct val="107000"/>
              </a:lnSpc>
              <a:spcAft>
                <a:spcPts val="800"/>
              </a:spcAft>
            </a:pPr>
            <a:r>
              <a:rPr lang="en-CA" dirty="0">
                <a:latin typeface="Calibri" panose="020F0502020204030204" pitchFamily="34" charset="0"/>
                <a:cs typeface="Calibri" panose="020F0502020204030204" pitchFamily="34" charset="0"/>
              </a:rPr>
              <a:t>Pillow, CV2, TensorFlow and other options are being </a:t>
            </a:r>
          </a:p>
          <a:p>
            <a:pPr marL="0" indent="0">
              <a:lnSpc>
                <a:spcPct val="107000"/>
              </a:lnSpc>
              <a:spcAft>
                <a:spcPts val="800"/>
              </a:spcAft>
              <a:buNone/>
            </a:pPr>
            <a:r>
              <a:rPr lang="en-CA" dirty="0">
                <a:latin typeface="Calibri" panose="020F0502020204030204" pitchFamily="34" charset="0"/>
                <a:cs typeface="Calibri" panose="020F0502020204030204" pitchFamily="34" charset="0"/>
              </a:rPr>
              <a:t>explored.</a:t>
            </a:r>
          </a:p>
          <a:p>
            <a:pPr marL="0" indent="0">
              <a:lnSpc>
                <a:spcPct val="107000"/>
              </a:lnSpc>
              <a:spcAft>
                <a:spcPts val="800"/>
              </a:spcAft>
              <a:buNone/>
            </a:pPr>
            <a:r>
              <a:rPr lang="en-CA" dirty="0">
                <a:latin typeface="Calibri" panose="020F0502020204030204" pitchFamily="34" charset="0"/>
                <a:cs typeface="Calibri" panose="020F0502020204030204" pitchFamily="34" charset="0"/>
              </a:rPr>
              <a:t>Features (variables of human face) such as eyes, eye brows, Nose, mouth, Jawline will be used to determine </a:t>
            </a:r>
          </a:p>
        </p:txBody>
      </p:sp>
      <p:pic>
        <p:nvPicPr>
          <p:cNvPr id="1026" name="Picture 2" descr="Stanford researchers built 'gaydar' for photos with facial ...">
            <a:extLst>
              <a:ext uri="{FF2B5EF4-FFF2-40B4-BE49-F238E27FC236}">
                <a16:creationId xmlns:a16="http://schemas.microsoft.com/office/drawing/2014/main" id="{96DC93F0-2F9D-42F7-8E92-B052F294F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975" y="3378035"/>
            <a:ext cx="2047632" cy="153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58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921-276E-4763-B611-B335A87E61FE}"/>
              </a:ext>
            </a:extLst>
          </p:cNvPr>
          <p:cNvSpPr>
            <a:spLocks noGrp="1"/>
          </p:cNvSpPr>
          <p:nvPr>
            <p:ph type="title"/>
          </p:nvPr>
        </p:nvSpPr>
        <p:spPr/>
        <p:txBody>
          <a:bodyPr>
            <a:normAutofit fontScale="90000"/>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Model/Architecture Approach:(example)</a:t>
            </a:r>
            <a:br>
              <a:rPr lang="en-CA" sz="3200" b="1" dirty="0">
                <a:effectLst/>
                <a:latin typeface="Calibri" panose="020F0502020204030204" pitchFamily="34" charset="0"/>
                <a:ea typeface="Calibri" panose="020F0502020204030204" pitchFamily="34" charset="0"/>
                <a:cs typeface="Times New Roman" panose="02020603050405020304" pitchFamily="18" charset="0"/>
              </a:rPr>
            </a:br>
            <a:endParaRPr lang="en-CA" sz="6000" b="1" dirty="0"/>
          </a:p>
        </p:txBody>
      </p:sp>
      <p:sp>
        <p:nvSpPr>
          <p:cNvPr id="3" name="Content Placeholder 2">
            <a:extLst>
              <a:ext uri="{FF2B5EF4-FFF2-40B4-BE49-F238E27FC236}">
                <a16:creationId xmlns:a16="http://schemas.microsoft.com/office/drawing/2014/main" id="{99DE3801-7E0C-4BAB-8EF4-095F4003529A}"/>
              </a:ext>
            </a:extLst>
          </p:cNvPr>
          <p:cNvSpPr>
            <a:spLocks noGrp="1"/>
          </p:cNvSpPr>
          <p:nvPr>
            <p:ph idx="1"/>
          </p:nvPr>
        </p:nvSpPr>
        <p:spPr>
          <a:xfrm>
            <a:off x="1295401" y="4133850"/>
            <a:ext cx="9601196" cy="1742018"/>
          </a:xfrm>
        </p:spPr>
        <p:txBody>
          <a:bodyPr>
            <a:normAutofit/>
          </a:bodyPr>
          <a:lstStyle/>
          <a:p>
            <a:pPr>
              <a:lnSpc>
                <a:spcPct val="107000"/>
              </a:lnSpc>
              <a:spcAft>
                <a:spcPts val="800"/>
              </a:spcAft>
            </a:pPr>
            <a:r>
              <a:rPr lang="en-CA" sz="1800" dirty="0">
                <a:latin typeface="Calibri" panose="020F0502020204030204" pitchFamily="34" charset="0"/>
                <a:cs typeface="Calibri" panose="020F0502020204030204" pitchFamily="34" charset="0"/>
                <a:hlinkClick r:id="rId2"/>
              </a:rPr>
              <a:t>Facial Recognition System - How it Works, Architecture &amp; Applications (electricalfundablog.com)</a:t>
            </a:r>
            <a:endParaRPr lang="en-CA" sz="1800" dirty="0">
              <a:latin typeface="Calibri" panose="020F0502020204030204" pitchFamily="34" charset="0"/>
              <a:cs typeface="Calibri" panose="020F0502020204030204" pitchFamily="34" charset="0"/>
            </a:endParaRPr>
          </a:p>
          <a:p>
            <a:pPr>
              <a:lnSpc>
                <a:spcPct val="107000"/>
              </a:lnSpc>
              <a:spcAft>
                <a:spcPts val="800"/>
              </a:spcAft>
            </a:pPr>
            <a:r>
              <a:rPr lang="en-CA" sz="1800" dirty="0">
                <a:latin typeface="Calibri" panose="020F0502020204030204" pitchFamily="34" charset="0"/>
                <a:cs typeface="Calibri" panose="020F0502020204030204" pitchFamily="34" charset="0"/>
              </a:rPr>
              <a:t>Model Priority be on the application, user interface will be secondary once the core software functions are in place and are reliable to operate. </a:t>
            </a:r>
          </a:p>
        </p:txBody>
      </p:sp>
      <p:pic>
        <p:nvPicPr>
          <p:cNvPr id="2050" name="Picture 2">
            <a:extLst>
              <a:ext uri="{FF2B5EF4-FFF2-40B4-BE49-F238E27FC236}">
                <a16:creationId xmlns:a16="http://schemas.microsoft.com/office/drawing/2014/main" id="{EE665C18-F410-4C04-9E31-5F3A7ED44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6" y="1634065"/>
            <a:ext cx="77057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96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DE9D-3047-43DB-BC6D-F05B7A789E51}"/>
              </a:ext>
            </a:extLst>
          </p:cNvPr>
          <p:cNvSpPr>
            <a:spLocks noGrp="1"/>
          </p:cNvSpPr>
          <p:nvPr>
            <p:ph type="title"/>
          </p:nvPr>
        </p:nvSpPr>
        <p:spPr/>
        <p:txBody>
          <a:bodyPr>
            <a:normAutofit fontScale="90000"/>
          </a:bodyPr>
          <a:lstStyle/>
          <a:p>
            <a:r>
              <a:rPr lang="en-CA" b="1" dirty="0">
                <a:latin typeface="Calibri" panose="020F0502020204030204" pitchFamily="34" charset="0"/>
                <a:ea typeface="Calibri" panose="020F0502020204030204" pitchFamily="34" charset="0"/>
                <a:cs typeface="Times New Roman" panose="02020603050405020304" pitchFamily="18" charset="0"/>
              </a:rPr>
              <a:t>HOW IT WILL BE USED (PROJECT PRESENTATION)</a:t>
            </a:r>
            <a:br>
              <a:rPr lang="en-CA" sz="44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4873E84E-56C8-44B4-A6FC-33F597EA3D68}"/>
              </a:ext>
            </a:extLst>
          </p:cNvPr>
          <p:cNvSpPr>
            <a:spLocks noGrp="1"/>
          </p:cNvSpPr>
          <p:nvPr>
            <p:ph idx="1"/>
          </p:nvPr>
        </p:nvSpPr>
        <p:spPr/>
        <p:txBody>
          <a:bodyPr>
            <a:normAutofit fontScale="92500" lnSpcReduction="20000"/>
          </a:bodyPr>
          <a:lstStyle/>
          <a:p>
            <a:r>
              <a:rPr lang="en-CA" sz="1600" dirty="0">
                <a:latin typeface="Calibri" panose="020F0502020204030204" pitchFamily="34" charset="0"/>
                <a:cs typeface="Calibri" panose="020F0502020204030204" pitchFamily="34" charset="0"/>
              </a:rPr>
              <a:t>User would have their face scanned and would be matched with existing photos (comparing new image to student photo ID)</a:t>
            </a:r>
          </a:p>
          <a:p>
            <a:r>
              <a:rPr lang="en-CA" sz="1600" dirty="0">
                <a:latin typeface="Calibri" panose="020F0502020204030204" pitchFamily="34" charset="0"/>
                <a:cs typeface="Calibri" panose="020F0502020204030204" pitchFamily="34" charset="0"/>
              </a:rPr>
              <a:t>The system will have to be able to identify whether a photo of a student is being presented or it is a student in real time (identify false positives).</a:t>
            </a:r>
          </a:p>
          <a:p>
            <a:r>
              <a:rPr lang="en-CA" sz="1600" dirty="0">
                <a:latin typeface="Calibri" panose="020F0502020204030204" pitchFamily="34" charset="0"/>
                <a:cs typeface="Calibri" panose="020F0502020204030204" pitchFamily="34" charset="0"/>
              </a:rPr>
              <a:t>Store the data for manual review and expand the database.</a:t>
            </a:r>
          </a:p>
          <a:p>
            <a:r>
              <a:rPr lang="en-CA" sz="1600" dirty="0">
                <a:latin typeface="Calibri" panose="020F0502020204030204" pitchFamily="34" charset="0"/>
                <a:cs typeface="Calibri" panose="020F0502020204030204" pitchFamily="34" charset="0"/>
              </a:rPr>
              <a:t>LEGEND (system response to user[WIP]):</a:t>
            </a:r>
          </a:p>
          <a:p>
            <a:r>
              <a:rPr lang="en-CA" sz="1600" dirty="0">
                <a:latin typeface="Calibri" panose="020F0502020204030204" pitchFamily="34" charset="0"/>
                <a:cs typeface="Calibri" panose="020F0502020204030204" pitchFamily="34" charset="0"/>
              </a:rPr>
              <a:t>RED FLASH – Student Recognized  (not in database or screen capturing of image was blurry to determine any outcome)</a:t>
            </a:r>
          </a:p>
          <a:p>
            <a:r>
              <a:rPr lang="en-CA" sz="1600" dirty="0">
                <a:latin typeface="Calibri" panose="020F0502020204030204" pitchFamily="34" charset="0"/>
                <a:cs typeface="Calibri" panose="020F0502020204030204" pitchFamily="34" charset="0"/>
              </a:rPr>
              <a:t>GREEN FLASH – Student Recognized (Present)</a:t>
            </a:r>
          </a:p>
          <a:p>
            <a:r>
              <a:rPr lang="en-CA" sz="1600" dirty="0">
                <a:latin typeface="Calibri" panose="020F0502020204030204" pitchFamily="34" charset="0"/>
                <a:cs typeface="Calibri" panose="020F0502020204030204" pitchFamily="34" charset="0"/>
              </a:rPr>
              <a:t>ORANGE FLASH – Blurry/Error bound (ex. camera out of service, malfunction detected) </a:t>
            </a:r>
          </a:p>
          <a:p>
            <a:r>
              <a:rPr lang="en-CA" sz="1600" dirty="0">
                <a:latin typeface="Calibri" panose="020F0502020204030204" pitchFamily="34" charset="0"/>
                <a:cs typeface="Calibri" panose="020F0502020204030204" pitchFamily="34" charset="0"/>
              </a:rPr>
              <a:t>**WHITE FLASH/RED FLASH (dual) – Detection of user using a photo/video (not real time) to trick camera into determining that person is present.</a:t>
            </a:r>
          </a:p>
        </p:txBody>
      </p:sp>
    </p:spTree>
    <p:extLst>
      <p:ext uri="{BB962C8B-B14F-4D97-AF65-F5344CB8AC3E}">
        <p14:creationId xmlns:p14="http://schemas.microsoft.com/office/powerpoint/2010/main" val="27273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0784-8B65-4501-B3C8-5D2CFA524129}"/>
              </a:ext>
            </a:extLst>
          </p:cNvPr>
          <p:cNvSpPr>
            <a:spLocks noGrp="1"/>
          </p:cNvSpPr>
          <p:nvPr>
            <p:ph type="title"/>
          </p:nvPr>
        </p:nvSpPr>
        <p:spPr/>
        <p:txBody>
          <a:bodyPr/>
          <a:lstStyle/>
          <a:p>
            <a:r>
              <a:rPr lang="en-CA" b="1" i="0" dirty="0">
                <a:solidFill>
                  <a:srgbClr val="000000"/>
                </a:solidFill>
                <a:effectLst/>
                <a:latin typeface="inherit"/>
              </a:rPr>
              <a:t>References</a:t>
            </a:r>
            <a:endParaRPr lang="en-CA" dirty="0"/>
          </a:p>
        </p:txBody>
      </p:sp>
      <p:sp>
        <p:nvSpPr>
          <p:cNvPr id="3" name="Content Placeholder 2">
            <a:extLst>
              <a:ext uri="{FF2B5EF4-FFF2-40B4-BE49-F238E27FC236}">
                <a16:creationId xmlns:a16="http://schemas.microsoft.com/office/drawing/2014/main" id="{D567654C-AF42-43E1-86F1-8E73764967F5}"/>
              </a:ext>
            </a:extLst>
          </p:cNvPr>
          <p:cNvSpPr>
            <a:spLocks noGrp="1"/>
          </p:cNvSpPr>
          <p:nvPr>
            <p:ph idx="1"/>
          </p:nvPr>
        </p:nvSpPr>
        <p:spPr/>
        <p:txBody>
          <a:bodyPr>
            <a:normAutofit/>
          </a:bodyPr>
          <a:lstStyle/>
          <a:p>
            <a:r>
              <a:rPr lang="en-CA" sz="2400" dirty="0">
                <a:latin typeface="Calibri" panose="020F0502020204030204" pitchFamily="34" charset="0"/>
                <a:cs typeface="Calibri" panose="020F0502020204030204" pitchFamily="34" charset="0"/>
                <a:hlinkClick r:id="rId2"/>
              </a:rPr>
              <a:t>The Face Image Format Standards (nist.gov)</a:t>
            </a:r>
            <a:endParaRPr lang="en-CA" sz="2400" dirty="0">
              <a:latin typeface="Calibri" panose="020F0502020204030204" pitchFamily="34" charset="0"/>
              <a:cs typeface="Calibri" panose="020F0502020204030204" pitchFamily="34" charset="0"/>
            </a:endParaRPr>
          </a:p>
          <a:p>
            <a:r>
              <a:rPr lang="en-CA" sz="2400" dirty="0">
                <a:latin typeface="Calibri" panose="020F0502020204030204" pitchFamily="34" charset="0"/>
                <a:cs typeface="Calibri" panose="020F0502020204030204" pitchFamily="34" charset="0"/>
                <a:hlinkClick r:id="rId3"/>
              </a:rPr>
              <a:t>Facial Recognition System - How it Works, Architecture &amp; Applications (electricalfundablog.com)</a:t>
            </a:r>
            <a:endParaRPr lang="en-CA" sz="2400" dirty="0">
              <a:latin typeface="Calibri" panose="020F0502020204030204" pitchFamily="34" charset="0"/>
              <a:cs typeface="Calibri" panose="020F0502020204030204" pitchFamily="34" charset="0"/>
            </a:endParaRPr>
          </a:p>
          <a:p>
            <a:r>
              <a:rPr lang="en-CA" sz="2400" dirty="0">
                <a:latin typeface="Calibri" panose="020F0502020204030204" pitchFamily="34" charset="0"/>
                <a:cs typeface="Calibri" panose="020F0502020204030204" pitchFamily="34" charset="0"/>
                <a:hlinkClick r:id="rId4"/>
              </a:rPr>
              <a:t>https://azure.microsoft.com/en-ca/services/cognitive-services/face/</a:t>
            </a:r>
            <a:endParaRPr lang="en-CA" dirty="0">
              <a:latin typeface="Calibri" panose="020F0502020204030204" pitchFamily="34" charset="0"/>
              <a:cs typeface="Calibri" panose="020F0502020204030204" pitchFamily="34" charset="0"/>
            </a:endParaRPr>
          </a:p>
          <a:p>
            <a:endParaRPr lang="en-CA" sz="2400" dirty="0">
              <a:latin typeface="Calibri" panose="020F0502020204030204" pitchFamily="34" charset="0"/>
              <a:cs typeface="Calibri" panose="020F0502020204030204" pitchFamily="34" charset="0"/>
            </a:endParaRPr>
          </a:p>
          <a:p>
            <a:endParaRPr lang="en-CA" sz="2400"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7123148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152</TotalTime>
  <Words>622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inherit</vt:lpstr>
      <vt:lpstr>Times New Roman</vt:lpstr>
      <vt:lpstr>Organic</vt:lpstr>
      <vt:lpstr>CAPSTONE II  AIDI-2005-02 MARCOS BITTENCOURT JEFFREY ARUNASALAM - 100783993 ADITYA PATEL – 100800011 ADEL SALEM – 100772208 2021/02/01 </vt:lpstr>
      <vt:lpstr>LAYOUT</vt:lpstr>
      <vt:lpstr>Executive Summary: </vt:lpstr>
      <vt:lpstr>Rationale Statement: </vt:lpstr>
      <vt:lpstr>Preliminary Data manipulations Requirements: </vt:lpstr>
      <vt:lpstr>Model/Architecture Approach:(example) </vt:lpstr>
      <vt:lpstr>HOW IT WILL BE USED (PROJECT PRESENTATION)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 – MODULE 4 AIDI-1003 DR. UZAIR AHMAD JEFFREY ARUNASALAM 100783993 2020/12/10</dc:title>
  <dc:creator>Jeffrey Arunasalam</dc:creator>
  <cp:lastModifiedBy>Jeffrey Arunasalam</cp:lastModifiedBy>
  <cp:revision>25</cp:revision>
  <dcterms:created xsi:type="dcterms:W3CDTF">2020-12-10T20:19:57Z</dcterms:created>
  <dcterms:modified xsi:type="dcterms:W3CDTF">2021-02-02T03:26:18Z</dcterms:modified>
</cp:coreProperties>
</file>