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66" r:id="rId6"/>
    <p:sldId id="268" r:id="rId7"/>
    <p:sldId id="267" r:id="rId8"/>
    <p:sldId id="272" r:id="rId9"/>
    <p:sldId id="273" r:id="rId10"/>
    <p:sldId id="274" r:id="rId11"/>
    <p:sldId id="275" r:id="rId12"/>
    <p:sldId id="271" r:id="rId13"/>
    <p:sldId id="269"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p:scale>
          <a:sx n="53" d="100"/>
          <a:sy n="53" d="100"/>
        </p:scale>
        <p:origin x="-91" y="6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3.1 ¿</a:t>
          </a:r>
          <a:r>
            <a:rPr lang="en-US" sz="2000" b="1" dirty="0" err="1">
              <a:latin typeface="+mj-lt"/>
              <a:ea typeface="Calibri" charset="0"/>
              <a:cs typeface="Calibri" charset="0"/>
            </a:rPr>
            <a:t>Qué</a:t>
          </a:r>
          <a:r>
            <a:rPr lang="en-US" sz="2000" b="1" dirty="0">
              <a:latin typeface="+mj-lt"/>
              <a:ea typeface="Calibri" charset="0"/>
              <a:cs typeface="Calibri" charset="0"/>
            </a:rPr>
            <a:t> se </a:t>
          </a:r>
          <a:r>
            <a:rPr lang="en-US" sz="2000" b="1" dirty="0" err="1">
              <a:latin typeface="+mj-lt"/>
              <a:ea typeface="Calibri" charset="0"/>
              <a:cs typeface="Calibri" charset="0"/>
            </a:rPr>
            <a:t>entiende</a:t>
          </a:r>
          <a:r>
            <a:rPr lang="en-US" sz="2000" b="1" dirty="0">
              <a:latin typeface="+mj-lt"/>
              <a:ea typeface="Calibri" charset="0"/>
              <a:cs typeface="Calibri" charset="0"/>
            </a:rPr>
            <a:t> </a:t>
          </a:r>
          <a:r>
            <a:rPr lang="en-US" sz="2000" b="1" dirty="0" err="1">
              <a:latin typeface="+mj-lt"/>
              <a:ea typeface="Calibri" charset="0"/>
              <a:cs typeface="Calibri" charset="0"/>
            </a:rPr>
            <a:t>por</a:t>
          </a:r>
          <a:r>
            <a:rPr lang="en-US" sz="2000" b="1" dirty="0">
              <a:latin typeface="+mj-lt"/>
              <a:ea typeface="Calibri" charset="0"/>
              <a:cs typeface="Calibri" charset="0"/>
            </a:rPr>
            <a:t> </a:t>
          </a:r>
          <a:r>
            <a:rPr lang="en-US" sz="2000" b="1" dirty="0" err="1">
              <a:latin typeface="+mj-lt"/>
              <a:ea typeface="Calibri" charset="0"/>
              <a:cs typeface="Calibri" charset="0"/>
            </a:rPr>
            <a:t>ciudadania</a:t>
          </a:r>
          <a:r>
            <a:rPr lang="en-US" sz="2000" b="1" dirty="0">
              <a:latin typeface="+mj-lt"/>
              <a:ea typeface="Calibri" charset="0"/>
              <a:cs typeface="Calibri" charset="0"/>
            </a:rPr>
            <a:t> </a:t>
          </a:r>
          <a:r>
            <a:rPr lang="en-US" sz="2000" b="1" dirty="0" err="1">
              <a:latin typeface="+mj-lt"/>
              <a:ea typeface="Calibri" charset="0"/>
              <a:cs typeface="Calibri" charset="0"/>
            </a:rPr>
            <a:t>laboral</a:t>
          </a:r>
          <a:r>
            <a:rPr lang="en-US" sz="2000" b="1" dirty="0">
              <a:latin typeface="+mj-lt"/>
              <a:ea typeface="Calibri" charset="0"/>
              <a:cs typeface="Calibri" charset="0"/>
            </a:rPr>
            <a:t>?</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s-ES" sz="1800" b="0" i="0" dirty="0"/>
            <a:t>Puede garantizar la estabilidad del sistema político actual, porque como ciudadanos tienen derecho desde su nacimiento a trabajar en cualquier forma posible.</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1600" b="1" dirty="0">
              <a:latin typeface="+mj-lt"/>
              <a:ea typeface="Calibri" charset="0"/>
              <a:cs typeface="Calibri" charset="0"/>
            </a:rPr>
            <a:t>3.2 ¿</a:t>
          </a:r>
          <a:r>
            <a:rPr lang="en-US" sz="1600" b="1" dirty="0" err="1">
              <a:latin typeface="+mj-lt"/>
              <a:ea typeface="Calibri" charset="0"/>
              <a:cs typeface="Calibri" charset="0"/>
            </a:rPr>
            <a:t>Cuál</a:t>
          </a:r>
          <a:r>
            <a:rPr lang="en-US" sz="1600" b="1" dirty="0">
              <a:latin typeface="+mj-lt"/>
              <a:ea typeface="Calibri" charset="0"/>
              <a:cs typeface="Calibri" charset="0"/>
            </a:rPr>
            <a:t> es </a:t>
          </a:r>
          <a:r>
            <a:rPr lang="en-US" sz="1600" b="1" dirty="0" err="1">
              <a:latin typeface="+mj-lt"/>
              <a:ea typeface="Calibri" charset="0"/>
              <a:cs typeface="Calibri" charset="0"/>
            </a:rPr>
            <a:t>el</a:t>
          </a:r>
          <a:r>
            <a:rPr lang="en-US" sz="1600" b="1" dirty="0">
              <a:latin typeface="+mj-lt"/>
              <a:ea typeface="Calibri" charset="0"/>
              <a:cs typeface="Calibri" charset="0"/>
            </a:rPr>
            <a:t> </a:t>
          </a:r>
          <a:r>
            <a:rPr lang="en-US" sz="1600" b="1" dirty="0" err="1">
              <a:latin typeface="+mj-lt"/>
              <a:ea typeface="Calibri" charset="0"/>
              <a:cs typeface="Calibri" charset="0"/>
            </a:rPr>
            <a:t>rol</a:t>
          </a:r>
          <a:r>
            <a:rPr lang="en-US" sz="1600" b="1" dirty="0">
              <a:latin typeface="+mj-lt"/>
              <a:ea typeface="Calibri" charset="0"/>
              <a:cs typeface="Calibri" charset="0"/>
            </a:rPr>
            <a:t> de las </a:t>
          </a:r>
          <a:r>
            <a:rPr lang="en-US" sz="1600" b="1" dirty="0" err="1">
              <a:latin typeface="+mj-lt"/>
              <a:ea typeface="Calibri" charset="0"/>
              <a:cs typeface="Calibri" charset="0"/>
            </a:rPr>
            <a:t>organizaciones</a:t>
          </a:r>
          <a:r>
            <a:rPr lang="en-US" sz="1600" b="1" dirty="0">
              <a:latin typeface="+mj-lt"/>
              <a:ea typeface="Calibri" charset="0"/>
              <a:cs typeface="Calibri" charset="0"/>
            </a:rPr>
            <a:t> de </a:t>
          </a:r>
          <a:r>
            <a:rPr lang="en-US" sz="1600" b="1" dirty="0" err="1">
              <a:latin typeface="+mj-lt"/>
              <a:ea typeface="Calibri" charset="0"/>
              <a:cs typeface="Calibri" charset="0"/>
            </a:rPr>
            <a:t>trabajadores</a:t>
          </a:r>
          <a:r>
            <a:rPr lang="en-US" sz="1600" b="1" dirty="0">
              <a:latin typeface="+mj-lt"/>
              <a:ea typeface="Calibri" charset="0"/>
              <a:cs typeface="Calibri" charset="0"/>
            </a:rPr>
            <a:t> </a:t>
          </a:r>
          <a:r>
            <a:rPr lang="en-US" sz="1600" b="1" dirty="0" err="1">
              <a:latin typeface="+mj-lt"/>
              <a:ea typeface="Calibri" charset="0"/>
              <a:cs typeface="Calibri" charset="0"/>
            </a:rPr>
            <a:t>en</a:t>
          </a:r>
          <a:r>
            <a:rPr lang="en-US" sz="1600" b="1" dirty="0">
              <a:latin typeface="+mj-lt"/>
              <a:ea typeface="Calibri" charset="0"/>
              <a:cs typeface="Calibri" charset="0"/>
            </a:rPr>
            <a:t> </a:t>
          </a:r>
          <a:r>
            <a:rPr lang="en-US" sz="1600" b="1" dirty="0" err="1">
              <a:latin typeface="+mj-lt"/>
              <a:ea typeface="Calibri" charset="0"/>
              <a:cs typeface="Calibri" charset="0"/>
            </a:rPr>
            <a:t>el</a:t>
          </a:r>
          <a:r>
            <a:rPr lang="en-US" sz="1600" b="1" dirty="0">
              <a:latin typeface="+mj-lt"/>
              <a:ea typeface="Calibri" charset="0"/>
              <a:cs typeface="Calibri" charset="0"/>
            </a:rPr>
            <a:t> </a:t>
          </a:r>
          <a:r>
            <a:rPr lang="en-US" sz="1600" b="1" dirty="0" err="1">
              <a:latin typeface="+mj-lt"/>
              <a:ea typeface="Calibri" charset="0"/>
              <a:cs typeface="Calibri" charset="0"/>
            </a:rPr>
            <a:t>ejercicio</a:t>
          </a:r>
          <a:r>
            <a:rPr lang="en-US" sz="1600" b="1" dirty="0">
              <a:latin typeface="+mj-lt"/>
              <a:ea typeface="Calibri" charset="0"/>
              <a:cs typeface="Calibri" charset="0"/>
            </a:rPr>
            <a:t> de la </a:t>
          </a:r>
          <a:r>
            <a:rPr lang="en-US" sz="1600" b="1" dirty="0" err="1">
              <a:latin typeface="+mj-lt"/>
              <a:ea typeface="Calibri" charset="0"/>
              <a:cs typeface="Calibri" charset="0"/>
            </a:rPr>
            <a:t>ciudadania</a:t>
          </a:r>
          <a:r>
            <a:rPr lang="en-US" sz="1600" b="1" dirty="0">
              <a:latin typeface="+mj-lt"/>
              <a:ea typeface="Calibri" charset="0"/>
              <a:cs typeface="Calibri" charset="0"/>
            </a:rPr>
            <a:t> </a:t>
          </a:r>
          <a:r>
            <a:rPr lang="en-US" sz="1600" b="1" dirty="0" err="1">
              <a:latin typeface="+mj-lt"/>
              <a:ea typeface="Calibri" charset="0"/>
              <a:cs typeface="Calibri" charset="0"/>
            </a:rPr>
            <a:t>laboral</a:t>
          </a:r>
          <a:r>
            <a:rPr lang="en-US" sz="1600" b="1" dirty="0">
              <a:latin typeface="+mj-lt"/>
              <a:ea typeface="Calibri" charset="0"/>
              <a:cs typeface="Calibri" charset="0"/>
            </a:rPr>
            <a:t>?</a:t>
          </a:r>
          <a:endParaRPr lang="en-US" sz="18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s-ES" sz="2000" b="0" dirty="0">
              <a:latin typeface="+mj-lt"/>
              <a:ea typeface="Calibri" charset="0"/>
              <a:cs typeface="Calibri" charset="0"/>
            </a:rPr>
            <a:t>Le corresponde la protección de diversos derechos fundamentales de los trabajadores, en especial su intimidad y su honor.</a:t>
          </a:r>
          <a:endParaRPr lang="en-US" sz="2000" b="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20023312-E709-480B-8532-39DF58AA02AA}">
      <dgm:prSet custT="1"/>
      <dgm:spPr/>
      <dgm:t>
        <a:bodyPr lIns="182880" tIns="182880" rIns="182880" bIns="182880"/>
        <a:lstStyle/>
        <a:p>
          <a:pPr marL="0">
            <a:lnSpc>
              <a:spcPct val="100000"/>
            </a:lnSpc>
            <a:buNone/>
          </a:pPr>
          <a:r>
            <a:rPr lang="en-US" sz="1600" b="1" dirty="0">
              <a:latin typeface="+mj-lt"/>
              <a:ea typeface="Calibri" charset="0"/>
              <a:cs typeface="Calibri" charset="0"/>
            </a:rPr>
            <a:t>3.3 ¿Se </a:t>
          </a:r>
          <a:r>
            <a:rPr lang="en-US" sz="1600" b="1" dirty="0" err="1">
              <a:latin typeface="+mj-lt"/>
              <a:ea typeface="Calibri" charset="0"/>
              <a:cs typeface="Calibri" charset="0"/>
            </a:rPr>
            <a:t>puede</a:t>
          </a:r>
          <a:r>
            <a:rPr lang="en-US" sz="1600" b="1" dirty="0">
              <a:latin typeface="+mj-lt"/>
              <a:ea typeface="Calibri" charset="0"/>
              <a:cs typeface="Calibri" charset="0"/>
            </a:rPr>
            <a:t> </a:t>
          </a:r>
          <a:r>
            <a:rPr lang="en-US" sz="1600" b="1" dirty="0" err="1">
              <a:latin typeface="+mj-lt"/>
              <a:ea typeface="Calibri" charset="0"/>
              <a:cs typeface="Calibri" charset="0"/>
            </a:rPr>
            <a:t>definir</a:t>
          </a:r>
          <a:r>
            <a:rPr lang="en-US" sz="1600" b="1" dirty="0">
              <a:latin typeface="+mj-lt"/>
              <a:ea typeface="Calibri" charset="0"/>
              <a:cs typeface="Calibri" charset="0"/>
            </a:rPr>
            <a:t> la </a:t>
          </a:r>
          <a:r>
            <a:rPr lang="en-US" sz="1600" b="1" dirty="0" err="1">
              <a:latin typeface="+mj-lt"/>
              <a:ea typeface="Calibri" charset="0"/>
              <a:cs typeface="Calibri" charset="0"/>
            </a:rPr>
            <a:t>ciudadania</a:t>
          </a:r>
          <a:r>
            <a:rPr lang="en-US" sz="1600" b="1" dirty="0">
              <a:latin typeface="+mj-lt"/>
              <a:ea typeface="Calibri" charset="0"/>
              <a:cs typeface="Calibri" charset="0"/>
            </a:rPr>
            <a:t> </a:t>
          </a:r>
          <a:r>
            <a:rPr lang="en-US" sz="1600" b="1" dirty="0" err="1">
              <a:latin typeface="+mj-lt"/>
              <a:ea typeface="Calibri" charset="0"/>
              <a:cs typeface="Calibri" charset="0"/>
            </a:rPr>
            <a:t>laboral</a:t>
          </a:r>
          <a:r>
            <a:rPr lang="en-US" sz="1600" b="1" dirty="0">
              <a:latin typeface="+mj-lt"/>
              <a:ea typeface="Calibri" charset="0"/>
              <a:cs typeface="Calibri" charset="0"/>
            </a:rPr>
            <a:t> </a:t>
          </a:r>
          <a:r>
            <a:rPr lang="en-US" sz="1600" b="1" dirty="0" err="1">
              <a:latin typeface="+mj-lt"/>
              <a:ea typeface="Calibri" charset="0"/>
              <a:cs typeface="Calibri" charset="0"/>
            </a:rPr>
            <a:t>cómo</a:t>
          </a:r>
          <a:r>
            <a:rPr lang="en-US" sz="1600" b="1" dirty="0">
              <a:latin typeface="+mj-lt"/>
              <a:ea typeface="Calibri" charset="0"/>
              <a:cs typeface="Calibri" charset="0"/>
            </a:rPr>
            <a:t> </a:t>
          </a:r>
          <a:r>
            <a:rPr lang="en-US" sz="1600" b="1" dirty="0" err="1">
              <a:latin typeface="+mj-lt"/>
              <a:ea typeface="Calibri" charset="0"/>
              <a:cs typeface="Calibri" charset="0"/>
            </a:rPr>
            <a:t>posesión</a:t>
          </a:r>
          <a:r>
            <a:rPr lang="en-US" sz="1600" b="1" dirty="0">
              <a:latin typeface="+mj-lt"/>
              <a:ea typeface="Calibri" charset="0"/>
              <a:cs typeface="Calibri" charset="0"/>
            </a:rPr>
            <a:t> de derechos? ¿Por </a:t>
          </a:r>
          <a:r>
            <a:rPr lang="en-US" sz="1600" b="1" dirty="0" err="1">
              <a:latin typeface="+mj-lt"/>
              <a:ea typeface="Calibri" charset="0"/>
              <a:cs typeface="Calibri" charset="0"/>
            </a:rPr>
            <a:t>Qué</a:t>
          </a:r>
          <a:r>
            <a:rPr lang="en-US" sz="1600" b="1" dirty="0">
              <a:latin typeface="+mj-lt"/>
              <a:ea typeface="Calibri" charset="0"/>
              <a:cs typeface="Calibri" charset="0"/>
            </a:rPr>
            <a:t>?</a:t>
          </a:r>
          <a:endParaRPr lang="en-US" sz="1600" dirty="0">
            <a:latin typeface="Calibri" charset="0"/>
            <a:ea typeface="Calibri" charset="0"/>
            <a:cs typeface="Calibri" charset="0"/>
          </a:endParaRPr>
        </a:p>
      </dgm:t>
    </dgm:pt>
    <dgm:pt modelId="{9D387B53-E178-4A9B-A6D5-CCD5B05C78B1}" type="parTrans" cxnId="{B004EA6C-794C-4B9A-A199-F3039C1C3186}">
      <dgm:prSet/>
      <dgm:spPr/>
      <dgm:t>
        <a:bodyPr/>
        <a:lstStyle/>
        <a:p>
          <a:endParaRPr lang="en-US"/>
        </a:p>
      </dgm:t>
    </dgm:pt>
    <dgm:pt modelId="{C6C26D4C-FF55-4E32-AB6C-24128E2A9C16}" type="sibTrans" cxnId="{B004EA6C-794C-4B9A-A199-F3039C1C3186}">
      <dgm:prSet/>
      <dgm:spPr/>
      <dgm:t>
        <a:bodyPr/>
        <a:lstStyle/>
        <a:p>
          <a:endParaRPr lang="en-US"/>
        </a:p>
      </dgm:t>
    </dgm:pt>
    <dgm:pt modelId="{45005257-AD61-4B2A-B8FB-C55F3A4D65BA}">
      <dgm:prSet custT="1"/>
      <dgm:spPr/>
      <dgm:t>
        <a:bodyPr lIns="182880" tIns="182880" rIns="182880" bIns="182880"/>
        <a:lstStyle/>
        <a:p>
          <a:pPr>
            <a:buNone/>
          </a:pPr>
          <a:r>
            <a:rPr lang="es-ES" sz="1600" b="0" i="0" dirty="0"/>
            <a:t>Los ciudadanos son los titulares de los derechos sociales que se suman a los derechos civiles y políticos ya reconocidos. El concepto de ciudadanía abre aquí una nueva dimensión, consiste principalmente en que todos sean tratados por igual en una sociedad igualitaria, por lo que se trata de otorgar cada vez más derechos civiles a los individuos.</a:t>
          </a:r>
          <a:endParaRPr lang="en-US" sz="1600" dirty="0"/>
        </a:p>
      </dgm:t>
    </dgm:pt>
    <dgm:pt modelId="{0D915EED-2825-4854-B409-E167CA5004B4}" type="parTrans" cxnId="{411CC239-82E3-467D-AC34-5DCF72A1C5A7}">
      <dgm:prSet/>
      <dgm:spPr/>
      <dgm:t>
        <a:bodyPr/>
        <a:lstStyle/>
        <a:p>
          <a:endParaRPr lang="en-US"/>
        </a:p>
      </dgm:t>
    </dgm:pt>
    <dgm:pt modelId="{4844EE7B-1587-4C9F-A063-A9160D397255}" type="sibTrans" cxnId="{411CC239-82E3-467D-AC34-5DCF72A1C5A7}">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0" presStyleCnt="3">
        <dgm:presLayoutVars>
          <dgm:chMax val="0"/>
          <dgm:chPref val="0"/>
        </dgm:presLayoutVars>
      </dgm:prSet>
      <dgm:spPr/>
    </dgm:pt>
    <dgm:pt modelId="{8382FB71-379A-4A42-BEC2-AAF439B565D5}" type="pres">
      <dgm:prSet presAssocID="{57B30C7E-2C98-474C-972A-4A9F013596F6}" presName="desTx" presStyleLbl="alignAccFollowNode1" presStyleIdx="0" presStyleCnt="3">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1" presStyleCnt="3">
        <dgm:presLayoutVars>
          <dgm:chMax val="0"/>
          <dgm:chPref val="0"/>
        </dgm:presLayoutVars>
      </dgm:prSet>
      <dgm:spPr/>
    </dgm:pt>
    <dgm:pt modelId="{D49AD3F7-B2B6-4709-A43B-C22DEB981B39}" type="pres">
      <dgm:prSet presAssocID="{0A954AA6-C6B0-4271-8792-CCCE30CE7D69}" presName="desTx" presStyleLbl="alignAccFollowNode1" presStyleIdx="1" presStyleCnt="3">
        <dgm:presLayoutVars/>
      </dgm:prSet>
      <dgm:spPr/>
    </dgm:pt>
    <dgm:pt modelId="{C83CA8A9-5873-4873-B14F-2F0E7FB2ABCC}" type="pres">
      <dgm:prSet presAssocID="{7635DF39-FFCE-4F67-A43A-C3F7B847830D}" presName="space" presStyleCnt="0"/>
      <dgm:spPr/>
    </dgm:pt>
    <dgm:pt modelId="{50D05E43-ED12-4830-9261-F27E91FE283C}" type="pres">
      <dgm:prSet presAssocID="{20023312-E709-480B-8532-39DF58AA02AA}" presName="composite" presStyleCnt="0"/>
      <dgm:spPr/>
    </dgm:pt>
    <dgm:pt modelId="{9B5BA72B-920A-4A8A-BC3A-CFA07DB45D47}" type="pres">
      <dgm:prSet presAssocID="{20023312-E709-480B-8532-39DF58AA02AA}" presName="parTx" presStyleLbl="alignNode1" presStyleIdx="2" presStyleCnt="3">
        <dgm:presLayoutVars>
          <dgm:chMax val="0"/>
          <dgm:chPref val="0"/>
        </dgm:presLayoutVars>
      </dgm:prSet>
      <dgm:spPr/>
    </dgm:pt>
    <dgm:pt modelId="{79744669-808C-4EE8-8C4D-EF69478A41B7}" type="pres">
      <dgm:prSet presAssocID="{20023312-E709-480B-8532-39DF58AA02AA}" presName="desTx" presStyleLbl="alignAccFollowNode1" presStyleIdx="2" presStyleCnt="3">
        <dgm:presLayoutVars/>
      </dgm:prSet>
      <dgm:spPr/>
    </dgm:pt>
  </dgm:ptLst>
  <dgm:cxnLst>
    <dgm:cxn modelId="{84E6A612-CC3D-4BA9-9C1B-EA50FF75DFE0}" type="presOf" srcId="{45005257-AD61-4B2A-B8FB-C55F3A4D65BA}" destId="{79744669-808C-4EE8-8C4D-EF69478A41B7}" srcOrd="0" destOrd="0" presId="urn:microsoft.com/office/officeart/2016/7/layout/HorizontalActionList"/>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0" destOrd="0" parTransId="{3C56CB1B-7905-41E8-90E6-A55A14BA7821}" sibTransId="{7F14057D-1A20-4F64-A110-C77AC5F00602}"/>
    <dgm:cxn modelId="{61DE8435-87FC-4ED8-A1D9-A0E36224C192}" srcId="{0DD8915E-DC14-41D6-9BB5-F49E1C265163}" destId="{0A954AA6-C6B0-4271-8792-CCCE30CE7D69}" srcOrd="1" destOrd="0" parTransId="{81CA91A9-12C9-4000-A833-6528B617CCA1}" sibTransId="{7635DF39-FFCE-4F67-A43A-C3F7B847830D}"/>
    <dgm:cxn modelId="{411CC239-82E3-467D-AC34-5DCF72A1C5A7}" srcId="{20023312-E709-480B-8532-39DF58AA02AA}" destId="{45005257-AD61-4B2A-B8FB-C55F3A4D65BA}" srcOrd="0" destOrd="0" parTransId="{0D915EED-2825-4854-B409-E167CA5004B4}" sibTransId="{4844EE7B-1587-4C9F-A063-A9160D397255}"/>
    <dgm:cxn modelId="{7AF7564A-7BD3-438E-9B3C-14BD86824042}" type="presOf" srcId="{57B30C7E-2C98-474C-972A-4A9F013596F6}" destId="{1F484571-9C36-4EBC-94E8-740ECF59A9E8}" srcOrd="0" destOrd="0" presId="urn:microsoft.com/office/officeart/2016/7/layout/HorizontalActionList"/>
    <dgm:cxn modelId="{B004EA6C-794C-4B9A-A199-F3039C1C3186}" srcId="{0DD8915E-DC14-41D6-9BB5-F49E1C265163}" destId="{20023312-E709-480B-8532-39DF58AA02AA}" srcOrd="2" destOrd="0" parTransId="{9D387B53-E178-4A9B-A6D5-CCD5B05C78B1}" sibTransId="{C6C26D4C-FF55-4E32-AB6C-24128E2A9C16}"/>
    <dgm:cxn modelId="{AA6BA670-5D58-46EB-A2E7-58326C4CA04F}" type="presOf" srcId="{20023312-E709-480B-8532-39DF58AA02AA}" destId="{9B5BA72B-920A-4A8A-BC3A-CFA07DB45D47}"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57A61824-4682-4CED-A1C9-A568972EE94D}" type="presParOf" srcId="{917788B4-4702-452B-A9BF-BD370AC7C91D}" destId="{0D1CB9BF-C612-4FA5-A8ED-CBAA77D93857}" srcOrd="0"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1" destOrd="0" presId="urn:microsoft.com/office/officeart/2016/7/layout/HorizontalActionList"/>
    <dgm:cxn modelId="{8508FC8E-9136-4A97-9AA3-FFDDDB3B40AE}" type="presParOf" srcId="{917788B4-4702-452B-A9BF-BD370AC7C91D}" destId="{BEA164EE-1450-4AEB-9527-4E22FBF3C1A8}" srcOrd="2"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3" destOrd="0" presId="urn:microsoft.com/office/officeart/2016/7/layout/HorizontalActionList"/>
    <dgm:cxn modelId="{F4016DD0-9CDC-474E-9C83-02973BACFD3E}" type="presParOf" srcId="{917788B4-4702-452B-A9BF-BD370AC7C91D}" destId="{50D05E43-ED12-4830-9261-F27E91FE283C}" srcOrd="4" destOrd="0" presId="urn:microsoft.com/office/officeart/2016/7/layout/HorizontalActionList"/>
    <dgm:cxn modelId="{0715EA0B-2B40-4633-9574-549956E35A4D}" type="presParOf" srcId="{50D05E43-ED12-4830-9261-F27E91FE283C}" destId="{9B5BA72B-920A-4A8A-BC3A-CFA07DB45D47}" srcOrd="0" destOrd="0" presId="urn:microsoft.com/office/officeart/2016/7/layout/HorizontalActionList"/>
    <dgm:cxn modelId="{CB26D917-DF1F-45D1-8C2C-6124403F5E56}" type="presParOf" srcId="{50D05E43-ED12-4830-9261-F27E91FE283C}" destId="{79744669-808C-4EE8-8C4D-EF69478A41B7}"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84571-9C36-4EBC-94E8-740ECF59A9E8}">
      <dsp:nvSpPr>
        <dsp:cNvPr id="0" name=""/>
        <dsp:cNvSpPr/>
      </dsp:nvSpPr>
      <dsp:spPr>
        <a:xfrm>
          <a:off x="11741" y="229919"/>
          <a:ext cx="3553571" cy="10660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811" tIns="280811" rIns="280811" bIns="280811"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3.1 ¿</a:t>
          </a:r>
          <a:r>
            <a:rPr lang="en-US" sz="2000" b="1" kern="1200" dirty="0" err="1">
              <a:latin typeface="+mj-lt"/>
              <a:ea typeface="Calibri" charset="0"/>
              <a:cs typeface="Calibri" charset="0"/>
            </a:rPr>
            <a:t>Qué</a:t>
          </a:r>
          <a:r>
            <a:rPr lang="en-US" sz="2000" b="1" kern="1200" dirty="0">
              <a:latin typeface="+mj-lt"/>
              <a:ea typeface="Calibri" charset="0"/>
              <a:cs typeface="Calibri" charset="0"/>
            </a:rPr>
            <a:t> se </a:t>
          </a:r>
          <a:r>
            <a:rPr lang="en-US" sz="2000" b="1" kern="1200" dirty="0" err="1">
              <a:latin typeface="+mj-lt"/>
              <a:ea typeface="Calibri" charset="0"/>
              <a:cs typeface="Calibri" charset="0"/>
            </a:rPr>
            <a:t>entiende</a:t>
          </a:r>
          <a:r>
            <a:rPr lang="en-US" sz="2000" b="1" kern="1200" dirty="0">
              <a:latin typeface="+mj-lt"/>
              <a:ea typeface="Calibri" charset="0"/>
              <a:cs typeface="Calibri" charset="0"/>
            </a:rPr>
            <a:t> </a:t>
          </a:r>
          <a:r>
            <a:rPr lang="en-US" sz="2000" b="1" kern="1200" dirty="0" err="1">
              <a:latin typeface="+mj-lt"/>
              <a:ea typeface="Calibri" charset="0"/>
              <a:cs typeface="Calibri" charset="0"/>
            </a:rPr>
            <a:t>por</a:t>
          </a:r>
          <a:r>
            <a:rPr lang="en-US" sz="2000" b="1" kern="1200" dirty="0">
              <a:latin typeface="+mj-lt"/>
              <a:ea typeface="Calibri" charset="0"/>
              <a:cs typeface="Calibri" charset="0"/>
            </a:rPr>
            <a:t> </a:t>
          </a:r>
          <a:r>
            <a:rPr lang="en-US" sz="2000" b="1" kern="1200" dirty="0" err="1">
              <a:latin typeface="+mj-lt"/>
              <a:ea typeface="Calibri" charset="0"/>
              <a:cs typeface="Calibri" charset="0"/>
            </a:rPr>
            <a:t>ciudadania</a:t>
          </a:r>
          <a:r>
            <a:rPr lang="en-US" sz="2000" b="1" kern="1200" dirty="0">
              <a:latin typeface="+mj-lt"/>
              <a:ea typeface="Calibri" charset="0"/>
              <a:cs typeface="Calibri" charset="0"/>
            </a:rPr>
            <a:t> </a:t>
          </a:r>
          <a:r>
            <a:rPr lang="en-US" sz="2000" b="1" kern="1200" dirty="0" err="1">
              <a:latin typeface="+mj-lt"/>
              <a:ea typeface="Calibri" charset="0"/>
              <a:cs typeface="Calibri" charset="0"/>
            </a:rPr>
            <a:t>laboral</a:t>
          </a:r>
          <a:r>
            <a:rPr lang="en-US" sz="2000" b="1" kern="1200" dirty="0">
              <a:latin typeface="+mj-lt"/>
              <a:ea typeface="Calibri" charset="0"/>
              <a:cs typeface="Calibri" charset="0"/>
            </a:rPr>
            <a:t>?</a:t>
          </a:r>
        </a:p>
      </dsp:txBody>
      <dsp:txXfrm>
        <a:off x="11741" y="229919"/>
        <a:ext cx="3553571" cy="1066071"/>
      </dsp:txXfrm>
    </dsp:sp>
    <dsp:sp modelId="{8382FB71-379A-4A42-BEC2-AAF439B565D5}">
      <dsp:nvSpPr>
        <dsp:cNvPr id="0" name=""/>
        <dsp:cNvSpPr/>
      </dsp:nvSpPr>
      <dsp:spPr>
        <a:xfrm>
          <a:off x="11741" y="1295990"/>
          <a:ext cx="3553571" cy="281590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s-ES" sz="1800" b="0" i="0" kern="1200" dirty="0"/>
            <a:t>Puede garantizar la estabilidad del sistema político actual, porque como ciudadanos tienen derecho desde su nacimiento a trabajar en cualquier forma posible.</a:t>
          </a:r>
          <a:endParaRPr lang="en-US" sz="1800" kern="1200" dirty="0">
            <a:latin typeface="Calibri" charset="0"/>
            <a:ea typeface="Calibri" charset="0"/>
            <a:cs typeface="Calibri" charset="0"/>
          </a:endParaRPr>
        </a:p>
      </dsp:txBody>
      <dsp:txXfrm>
        <a:off x="11741" y="1295990"/>
        <a:ext cx="3553571" cy="2815902"/>
      </dsp:txXfrm>
    </dsp:sp>
    <dsp:sp modelId="{6B33ABE5-CEF1-4B39-82C3-F1FC644C0A8F}">
      <dsp:nvSpPr>
        <dsp:cNvPr id="0" name=""/>
        <dsp:cNvSpPr/>
      </dsp:nvSpPr>
      <dsp:spPr>
        <a:xfrm>
          <a:off x="3673101" y="229919"/>
          <a:ext cx="3553571" cy="1066071"/>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811" tIns="280811" rIns="280811" bIns="280811"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ea typeface="Calibri" charset="0"/>
              <a:cs typeface="Calibri" charset="0"/>
            </a:rPr>
            <a:t>3.2 ¿</a:t>
          </a:r>
          <a:r>
            <a:rPr lang="en-US" sz="1600" b="1" kern="1200" dirty="0" err="1">
              <a:latin typeface="+mj-lt"/>
              <a:ea typeface="Calibri" charset="0"/>
              <a:cs typeface="Calibri" charset="0"/>
            </a:rPr>
            <a:t>Cuál</a:t>
          </a:r>
          <a:r>
            <a:rPr lang="en-US" sz="1600" b="1" kern="1200" dirty="0">
              <a:latin typeface="+mj-lt"/>
              <a:ea typeface="Calibri" charset="0"/>
              <a:cs typeface="Calibri" charset="0"/>
            </a:rPr>
            <a:t> es </a:t>
          </a:r>
          <a:r>
            <a:rPr lang="en-US" sz="1600" b="1" kern="1200" dirty="0" err="1">
              <a:latin typeface="+mj-lt"/>
              <a:ea typeface="Calibri" charset="0"/>
              <a:cs typeface="Calibri" charset="0"/>
            </a:rPr>
            <a:t>el</a:t>
          </a:r>
          <a:r>
            <a:rPr lang="en-US" sz="1600" b="1" kern="1200" dirty="0">
              <a:latin typeface="+mj-lt"/>
              <a:ea typeface="Calibri" charset="0"/>
              <a:cs typeface="Calibri" charset="0"/>
            </a:rPr>
            <a:t> </a:t>
          </a:r>
          <a:r>
            <a:rPr lang="en-US" sz="1600" b="1" kern="1200" dirty="0" err="1">
              <a:latin typeface="+mj-lt"/>
              <a:ea typeface="Calibri" charset="0"/>
              <a:cs typeface="Calibri" charset="0"/>
            </a:rPr>
            <a:t>rol</a:t>
          </a:r>
          <a:r>
            <a:rPr lang="en-US" sz="1600" b="1" kern="1200" dirty="0">
              <a:latin typeface="+mj-lt"/>
              <a:ea typeface="Calibri" charset="0"/>
              <a:cs typeface="Calibri" charset="0"/>
            </a:rPr>
            <a:t> de las </a:t>
          </a:r>
          <a:r>
            <a:rPr lang="en-US" sz="1600" b="1" kern="1200" dirty="0" err="1">
              <a:latin typeface="+mj-lt"/>
              <a:ea typeface="Calibri" charset="0"/>
              <a:cs typeface="Calibri" charset="0"/>
            </a:rPr>
            <a:t>organizaciones</a:t>
          </a:r>
          <a:r>
            <a:rPr lang="en-US" sz="1600" b="1" kern="1200" dirty="0">
              <a:latin typeface="+mj-lt"/>
              <a:ea typeface="Calibri" charset="0"/>
              <a:cs typeface="Calibri" charset="0"/>
            </a:rPr>
            <a:t> de </a:t>
          </a:r>
          <a:r>
            <a:rPr lang="en-US" sz="1600" b="1" kern="1200" dirty="0" err="1">
              <a:latin typeface="+mj-lt"/>
              <a:ea typeface="Calibri" charset="0"/>
              <a:cs typeface="Calibri" charset="0"/>
            </a:rPr>
            <a:t>trabajadores</a:t>
          </a:r>
          <a:r>
            <a:rPr lang="en-US" sz="1600" b="1" kern="1200" dirty="0">
              <a:latin typeface="+mj-lt"/>
              <a:ea typeface="Calibri" charset="0"/>
              <a:cs typeface="Calibri" charset="0"/>
            </a:rPr>
            <a:t> </a:t>
          </a:r>
          <a:r>
            <a:rPr lang="en-US" sz="1600" b="1" kern="1200" dirty="0" err="1">
              <a:latin typeface="+mj-lt"/>
              <a:ea typeface="Calibri" charset="0"/>
              <a:cs typeface="Calibri" charset="0"/>
            </a:rPr>
            <a:t>en</a:t>
          </a:r>
          <a:r>
            <a:rPr lang="en-US" sz="1600" b="1" kern="1200" dirty="0">
              <a:latin typeface="+mj-lt"/>
              <a:ea typeface="Calibri" charset="0"/>
              <a:cs typeface="Calibri" charset="0"/>
            </a:rPr>
            <a:t> </a:t>
          </a:r>
          <a:r>
            <a:rPr lang="en-US" sz="1600" b="1" kern="1200" dirty="0" err="1">
              <a:latin typeface="+mj-lt"/>
              <a:ea typeface="Calibri" charset="0"/>
              <a:cs typeface="Calibri" charset="0"/>
            </a:rPr>
            <a:t>el</a:t>
          </a:r>
          <a:r>
            <a:rPr lang="en-US" sz="1600" b="1" kern="1200" dirty="0">
              <a:latin typeface="+mj-lt"/>
              <a:ea typeface="Calibri" charset="0"/>
              <a:cs typeface="Calibri" charset="0"/>
            </a:rPr>
            <a:t> </a:t>
          </a:r>
          <a:r>
            <a:rPr lang="en-US" sz="1600" b="1" kern="1200" dirty="0" err="1">
              <a:latin typeface="+mj-lt"/>
              <a:ea typeface="Calibri" charset="0"/>
              <a:cs typeface="Calibri" charset="0"/>
            </a:rPr>
            <a:t>ejercicio</a:t>
          </a:r>
          <a:r>
            <a:rPr lang="en-US" sz="1600" b="1" kern="1200" dirty="0">
              <a:latin typeface="+mj-lt"/>
              <a:ea typeface="Calibri" charset="0"/>
              <a:cs typeface="Calibri" charset="0"/>
            </a:rPr>
            <a:t> de la </a:t>
          </a:r>
          <a:r>
            <a:rPr lang="en-US" sz="1600" b="1" kern="1200" dirty="0" err="1">
              <a:latin typeface="+mj-lt"/>
              <a:ea typeface="Calibri" charset="0"/>
              <a:cs typeface="Calibri" charset="0"/>
            </a:rPr>
            <a:t>ciudadania</a:t>
          </a:r>
          <a:r>
            <a:rPr lang="en-US" sz="1600" b="1" kern="1200" dirty="0">
              <a:latin typeface="+mj-lt"/>
              <a:ea typeface="Calibri" charset="0"/>
              <a:cs typeface="Calibri" charset="0"/>
            </a:rPr>
            <a:t> </a:t>
          </a:r>
          <a:r>
            <a:rPr lang="en-US" sz="1600" b="1" kern="1200" dirty="0" err="1">
              <a:latin typeface="+mj-lt"/>
              <a:ea typeface="Calibri" charset="0"/>
              <a:cs typeface="Calibri" charset="0"/>
            </a:rPr>
            <a:t>laboral</a:t>
          </a:r>
          <a:r>
            <a:rPr lang="en-US" sz="1600" b="1" kern="1200" dirty="0">
              <a:latin typeface="+mj-lt"/>
              <a:ea typeface="Calibri" charset="0"/>
              <a:cs typeface="Calibri" charset="0"/>
            </a:rPr>
            <a:t>?</a:t>
          </a:r>
          <a:endParaRPr lang="en-US" sz="1800" b="1" kern="1200" dirty="0">
            <a:latin typeface="+mj-lt"/>
            <a:ea typeface="Calibri" charset="0"/>
            <a:cs typeface="Calibri" charset="0"/>
          </a:endParaRPr>
        </a:p>
      </dsp:txBody>
      <dsp:txXfrm>
        <a:off x="3673101" y="229919"/>
        <a:ext cx="3553571" cy="1066071"/>
      </dsp:txXfrm>
    </dsp:sp>
    <dsp:sp modelId="{D49AD3F7-B2B6-4709-A43B-C22DEB981B39}">
      <dsp:nvSpPr>
        <dsp:cNvPr id="0" name=""/>
        <dsp:cNvSpPr/>
      </dsp:nvSpPr>
      <dsp:spPr>
        <a:xfrm>
          <a:off x="3673101" y="1295990"/>
          <a:ext cx="3553571" cy="2815902"/>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89000">
            <a:lnSpc>
              <a:spcPct val="100000"/>
            </a:lnSpc>
            <a:spcBef>
              <a:spcPct val="0"/>
            </a:spcBef>
            <a:spcAft>
              <a:spcPct val="35000"/>
            </a:spcAft>
            <a:buNone/>
          </a:pPr>
          <a:r>
            <a:rPr lang="es-ES" sz="2000" b="0" kern="1200" dirty="0">
              <a:latin typeface="+mj-lt"/>
              <a:ea typeface="Calibri" charset="0"/>
              <a:cs typeface="Calibri" charset="0"/>
            </a:rPr>
            <a:t>Le corresponde la protección de diversos derechos fundamentales de los trabajadores, en especial su intimidad y su honor.</a:t>
          </a:r>
          <a:endParaRPr lang="en-US" sz="2000" b="0" kern="1200" dirty="0">
            <a:latin typeface="Calibri" charset="0"/>
            <a:ea typeface="Calibri" charset="0"/>
            <a:cs typeface="Calibri" charset="0"/>
          </a:endParaRPr>
        </a:p>
      </dsp:txBody>
      <dsp:txXfrm>
        <a:off x="3673101" y="1295990"/>
        <a:ext cx="3553571" cy="2815902"/>
      </dsp:txXfrm>
    </dsp:sp>
    <dsp:sp modelId="{9B5BA72B-920A-4A8A-BC3A-CFA07DB45D47}">
      <dsp:nvSpPr>
        <dsp:cNvPr id="0" name=""/>
        <dsp:cNvSpPr/>
      </dsp:nvSpPr>
      <dsp:spPr>
        <a:xfrm>
          <a:off x="7334462" y="229919"/>
          <a:ext cx="3553571" cy="1066071"/>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711200">
            <a:lnSpc>
              <a:spcPct val="100000"/>
            </a:lnSpc>
            <a:spcBef>
              <a:spcPct val="0"/>
            </a:spcBef>
            <a:spcAft>
              <a:spcPct val="35000"/>
            </a:spcAft>
            <a:buNone/>
          </a:pPr>
          <a:r>
            <a:rPr lang="en-US" sz="1600" b="1" kern="1200" dirty="0">
              <a:latin typeface="+mj-lt"/>
              <a:ea typeface="Calibri" charset="0"/>
              <a:cs typeface="Calibri" charset="0"/>
            </a:rPr>
            <a:t>3.3 ¿Se </a:t>
          </a:r>
          <a:r>
            <a:rPr lang="en-US" sz="1600" b="1" kern="1200" dirty="0" err="1">
              <a:latin typeface="+mj-lt"/>
              <a:ea typeface="Calibri" charset="0"/>
              <a:cs typeface="Calibri" charset="0"/>
            </a:rPr>
            <a:t>puede</a:t>
          </a:r>
          <a:r>
            <a:rPr lang="en-US" sz="1600" b="1" kern="1200" dirty="0">
              <a:latin typeface="+mj-lt"/>
              <a:ea typeface="Calibri" charset="0"/>
              <a:cs typeface="Calibri" charset="0"/>
            </a:rPr>
            <a:t> </a:t>
          </a:r>
          <a:r>
            <a:rPr lang="en-US" sz="1600" b="1" kern="1200" dirty="0" err="1">
              <a:latin typeface="+mj-lt"/>
              <a:ea typeface="Calibri" charset="0"/>
              <a:cs typeface="Calibri" charset="0"/>
            </a:rPr>
            <a:t>definir</a:t>
          </a:r>
          <a:r>
            <a:rPr lang="en-US" sz="1600" b="1" kern="1200" dirty="0">
              <a:latin typeface="+mj-lt"/>
              <a:ea typeface="Calibri" charset="0"/>
              <a:cs typeface="Calibri" charset="0"/>
            </a:rPr>
            <a:t> la </a:t>
          </a:r>
          <a:r>
            <a:rPr lang="en-US" sz="1600" b="1" kern="1200" dirty="0" err="1">
              <a:latin typeface="+mj-lt"/>
              <a:ea typeface="Calibri" charset="0"/>
              <a:cs typeface="Calibri" charset="0"/>
            </a:rPr>
            <a:t>ciudadania</a:t>
          </a:r>
          <a:r>
            <a:rPr lang="en-US" sz="1600" b="1" kern="1200" dirty="0">
              <a:latin typeface="+mj-lt"/>
              <a:ea typeface="Calibri" charset="0"/>
              <a:cs typeface="Calibri" charset="0"/>
            </a:rPr>
            <a:t> </a:t>
          </a:r>
          <a:r>
            <a:rPr lang="en-US" sz="1600" b="1" kern="1200" dirty="0" err="1">
              <a:latin typeface="+mj-lt"/>
              <a:ea typeface="Calibri" charset="0"/>
              <a:cs typeface="Calibri" charset="0"/>
            </a:rPr>
            <a:t>laboral</a:t>
          </a:r>
          <a:r>
            <a:rPr lang="en-US" sz="1600" b="1" kern="1200" dirty="0">
              <a:latin typeface="+mj-lt"/>
              <a:ea typeface="Calibri" charset="0"/>
              <a:cs typeface="Calibri" charset="0"/>
            </a:rPr>
            <a:t> </a:t>
          </a:r>
          <a:r>
            <a:rPr lang="en-US" sz="1600" b="1" kern="1200" dirty="0" err="1">
              <a:latin typeface="+mj-lt"/>
              <a:ea typeface="Calibri" charset="0"/>
              <a:cs typeface="Calibri" charset="0"/>
            </a:rPr>
            <a:t>cómo</a:t>
          </a:r>
          <a:r>
            <a:rPr lang="en-US" sz="1600" b="1" kern="1200" dirty="0">
              <a:latin typeface="+mj-lt"/>
              <a:ea typeface="Calibri" charset="0"/>
              <a:cs typeface="Calibri" charset="0"/>
            </a:rPr>
            <a:t> </a:t>
          </a:r>
          <a:r>
            <a:rPr lang="en-US" sz="1600" b="1" kern="1200" dirty="0" err="1">
              <a:latin typeface="+mj-lt"/>
              <a:ea typeface="Calibri" charset="0"/>
              <a:cs typeface="Calibri" charset="0"/>
            </a:rPr>
            <a:t>posesión</a:t>
          </a:r>
          <a:r>
            <a:rPr lang="en-US" sz="1600" b="1" kern="1200" dirty="0">
              <a:latin typeface="+mj-lt"/>
              <a:ea typeface="Calibri" charset="0"/>
              <a:cs typeface="Calibri" charset="0"/>
            </a:rPr>
            <a:t> de derechos? ¿Por </a:t>
          </a:r>
          <a:r>
            <a:rPr lang="en-US" sz="1600" b="1" kern="1200" dirty="0" err="1">
              <a:latin typeface="+mj-lt"/>
              <a:ea typeface="Calibri" charset="0"/>
              <a:cs typeface="Calibri" charset="0"/>
            </a:rPr>
            <a:t>Qué</a:t>
          </a:r>
          <a:r>
            <a:rPr lang="en-US" sz="1600" b="1" kern="1200" dirty="0">
              <a:latin typeface="+mj-lt"/>
              <a:ea typeface="Calibri" charset="0"/>
              <a:cs typeface="Calibri" charset="0"/>
            </a:rPr>
            <a:t>?</a:t>
          </a:r>
          <a:endParaRPr lang="en-US" sz="1600" kern="1200" dirty="0">
            <a:latin typeface="Calibri" charset="0"/>
            <a:ea typeface="Calibri" charset="0"/>
            <a:cs typeface="Calibri" charset="0"/>
          </a:endParaRPr>
        </a:p>
      </dsp:txBody>
      <dsp:txXfrm>
        <a:off x="7334462" y="229919"/>
        <a:ext cx="3553571" cy="1066071"/>
      </dsp:txXfrm>
    </dsp:sp>
    <dsp:sp modelId="{79744669-808C-4EE8-8C4D-EF69478A41B7}">
      <dsp:nvSpPr>
        <dsp:cNvPr id="0" name=""/>
        <dsp:cNvSpPr/>
      </dsp:nvSpPr>
      <dsp:spPr>
        <a:xfrm>
          <a:off x="7334462" y="1295990"/>
          <a:ext cx="3553571" cy="2815902"/>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s-ES" sz="1600" b="0" i="0" kern="1200" dirty="0"/>
            <a:t>Los ciudadanos son los titulares de los derechos sociales que se suman a los derechos civiles y políticos ya reconocidos. El concepto de ciudadanía abre aquí una nueva dimensión, consiste principalmente en que todos sean tratados por igual en una sociedad igualitaria, por lo que se trata de otorgar cada vez más derechos civiles a los individuos.</a:t>
          </a:r>
          <a:endParaRPr lang="en-US" sz="1600" kern="1200" dirty="0"/>
        </a:p>
      </dsp:txBody>
      <dsp:txXfrm>
        <a:off x="7334462" y="1295990"/>
        <a:ext cx="3553571" cy="281590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2/27/2023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70745" y="618122"/>
            <a:ext cx="6815446" cy="3887390"/>
          </a:xfrm>
        </p:spPr>
        <p:txBody>
          <a:bodyPr>
            <a:noAutofit/>
          </a:bodyPr>
          <a:lstStyle/>
          <a:p>
            <a:r>
              <a:rPr lang="es-ES" sz="5400" dirty="0"/>
              <a:t>Trabajo decente, ciudadanía laboral, derechos individuales y colectivos en el trabajo.</a:t>
            </a:r>
            <a:endParaRPr lang="en-US" sz="54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4820306"/>
            <a:ext cx="6437555" cy="2151089"/>
          </a:xfrm>
        </p:spPr>
        <p:txBody>
          <a:bodyPr>
            <a:normAutofit/>
          </a:bodyPr>
          <a:lstStyle/>
          <a:p>
            <a:r>
              <a:rPr lang="en-US" sz="1800" dirty="0"/>
              <a:t>Sergio Alejandro Quemba Moreno</a:t>
            </a:r>
          </a:p>
          <a:p>
            <a:r>
              <a:rPr lang="en-US" sz="1800" dirty="0" err="1"/>
              <a:t>Evidencia</a:t>
            </a:r>
            <a:r>
              <a:rPr lang="en-US" sz="1800" dirty="0"/>
              <a:t> GA5-210201501-AA2-EV01</a:t>
            </a:r>
          </a:p>
          <a:p>
            <a:r>
              <a:rPr lang="en-US" sz="1800" dirty="0" err="1"/>
              <a:t>Ficha</a:t>
            </a:r>
            <a:r>
              <a:rPr lang="en-US" sz="1800" dirty="0"/>
              <a:t> 2540022</a:t>
            </a:r>
          </a:p>
          <a:p>
            <a:endParaRPr lang="en-US" sz="2000"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
        <p:nvSpPr>
          <p:cNvPr id="7" name="Content Placeholder 6">
            <a:extLst>
              <a:ext uri="{FF2B5EF4-FFF2-40B4-BE49-F238E27FC236}">
                <a16:creationId xmlns:a16="http://schemas.microsoft.com/office/drawing/2014/main" id="{EC4D974F-83A2-269B-904B-21FC4354A4B6}"/>
              </a:ext>
            </a:extLst>
          </p:cNvPr>
          <p:cNvSpPr txBox="1">
            <a:spLocks noGrp="1"/>
          </p:cNvSpPr>
          <p:nvPr>
            <p:ph sz="quarter" idx="14"/>
          </p:nvPr>
        </p:nvSpPr>
        <p:spPr>
          <a:xfrm>
            <a:off x="3313747" y="329293"/>
            <a:ext cx="8367713" cy="5744458"/>
          </a:xfrm>
          <a:prstGeom prst="rect">
            <a:avLst/>
          </a:prstGeom>
          <a:noFill/>
        </p:spPr>
        <p:txBody>
          <a:bodyPr wrap="square">
            <a:spAutoFit/>
          </a:bodyPr>
          <a:lstStyle/>
          <a:p>
            <a:r>
              <a:rPr lang="es-ES" sz="2000" b="1" dirty="0"/>
              <a:t>5.6 Seleccione en el grupo de trabajo, dos casos que conozcan o hayan escuchado, en los cuales se evidencie violación de los derechos laborales, y explique en detalle, ¿qué derechos se están violando y por qué?</a:t>
            </a:r>
          </a:p>
          <a:p>
            <a:r>
              <a:rPr lang="es-ES" sz="2000" dirty="0">
                <a:solidFill>
                  <a:schemeClr val="tx1">
                    <a:lumMod val="65000"/>
                    <a:lumOff val="35000"/>
                  </a:schemeClr>
                </a:solidFill>
              </a:rPr>
              <a:t>EJ 1: Una empleada de servicio trabaja en una casa gana el mínimo 1.160.000 diariamente va a trabajar a la casa realiza todos los oficios de ella hace desayuno, almuerzo, comida y el día de descanso es el domingo. Pero este trabajo no incluye seguridad social, ahí ya se le está vulnerando un derecho.</a:t>
            </a:r>
          </a:p>
          <a:p>
            <a:r>
              <a:rPr lang="es-ES" sz="2000" dirty="0">
                <a:solidFill>
                  <a:schemeClr val="tx1">
                    <a:lumMod val="65000"/>
                    <a:lumOff val="35000"/>
                  </a:schemeClr>
                </a:solidFill>
              </a:rPr>
              <a:t>EJ 2: En un cinema se trabajan 8horas diarias con 1 día entre semana de descanso cómo el contrato es el mínimo más prestaciones con todo de ley. Pero el trato de los administradores de este es grosero y cansan a las personas muy rápido a veces les hacen pagar si se les daña 1 pan, toda la bolsa. Si falta una salchicha lo mismo por lo tanto hay mucho cambio de personal ahí ya hay maltrato laborar desde la forma cómo los tratan.</a:t>
            </a:r>
          </a:p>
        </p:txBody>
      </p:sp>
    </p:spTree>
    <p:extLst>
      <p:ext uri="{BB962C8B-B14F-4D97-AF65-F5344CB8AC3E}">
        <p14:creationId xmlns:p14="http://schemas.microsoft.com/office/powerpoint/2010/main" val="43464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Gracias Por Ver</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Contact Center Y BPO</a:t>
            </a:r>
          </a:p>
          <a:p>
            <a:endParaRPr lang="en-US" dirty="0"/>
          </a:p>
          <a:p>
            <a:r>
              <a:rPr lang="en-US" dirty="0"/>
              <a:t>Sergio Alejandro Quemba Moreno</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11</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452896" y="1188421"/>
            <a:ext cx="3209008" cy="5166659"/>
          </a:xfrm>
        </p:spPr>
        <p:txBody>
          <a:bodyPr>
            <a:noAutofit/>
          </a:bodyPr>
          <a:lstStyle/>
          <a:p>
            <a:r>
              <a:rPr lang="es-ES" sz="4000" dirty="0"/>
              <a:t>1. Consulte información sobre el trabajo decente y el trabajo digno. Y contesté las siguientes preguntas:</a:t>
            </a:r>
            <a:endParaRPr lang="en-US" sz="4000" dirty="0"/>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85303" y="3586917"/>
            <a:ext cx="2381342" cy="3113686"/>
          </a:xfrm>
        </p:spPr>
        <p:txBody>
          <a:bodyPr>
            <a:normAutofit/>
          </a:bodyPr>
          <a:lstStyle/>
          <a:p>
            <a:pPr marL="0" indent="0" algn="just">
              <a:buNone/>
            </a:pPr>
            <a:r>
              <a:rPr lang="en-US" b="1" dirty="0"/>
              <a:t>1.1 ¿</a:t>
            </a:r>
            <a:r>
              <a:rPr lang="en-US" b="1" dirty="0" err="1"/>
              <a:t>Qué</a:t>
            </a:r>
            <a:r>
              <a:rPr lang="en-US" b="1" dirty="0"/>
              <a:t> es </a:t>
            </a:r>
            <a:r>
              <a:rPr lang="en-US" b="1" dirty="0" err="1"/>
              <a:t>el</a:t>
            </a:r>
            <a:r>
              <a:rPr lang="en-US" b="1" dirty="0"/>
              <a:t> </a:t>
            </a:r>
            <a:r>
              <a:rPr lang="en-US" b="1" dirty="0" err="1"/>
              <a:t>trabajo</a:t>
            </a:r>
            <a:r>
              <a:rPr lang="en-US" b="1" dirty="0"/>
              <a:t> </a:t>
            </a:r>
            <a:r>
              <a:rPr lang="en-US" b="1" dirty="0" err="1"/>
              <a:t>pendiente</a:t>
            </a:r>
            <a:r>
              <a:rPr lang="en-US" b="1" dirty="0"/>
              <a:t>?</a:t>
            </a:r>
          </a:p>
          <a:p>
            <a:pPr marL="0" indent="0" algn="just">
              <a:buNone/>
            </a:pPr>
            <a:r>
              <a:rPr lang="es-ES" sz="1600" dirty="0">
                <a:solidFill>
                  <a:schemeClr val="tx1">
                    <a:lumMod val="65000"/>
                    <a:lumOff val="35000"/>
                  </a:schemeClr>
                </a:solidFill>
              </a:rPr>
              <a:t>Es el tiempo gastado por un grupo de ejecutores en realizar acciones y evacuar todas las órdenes de labor establecidas y programadas.</a:t>
            </a:r>
            <a:endParaRPr lang="en-US" sz="1600" dirty="0">
              <a:solidFill>
                <a:schemeClr val="tx1">
                  <a:lumMod val="65000"/>
                  <a:lumOff val="35000"/>
                </a:schemeClr>
              </a:solidFill>
            </a:endParaRPr>
          </a:p>
        </p:txBody>
      </p:sp>
      <p:sp>
        <p:nvSpPr>
          <p:cNvPr id="3" name="TextBox 2">
            <a:extLst>
              <a:ext uri="{FF2B5EF4-FFF2-40B4-BE49-F238E27FC236}">
                <a16:creationId xmlns:a16="http://schemas.microsoft.com/office/drawing/2014/main" id="{D0093346-50F0-6860-92D0-CC711E0D59A4}"/>
              </a:ext>
            </a:extLst>
          </p:cNvPr>
          <p:cNvSpPr txBox="1"/>
          <p:nvPr/>
        </p:nvSpPr>
        <p:spPr>
          <a:xfrm>
            <a:off x="6572832" y="3585647"/>
            <a:ext cx="2820299" cy="3077766"/>
          </a:xfrm>
          <a:prstGeom prst="rect">
            <a:avLst/>
          </a:prstGeom>
          <a:noFill/>
        </p:spPr>
        <p:txBody>
          <a:bodyPr wrap="square">
            <a:spAutoFit/>
          </a:bodyPr>
          <a:lstStyle/>
          <a:p>
            <a:pPr marL="0" indent="0" algn="just">
              <a:buNone/>
            </a:pPr>
            <a:r>
              <a:rPr lang="es-ES" b="1" dirty="0"/>
              <a:t>1.2 ¿Cuáles son los principios del trabajo decente? </a:t>
            </a:r>
          </a:p>
          <a:p>
            <a:pPr algn="just"/>
            <a:endParaRPr lang="en-US" sz="1400" dirty="0">
              <a:solidFill>
                <a:schemeClr val="tx1">
                  <a:lumMod val="65000"/>
                  <a:lumOff val="35000"/>
                </a:schemeClr>
              </a:solidFill>
            </a:endParaRPr>
          </a:p>
          <a:p>
            <a:pPr marL="228600" indent="-228600" algn="just">
              <a:buAutoNum type="arabicPeriod"/>
            </a:pPr>
            <a:r>
              <a:rPr lang="es-ES" sz="1200" b="0" i="0" dirty="0">
                <a:solidFill>
                  <a:srgbClr val="666666"/>
                </a:solidFill>
                <a:effectLst/>
                <a:latin typeface="+mj-lt"/>
              </a:rPr>
              <a:t>La libre asociación, la libertad sindical y el derecho de negociación colectiva.</a:t>
            </a:r>
          </a:p>
          <a:p>
            <a:pPr marL="228600" indent="-228600" algn="just">
              <a:buAutoNum type="arabicPeriod"/>
            </a:pPr>
            <a:r>
              <a:rPr lang="es-ES" sz="1200" b="0" i="0" dirty="0">
                <a:solidFill>
                  <a:srgbClr val="666666"/>
                </a:solidFill>
                <a:effectLst/>
                <a:latin typeface="+mj-lt"/>
              </a:rPr>
              <a:t>La eliminación del trabajo forzoso u obligatorio.</a:t>
            </a:r>
          </a:p>
          <a:p>
            <a:pPr marL="228600" indent="-228600" algn="just">
              <a:buAutoNum type="arabicPeriod"/>
            </a:pPr>
            <a:r>
              <a:rPr lang="es-ES" sz="1200" b="0" i="0" dirty="0">
                <a:solidFill>
                  <a:srgbClr val="666666"/>
                </a:solidFill>
                <a:effectLst/>
                <a:latin typeface="+mj-lt"/>
              </a:rPr>
              <a:t>La abolición del trabajo infantil.</a:t>
            </a:r>
          </a:p>
          <a:p>
            <a:pPr marL="228600" indent="-228600" algn="just">
              <a:buAutoNum type="arabicPeriod"/>
            </a:pPr>
            <a:r>
              <a:rPr lang="es-ES" sz="1200" b="0" i="0" dirty="0">
                <a:solidFill>
                  <a:srgbClr val="666666"/>
                </a:solidFill>
                <a:effectLst/>
                <a:latin typeface="+mj-lt"/>
              </a:rPr>
              <a:t>La eliminación de la discriminación en materia de empleo y ocupación.</a:t>
            </a:r>
            <a:endParaRPr lang="en-US" sz="1200" dirty="0">
              <a:solidFill>
                <a:schemeClr val="tx1">
                  <a:lumMod val="65000"/>
                  <a:lumOff val="35000"/>
                </a:schemeClr>
              </a:solidFill>
              <a:latin typeface="+mj-lt"/>
            </a:endParaRPr>
          </a:p>
          <a:p>
            <a:pPr marL="0" indent="0" algn="just">
              <a:buNone/>
            </a:pPr>
            <a:endParaRPr lang="es-ES" dirty="0"/>
          </a:p>
        </p:txBody>
      </p:sp>
      <p:sp>
        <p:nvSpPr>
          <p:cNvPr id="6" name="TextBox 5">
            <a:extLst>
              <a:ext uri="{FF2B5EF4-FFF2-40B4-BE49-F238E27FC236}">
                <a16:creationId xmlns:a16="http://schemas.microsoft.com/office/drawing/2014/main" id="{53E5CE8E-AA8C-69AF-9DA2-A75606CB2C7C}"/>
              </a:ext>
            </a:extLst>
          </p:cNvPr>
          <p:cNvSpPr txBox="1"/>
          <p:nvPr/>
        </p:nvSpPr>
        <p:spPr>
          <a:xfrm>
            <a:off x="9415972" y="3585647"/>
            <a:ext cx="2658055" cy="2831544"/>
          </a:xfrm>
          <a:prstGeom prst="rect">
            <a:avLst/>
          </a:prstGeom>
          <a:noFill/>
        </p:spPr>
        <p:txBody>
          <a:bodyPr wrap="square">
            <a:spAutoFit/>
          </a:bodyPr>
          <a:lstStyle/>
          <a:p>
            <a:pPr marL="0" indent="0" algn="just">
              <a:buNone/>
            </a:pPr>
            <a:r>
              <a:rPr lang="es-ES" b="1" dirty="0"/>
              <a:t>1.3¿Cómo definiría trabajo digno?</a:t>
            </a:r>
          </a:p>
          <a:p>
            <a:pPr algn="just"/>
            <a:endParaRPr lang="en-US" sz="1400" dirty="0">
              <a:solidFill>
                <a:schemeClr val="tx1">
                  <a:lumMod val="65000"/>
                  <a:lumOff val="35000"/>
                </a:schemeClr>
              </a:solidFill>
            </a:endParaRPr>
          </a:p>
          <a:p>
            <a:pPr algn="just"/>
            <a:r>
              <a:rPr lang="es-ES" sz="1600" dirty="0">
                <a:solidFill>
                  <a:schemeClr val="tx1">
                    <a:lumMod val="65000"/>
                    <a:lumOff val="35000"/>
                  </a:schemeClr>
                </a:solidFill>
              </a:rPr>
              <a:t>E</a:t>
            </a:r>
            <a:r>
              <a:rPr lang="es-ES" sz="1600" noProof="0" dirty="0">
                <a:solidFill>
                  <a:schemeClr val="tx1">
                    <a:lumMod val="65000"/>
                    <a:lumOff val="35000"/>
                  </a:schemeClr>
                </a:solidFill>
              </a:rPr>
              <a:t>s aquel empleo qué vuelve posible una</a:t>
            </a:r>
          </a:p>
          <a:p>
            <a:pPr algn="just"/>
            <a:r>
              <a:rPr lang="es-ES" sz="1600" noProof="0" dirty="0">
                <a:solidFill>
                  <a:schemeClr val="tx1">
                    <a:lumMod val="65000"/>
                    <a:lumOff val="35000"/>
                  </a:schemeClr>
                </a:solidFill>
              </a:rPr>
              <a:t>vida fidedigna, con seguridad, estabilidad económica y</a:t>
            </a:r>
          </a:p>
          <a:p>
            <a:pPr algn="just"/>
            <a:r>
              <a:rPr lang="es-ES" sz="1600" noProof="0" dirty="0">
                <a:solidFill>
                  <a:schemeClr val="tx1">
                    <a:lumMod val="65000"/>
                    <a:lumOff val="35000"/>
                  </a:schemeClr>
                </a:solidFill>
              </a:rPr>
              <a:t>personal para el trabajador y su familia en conjunto.</a:t>
            </a:r>
            <a:endParaRPr lang="en-US" sz="1600" noProof="0" dirty="0">
              <a:solidFill>
                <a:schemeClr val="tx1">
                  <a:lumMod val="65000"/>
                  <a:lumOff val="35000"/>
                </a:schemeClr>
              </a:solidFill>
            </a:endParaRPr>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282575" y="1150802"/>
            <a:ext cx="2384425" cy="5068570"/>
          </a:xfrm>
        </p:spPr>
        <p:txBody>
          <a:bodyPr>
            <a:noAutofit/>
          </a:bodyPr>
          <a:lstStyle/>
          <a:p>
            <a:r>
              <a:rPr lang="es-ES" sz="3200" dirty="0"/>
              <a:t>1. Consulte información sobre el trabajo decente y el trabajo digno. Y contesté las siguientes preguntas:</a:t>
            </a:r>
            <a:endParaRPr lang="en-US" sz="3200" dirty="0"/>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3</a:t>
            </a:fld>
            <a:endParaRPr lang="en-US" noProof="0" dirty="0"/>
          </a:p>
        </p:txBody>
      </p:sp>
      <p:sp>
        <p:nvSpPr>
          <p:cNvPr id="3" name="Content Placeholder 2">
            <a:extLst>
              <a:ext uri="{FF2B5EF4-FFF2-40B4-BE49-F238E27FC236}">
                <a16:creationId xmlns:a16="http://schemas.microsoft.com/office/drawing/2014/main" id="{98D68E9E-6B9A-AB59-4D4A-F1DC2C1D710A}"/>
              </a:ext>
            </a:extLst>
          </p:cNvPr>
          <p:cNvSpPr>
            <a:spLocks noGrp="1"/>
          </p:cNvSpPr>
          <p:nvPr>
            <p:ph sz="quarter" idx="14"/>
          </p:nvPr>
        </p:nvSpPr>
        <p:spPr>
          <a:xfrm>
            <a:off x="3302000" y="188005"/>
            <a:ext cx="8607425" cy="6481989"/>
          </a:xfrm>
        </p:spPr>
        <p:txBody>
          <a:bodyPr>
            <a:normAutofit fontScale="92500" lnSpcReduction="10000"/>
          </a:bodyPr>
          <a:lstStyle/>
          <a:p>
            <a:pPr marL="0" indent="0" algn="just">
              <a:buNone/>
            </a:pPr>
            <a:r>
              <a:rPr lang="es-ES" sz="2000" b="1" dirty="0"/>
              <a:t>1.4 ¿Por qué hablar de trabajo digno más allá de la noción de trabajo decente? </a:t>
            </a:r>
          </a:p>
          <a:p>
            <a:pPr marL="0" indent="0" algn="just">
              <a:buNone/>
            </a:pPr>
            <a:r>
              <a:rPr lang="es-ES" sz="1800" dirty="0">
                <a:solidFill>
                  <a:schemeClr val="tx1">
                    <a:lumMod val="65000"/>
                    <a:lumOff val="35000"/>
                  </a:schemeClr>
                </a:solidFill>
              </a:rPr>
              <a:t>Debido a que a pesar de sonar parecidos son distintos pues el tener un trabajo decente da la garantía de ser empleado particular más no da la garantía de ser respetados y tratados cómo tales.</a:t>
            </a:r>
            <a:endParaRPr lang="es-ES" sz="1800" b="1" dirty="0"/>
          </a:p>
          <a:p>
            <a:pPr marL="0" indent="0" algn="just">
              <a:buNone/>
            </a:pPr>
            <a:r>
              <a:rPr lang="es-ES" sz="2000" b="1" dirty="0"/>
              <a:t>1.5. ¿Cómo influye la falta de trabajo con la pobreza, la violencia y la falta de desarrollo? Explique su respuesta. </a:t>
            </a:r>
          </a:p>
          <a:p>
            <a:pPr marL="0" indent="0" algn="just">
              <a:buNone/>
            </a:pPr>
            <a:r>
              <a:rPr lang="es-ES" sz="1800" dirty="0">
                <a:solidFill>
                  <a:schemeClr val="tx1">
                    <a:lumMod val="65000"/>
                    <a:lumOff val="35000"/>
                  </a:schemeClr>
                </a:solidFill>
              </a:rPr>
              <a:t>La falta de trabajo si tiene consecuencias directas en el desarrollo y violencia pues las personas al encontrarse en una situación de desesperación total toman decisiones que a simple vista son la salida fija y más rápida ante la situación que están experimentando en el momento.</a:t>
            </a:r>
            <a:endParaRPr lang="es-ES" sz="1800" b="1" dirty="0"/>
          </a:p>
          <a:p>
            <a:pPr marL="0" indent="0" algn="just">
              <a:buNone/>
            </a:pPr>
            <a:r>
              <a:rPr lang="es-ES" sz="2000" b="1" dirty="0"/>
              <a:t>1.6. Con la información de amigos, familiares y otros, describa en un texto algunos casos de personas que “trabajan” en condiciones inadecuadas porque no corresponden a un trabajo decente</a:t>
            </a:r>
          </a:p>
          <a:p>
            <a:pPr marL="0" indent="0" algn="just">
              <a:buNone/>
            </a:pPr>
            <a:r>
              <a:rPr lang="es-ES" sz="1900" dirty="0">
                <a:solidFill>
                  <a:schemeClr val="tx1">
                    <a:lumMod val="65000"/>
                    <a:lumOff val="35000"/>
                  </a:schemeClr>
                </a:solidFill>
              </a:rPr>
              <a:t>Uno de los casos que más he visto en conocidos son los trabajos qué contratan su personal con un contrato a termino indefinido dónde normalmente estipulan más de un salario mínimo pero al momento del pago descuentan más de lo debido con la promesa de pagar ganancia extras por debajo de mesa pero sin tener la garantía de qué será así pues esto se estipula en el momento de la firma del contrato.</a:t>
            </a:r>
            <a:endParaRPr lang="es-ES" sz="1900" dirty="0"/>
          </a:p>
          <a:p>
            <a:pPr marL="0" indent="0" algn="just">
              <a:buNone/>
            </a:pPr>
            <a:endParaRPr lang="en-US" b="1" dirty="0"/>
          </a:p>
        </p:txBody>
      </p:sp>
    </p:spTree>
    <p:extLst>
      <p:ext uri="{BB962C8B-B14F-4D97-AF65-F5344CB8AC3E}">
        <p14:creationId xmlns:p14="http://schemas.microsoft.com/office/powerpoint/2010/main" val="283486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11063984" cy="1501327"/>
          </a:xfrm>
        </p:spPr>
        <p:txBody>
          <a:bodyPr>
            <a:noAutofit/>
          </a:bodyPr>
          <a:lstStyle/>
          <a:p>
            <a:r>
              <a:rPr lang="en-US" sz="2000" dirty="0"/>
              <a:t>2. </a:t>
            </a:r>
            <a:r>
              <a:rPr lang="es-ES" sz="2000" dirty="0"/>
              <a:t>. Realice la lectura del siguiente párrafo y contesta las preguntas a continuación: “El ciudadano es un ser político, con una dimensión social y moral; lo cual indica que la construcción de la ciudadanía no es el aprendizaje mecánico de unas normas (jurídicas, legales y políticas) sino la realización efectiva de una forma de vida y de convivencia entre los seres humanos en sociedad”. Giraldo-Zuluaga, G. A. (2015)</a:t>
            </a:r>
            <a:endParaRPr lang="en-US" sz="2000" dirty="0"/>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53828" y="2454072"/>
            <a:ext cx="6691086" cy="1501327"/>
          </a:xfrm>
        </p:spPr>
        <p:txBody>
          <a:bodyPr>
            <a:normAutofit/>
          </a:bodyPr>
          <a:lstStyle/>
          <a:p>
            <a:r>
              <a:rPr lang="es-ES" sz="2000" b="1" dirty="0"/>
              <a:t>2.1. ¿Para usted cuál es el significado de este párrafo? </a:t>
            </a:r>
          </a:p>
          <a:p>
            <a:r>
              <a:rPr lang="en-US" sz="1400" b="0" i="0" dirty="0"/>
              <a:t>El </a:t>
            </a:r>
            <a:r>
              <a:rPr lang="en-US" sz="1400" b="0" i="0" dirty="0" err="1"/>
              <a:t>aprendizaje</a:t>
            </a:r>
            <a:r>
              <a:rPr lang="en-US" sz="1400" b="0" i="0" dirty="0"/>
              <a:t> socio-politico lo </a:t>
            </a:r>
            <a:r>
              <a:rPr lang="en-US" sz="1400" b="0" i="0" dirty="0" err="1"/>
              <a:t>estamos</a:t>
            </a:r>
            <a:r>
              <a:rPr lang="en-US" sz="1400" b="0" i="0" dirty="0"/>
              <a:t> </a:t>
            </a:r>
            <a:r>
              <a:rPr lang="en-US" sz="1400" b="0" i="0" dirty="0" err="1"/>
              <a:t>basando</a:t>
            </a:r>
            <a:r>
              <a:rPr lang="en-US" sz="1400" b="0" i="0" dirty="0"/>
              <a:t> </a:t>
            </a:r>
            <a:r>
              <a:rPr lang="en-US" sz="1400" b="0" i="0" dirty="0" err="1"/>
              <a:t>en</a:t>
            </a:r>
            <a:r>
              <a:rPr lang="en-US" sz="1400" b="0" i="0" dirty="0"/>
              <a:t> </a:t>
            </a:r>
            <a:r>
              <a:rPr lang="en-US" sz="1400" b="0" i="0" dirty="0" err="1"/>
              <a:t>información</a:t>
            </a:r>
            <a:r>
              <a:rPr lang="en-US" sz="1400" b="0" i="0" dirty="0"/>
              <a:t> </a:t>
            </a:r>
            <a:r>
              <a:rPr lang="en-US" sz="1400" b="0" i="0" dirty="0" err="1"/>
              <a:t>repetitiva</a:t>
            </a:r>
            <a:r>
              <a:rPr lang="en-US" sz="1400" b="0" i="0" dirty="0"/>
              <a:t> de las </a:t>
            </a:r>
            <a:r>
              <a:rPr lang="en-US" sz="1400" b="0" i="0" dirty="0" err="1"/>
              <a:t>normas</a:t>
            </a:r>
            <a:r>
              <a:rPr lang="en-US" sz="1400" b="0" i="0" dirty="0"/>
              <a:t> de las </a:t>
            </a:r>
            <a:r>
              <a:rPr lang="en-US" sz="1400" b="0" i="0" dirty="0" err="1"/>
              <a:t>mismas</a:t>
            </a:r>
            <a:r>
              <a:rPr lang="en-US" sz="1400" b="0" i="0" dirty="0"/>
              <a:t> y </a:t>
            </a:r>
            <a:r>
              <a:rPr lang="en-US" sz="1400" b="0" i="0" dirty="0" err="1"/>
              <a:t>su</a:t>
            </a:r>
            <a:r>
              <a:rPr lang="en-US" sz="1400" b="0" i="0" dirty="0"/>
              <a:t> </a:t>
            </a:r>
            <a:r>
              <a:rPr lang="en-US" sz="1400" b="0" i="0" dirty="0" err="1"/>
              <a:t>parte</a:t>
            </a:r>
            <a:r>
              <a:rPr lang="en-US" sz="1400" b="0" i="0" dirty="0"/>
              <a:t> moral </a:t>
            </a:r>
            <a:r>
              <a:rPr lang="en-US" sz="1400" b="0" i="0" dirty="0" err="1"/>
              <a:t>hacia</a:t>
            </a:r>
            <a:r>
              <a:rPr lang="en-US" sz="1400" b="0" i="0" dirty="0"/>
              <a:t> la Convivencia </a:t>
            </a:r>
            <a:r>
              <a:rPr lang="en-US" sz="1400" b="0" i="0" dirty="0" err="1"/>
              <a:t>en</a:t>
            </a:r>
            <a:r>
              <a:rPr lang="en-US" sz="1400" b="0" i="0" dirty="0"/>
              <a:t> la Sociedad.</a:t>
            </a:r>
            <a:endParaRPr lang="en-US" sz="1400" dirty="0">
              <a:latin typeface="Calibri" charset="0"/>
              <a:ea typeface="Calibri" charset="0"/>
              <a:cs typeface="Calibri" charset="0"/>
            </a:endParaRPr>
          </a:p>
          <a:p>
            <a:endParaRPr lang="en-US" dirty="0"/>
          </a:p>
        </p:txBody>
      </p:sp>
      <p:sp>
        <p:nvSpPr>
          <p:cNvPr id="6" name="TextBox 5">
            <a:extLst>
              <a:ext uri="{FF2B5EF4-FFF2-40B4-BE49-F238E27FC236}">
                <a16:creationId xmlns:a16="http://schemas.microsoft.com/office/drawing/2014/main" id="{2AE2C6E3-B96C-8A46-F06A-E3A7B8E2173A}"/>
              </a:ext>
            </a:extLst>
          </p:cNvPr>
          <p:cNvSpPr txBox="1"/>
          <p:nvPr/>
        </p:nvSpPr>
        <p:spPr>
          <a:xfrm>
            <a:off x="5253828" y="3599509"/>
            <a:ext cx="6691085" cy="1508105"/>
          </a:xfrm>
          <a:prstGeom prst="rect">
            <a:avLst/>
          </a:prstGeom>
          <a:noFill/>
        </p:spPr>
        <p:txBody>
          <a:bodyPr wrap="square">
            <a:spAutoFit/>
          </a:bodyPr>
          <a:lstStyle/>
          <a:p>
            <a:r>
              <a:rPr lang="es-ES" b="1" dirty="0"/>
              <a:t>2.2. ¿Cómo se relaciona la ciudadanía con las habilidades para la vida? </a:t>
            </a:r>
          </a:p>
          <a:p>
            <a:r>
              <a:rPr lang="es-ES" sz="1400" dirty="0">
                <a:solidFill>
                  <a:schemeClr val="tx1">
                    <a:lumMod val="65000"/>
                    <a:lumOff val="35000"/>
                  </a:schemeClr>
                </a:solidFill>
              </a:rPr>
              <a:t>Al expresar las opiniones y lo qué este o no desacuerdo seria una ayuda para resolver los conflictos que aparezcan ante la sociedad esto es una forma para una integración social qué nos ayudaría a tener competencias ciudadanas y construye una mejor convivencia cómo ciudadanía.</a:t>
            </a:r>
            <a:endParaRPr lang="en-US" sz="1400" dirty="0">
              <a:solidFill>
                <a:schemeClr val="tx1">
                  <a:lumMod val="65000"/>
                  <a:lumOff val="35000"/>
                </a:schemeClr>
              </a:solidFill>
            </a:endParaRPr>
          </a:p>
        </p:txBody>
      </p:sp>
      <p:sp>
        <p:nvSpPr>
          <p:cNvPr id="9" name="TextBox 8">
            <a:extLst>
              <a:ext uri="{FF2B5EF4-FFF2-40B4-BE49-F238E27FC236}">
                <a16:creationId xmlns:a16="http://schemas.microsoft.com/office/drawing/2014/main" id="{19751B12-EA79-19C0-8D2D-3E8D2DF663C0}"/>
              </a:ext>
            </a:extLst>
          </p:cNvPr>
          <p:cNvSpPr txBox="1"/>
          <p:nvPr/>
        </p:nvSpPr>
        <p:spPr>
          <a:xfrm>
            <a:off x="5239512" y="5107614"/>
            <a:ext cx="6691085" cy="1877437"/>
          </a:xfrm>
          <a:prstGeom prst="rect">
            <a:avLst/>
          </a:prstGeom>
          <a:noFill/>
        </p:spPr>
        <p:txBody>
          <a:bodyPr wrap="square">
            <a:spAutoFit/>
          </a:bodyPr>
          <a:lstStyle/>
          <a:p>
            <a:r>
              <a:rPr lang="es-ES" b="1" dirty="0"/>
              <a:t>2.3. ¿Cómo se puede vincular el concepto de ciudadanía con el proceso de paz en Colombia?</a:t>
            </a:r>
          </a:p>
          <a:p>
            <a:r>
              <a:rPr lang="es-ES" sz="1600" dirty="0">
                <a:solidFill>
                  <a:schemeClr val="tx1">
                    <a:lumMod val="65000"/>
                    <a:lumOff val="35000"/>
                  </a:schemeClr>
                </a:solidFill>
              </a:rPr>
              <a:t>La ciudadanía es la qué contribuye a la paz porqué contribuye con los diálogos sociales, (promueve la justicia social) pero para esto debe basarse en el conocimiento qué se tiene en derechos humanos, principios y valores.</a:t>
            </a:r>
          </a:p>
          <a:p>
            <a:endParaRPr lang="en-US" sz="1600" dirty="0">
              <a:solidFill>
                <a:schemeClr val="tx1">
                  <a:lumMod val="65000"/>
                  <a:lumOff val="35000"/>
                </a:schemeClr>
              </a:solidFill>
            </a:endParaRPr>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478971" y="194783"/>
            <a:ext cx="11421563" cy="760892"/>
          </a:xfrm>
        </p:spPr>
        <p:txBody>
          <a:bodyPr>
            <a:noAutofit/>
          </a:bodyPr>
          <a:lstStyle/>
          <a:p>
            <a:r>
              <a:rPr lang="es-ES" sz="2400" dirty="0"/>
              <a:t>3. Realice la lectura y resuelva las siguientes preguntas:</a:t>
            </a:r>
            <a:endParaRPr lang="en-US" sz="2400" dirty="0"/>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1347496199"/>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551543" y="190500"/>
            <a:ext cx="11335657" cy="773776"/>
          </a:xfrm>
        </p:spPr>
        <p:txBody>
          <a:bodyPr>
            <a:noAutofit/>
          </a:bodyPr>
          <a:lstStyle/>
          <a:p>
            <a:pPr algn="ctr"/>
            <a:r>
              <a:rPr lang="es-ES" sz="4400" dirty="0"/>
              <a:t>4. Responder las siguientes preguntas</a:t>
            </a:r>
            <a:endParaRPr lang="en-US" sz="4400" dirty="0"/>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370786"/>
            <a:ext cx="4756714" cy="597604"/>
          </a:xfrm>
        </p:spPr>
        <p:txBody>
          <a:bodyPr>
            <a:normAutofit fontScale="70000" lnSpcReduction="20000"/>
          </a:bodyPr>
          <a:lstStyle/>
          <a:p>
            <a:r>
              <a:rPr lang="en-US" dirty="0"/>
              <a:t>4.1 </a:t>
            </a:r>
            <a:r>
              <a:rPr lang="es-ES" dirty="0"/>
              <a:t>¿Por qué el trabajo es un derecho humano fundamental?</a:t>
            </a:r>
            <a:endParaRPr lang="en-US" dirty="0"/>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361643" y="4589803"/>
            <a:ext cx="4604314" cy="1906924"/>
          </a:xfrm>
        </p:spPr>
        <p:txBody>
          <a:bodyPr>
            <a:normAutofit fontScale="92500"/>
          </a:bodyPr>
          <a:lstStyle/>
          <a:p>
            <a:pPr algn="l">
              <a:lnSpc>
                <a:spcPct val="100000"/>
              </a:lnSpc>
              <a:buFont typeface="+mj-lt"/>
              <a:buAutoNum type="arabicPeriod"/>
            </a:pPr>
            <a:r>
              <a:rPr lang="es-ES" sz="1200" b="0" i="0" dirty="0">
                <a:solidFill>
                  <a:schemeClr val="tx1">
                    <a:lumMod val="65000"/>
                    <a:lumOff val="35000"/>
                  </a:schemeClr>
                </a:solidFill>
                <a:effectLst/>
              </a:rPr>
              <a:t>la libertad de asociación y la libertad sindical y el reconocimiento efectivo del derecho de negociación colectiva.</a:t>
            </a:r>
            <a:endParaRPr lang="es-ES" sz="1200" b="1" i="0" dirty="0">
              <a:solidFill>
                <a:schemeClr val="tx1">
                  <a:lumMod val="65000"/>
                  <a:lumOff val="35000"/>
                </a:schemeClr>
              </a:solidFill>
              <a:effectLst/>
            </a:endParaRPr>
          </a:p>
          <a:p>
            <a:pPr algn="l">
              <a:lnSpc>
                <a:spcPct val="100000"/>
              </a:lnSpc>
              <a:buFont typeface="+mj-lt"/>
              <a:buAutoNum type="arabicPeriod"/>
            </a:pPr>
            <a:r>
              <a:rPr lang="es-ES" sz="1200" b="0" i="0" dirty="0">
                <a:solidFill>
                  <a:schemeClr val="tx1">
                    <a:lumMod val="65000"/>
                    <a:lumOff val="35000"/>
                  </a:schemeClr>
                </a:solidFill>
                <a:effectLst/>
              </a:rPr>
              <a:t>la eliminación de todas las formas de trabajo forzoso u obligatorio.</a:t>
            </a:r>
            <a:endParaRPr lang="es-ES" sz="1200" b="1" i="0" dirty="0">
              <a:solidFill>
                <a:schemeClr val="tx1">
                  <a:lumMod val="65000"/>
                  <a:lumOff val="35000"/>
                </a:schemeClr>
              </a:solidFill>
              <a:effectLst/>
            </a:endParaRPr>
          </a:p>
          <a:p>
            <a:pPr algn="l">
              <a:lnSpc>
                <a:spcPct val="100000"/>
              </a:lnSpc>
              <a:buFont typeface="+mj-lt"/>
              <a:buAutoNum type="arabicPeriod"/>
            </a:pPr>
            <a:r>
              <a:rPr lang="es-ES" sz="1200" b="0" i="0" dirty="0">
                <a:solidFill>
                  <a:schemeClr val="tx1">
                    <a:lumMod val="65000"/>
                    <a:lumOff val="35000"/>
                  </a:schemeClr>
                </a:solidFill>
                <a:effectLst/>
              </a:rPr>
              <a:t>la abolición efectiva del trabajo infantil.</a:t>
            </a:r>
            <a:endParaRPr lang="es-ES" sz="1200" b="1" i="0" dirty="0">
              <a:solidFill>
                <a:schemeClr val="tx1">
                  <a:lumMod val="65000"/>
                  <a:lumOff val="35000"/>
                </a:schemeClr>
              </a:solidFill>
              <a:effectLst/>
            </a:endParaRPr>
          </a:p>
          <a:p>
            <a:pPr algn="l">
              <a:lnSpc>
                <a:spcPct val="100000"/>
              </a:lnSpc>
              <a:buFont typeface="+mj-lt"/>
              <a:buAutoNum type="arabicPeriod"/>
            </a:pPr>
            <a:r>
              <a:rPr lang="es-ES" sz="1200" b="0" i="0" dirty="0">
                <a:solidFill>
                  <a:schemeClr val="tx1">
                    <a:lumMod val="65000"/>
                    <a:lumOff val="35000"/>
                  </a:schemeClr>
                </a:solidFill>
                <a:effectLst/>
              </a:rPr>
              <a:t>la eliminación de la discriminación en materia de empleo y ocupación.</a:t>
            </a:r>
            <a:endParaRPr lang="es-ES" sz="1200" b="1" i="0" dirty="0">
              <a:solidFill>
                <a:schemeClr val="tx1">
                  <a:lumMod val="65000"/>
                  <a:lumOff val="35000"/>
                </a:schemeClr>
              </a:solidFill>
              <a:effectLst/>
            </a:endParaRPr>
          </a:p>
          <a:p>
            <a:pPr algn="l">
              <a:lnSpc>
                <a:spcPct val="100000"/>
              </a:lnSpc>
              <a:buFont typeface="+mj-lt"/>
              <a:buAutoNum type="arabicPeriod"/>
            </a:pPr>
            <a:r>
              <a:rPr lang="es-ES" sz="1200" b="0" i="0" dirty="0">
                <a:solidFill>
                  <a:schemeClr val="tx1">
                    <a:lumMod val="65000"/>
                    <a:lumOff val="35000"/>
                  </a:schemeClr>
                </a:solidFill>
                <a:effectLst/>
              </a:rPr>
              <a:t>un entorno de trabajo seguro y saludable.</a:t>
            </a:r>
            <a:endParaRPr lang="es-ES" sz="1200" b="1" i="0" dirty="0">
              <a:solidFill>
                <a:schemeClr val="tx1">
                  <a:lumMod val="65000"/>
                  <a:lumOff val="35000"/>
                </a:schemeClr>
              </a:solidFill>
              <a:effectLst/>
            </a:endParaRP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370786"/>
            <a:ext cx="4756714" cy="597604"/>
          </a:xfrm>
        </p:spPr>
        <p:txBody>
          <a:bodyPr>
            <a:normAutofit fontScale="70000" lnSpcReduction="20000"/>
          </a:bodyPr>
          <a:lstStyle/>
          <a:p>
            <a:r>
              <a:rPr lang="es-ES" dirty="0"/>
              <a:t>4.2 ¿Cómo se lograría un mundo laboral con trabajo decente?</a:t>
            </a:r>
            <a:endParaRPr lang="en-US" dirty="0"/>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1968390"/>
            <a:ext cx="4756714" cy="1906924"/>
          </a:xfrm>
        </p:spPr>
        <p:txBody>
          <a:bodyPr>
            <a:normAutofit fontScale="85000" lnSpcReduction="10000"/>
          </a:bodyPr>
          <a:lstStyle/>
          <a:p>
            <a:r>
              <a:rPr lang="en-US" dirty="0" err="1">
                <a:solidFill>
                  <a:schemeClr val="tx1">
                    <a:lumMod val="65000"/>
                    <a:lumOff val="35000"/>
                  </a:schemeClr>
                </a:solidFill>
              </a:rPr>
              <a:t>Esta</a:t>
            </a:r>
            <a:r>
              <a:rPr lang="en-US" dirty="0">
                <a:solidFill>
                  <a:schemeClr val="tx1">
                    <a:lumMod val="65000"/>
                    <a:lumOff val="35000"/>
                  </a:schemeClr>
                </a:solidFill>
              </a:rPr>
              <a:t> idea solo </a:t>
            </a:r>
            <a:r>
              <a:rPr lang="en-US" dirty="0" err="1">
                <a:solidFill>
                  <a:schemeClr val="tx1">
                    <a:lumMod val="65000"/>
                    <a:lumOff val="35000"/>
                  </a:schemeClr>
                </a:solidFill>
              </a:rPr>
              <a:t>sería</a:t>
            </a:r>
            <a:r>
              <a:rPr lang="en-US" dirty="0">
                <a:solidFill>
                  <a:schemeClr val="tx1">
                    <a:lumMod val="65000"/>
                    <a:lumOff val="35000"/>
                  </a:schemeClr>
                </a:solidFill>
              </a:rPr>
              <a:t> possible </a:t>
            </a:r>
            <a:r>
              <a:rPr lang="en-US" dirty="0" err="1">
                <a:solidFill>
                  <a:schemeClr val="tx1">
                    <a:lumMod val="65000"/>
                    <a:lumOff val="35000"/>
                  </a:schemeClr>
                </a:solidFill>
              </a:rPr>
              <a:t>si</a:t>
            </a:r>
            <a:r>
              <a:rPr lang="en-US" dirty="0">
                <a:solidFill>
                  <a:schemeClr val="tx1">
                    <a:lumMod val="65000"/>
                    <a:lumOff val="35000"/>
                  </a:schemeClr>
                </a:solidFill>
              </a:rPr>
              <a:t> las </a:t>
            </a:r>
            <a:r>
              <a:rPr lang="en-US" dirty="0" err="1">
                <a:solidFill>
                  <a:schemeClr val="tx1">
                    <a:lumMod val="65000"/>
                    <a:lumOff val="35000"/>
                  </a:schemeClr>
                </a:solidFill>
              </a:rPr>
              <a:t>empresas</a:t>
            </a:r>
            <a:r>
              <a:rPr lang="en-US" dirty="0">
                <a:solidFill>
                  <a:schemeClr val="tx1">
                    <a:lumMod val="65000"/>
                    <a:lumOff val="35000"/>
                  </a:schemeClr>
                </a:solidFill>
              </a:rPr>
              <a:t> </a:t>
            </a:r>
            <a:r>
              <a:rPr lang="en-US" dirty="0" err="1">
                <a:solidFill>
                  <a:schemeClr val="tx1">
                    <a:lumMod val="65000"/>
                    <a:lumOff val="35000"/>
                  </a:schemeClr>
                </a:solidFill>
              </a:rPr>
              <a:t>fueran</a:t>
            </a:r>
            <a:r>
              <a:rPr lang="en-US" dirty="0">
                <a:solidFill>
                  <a:schemeClr val="tx1">
                    <a:lumMod val="65000"/>
                    <a:lumOff val="35000"/>
                  </a:schemeClr>
                </a:solidFill>
              </a:rPr>
              <a:t> </a:t>
            </a:r>
            <a:r>
              <a:rPr lang="en-US" dirty="0" err="1">
                <a:solidFill>
                  <a:schemeClr val="tx1">
                    <a:lumMod val="65000"/>
                    <a:lumOff val="35000"/>
                  </a:schemeClr>
                </a:solidFill>
              </a:rPr>
              <a:t>más</a:t>
            </a:r>
            <a:r>
              <a:rPr lang="en-US" dirty="0">
                <a:solidFill>
                  <a:schemeClr val="tx1">
                    <a:lumMod val="65000"/>
                    <a:lumOff val="35000"/>
                  </a:schemeClr>
                </a:solidFill>
              </a:rPr>
              <a:t> </a:t>
            </a:r>
            <a:r>
              <a:rPr lang="en-US" dirty="0" err="1">
                <a:solidFill>
                  <a:schemeClr val="tx1">
                    <a:lumMod val="65000"/>
                    <a:lumOff val="35000"/>
                  </a:schemeClr>
                </a:solidFill>
              </a:rPr>
              <a:t>abiertas</a:t>
            </a:r>
            <a:r>
              <a:rPr lang="en-US" dirty="0">
                <a:solidFill>
                  <a:schemeClr val="tx1">
                    <a:lumMod val="65000"/>
                    <a:lumOff val="35000"/>
                  </a:schemeClr>
                </a:solidFill>
              </a:rPr>
              <a:t> a la </a:t>
            </a:r>
            <a:r>
              <a:rPr lang="en-US" dirty="0" err="1">
                <a:solidFill>
                  <a:schemeClr val="tx1">
                    <a:lumMod val="65000"/>
                    <a:lumOff val="35000"/>
                  </a:schemeClr>
                </a:solidFill>
              </a:rPr>
              <a:t>capacitación</a:t>
            </a:r>
            <a:r>
              <a:rPr lang="en-US" dirty="0">
                <a:solidFill>
                  <a:schemeClr val="tx1">
                    <a:lumMod val="65000"/>
                    <a:lumOff val="35000"/>
                  </a:schemeClr>
                </a:solidFill>
              </a:rPr>
              <a:t> de </a:t>
            </a:r>
            <a:r>
              <a:rPr lang="en-US" dirty="0" err="1">
                <a:solidFill>
                  <a:schemeClr val="tx1">
                    <a:lumMod val="65000"/>
                    <a:lumOff val="35000"/>
                  </a:schemeClr>
                </a:solidFill>
              </a:rPr>
              <a:t>los</a:t>
            </a:r>
            <a:r>
              <a:rPr lang="en-US" dirty="0">
                <a:solidFill>
                  <a:schemeClr val="tx1">
                    <a:lumMod val="65000"/>
                    <a:lumOff val="35000"/>
                  </a:schemeClr>
                </a:solidFill>
              </a:rPr>
              <a:t> </a:t>
            </a:r>
            <a:r>
              <a:rPr lang="en-US" dirty="0" err="1">
                <a:solidFill>
                  <a:schemeClr val="tx1">
                    <a:lumMod val="65000"/>
                    <a:lumOff val="35000"/>
                  </a:schemeClr>
                </a:solidFill>
              </a:rPr>
              <a:t>jóvenes</a:t>
            </a:r>
            <a:r>
              <a:rPr lang="en-US" dirty="0">
                <a:solidFill>
                  <a:schemeClr val="tx1">
                    <a:lumMod val="65000"/>
                    <a:lumOff val="35000"/>
                  </a:schemeClr>
                </a:solidFill>
              </a:rPr>
              <a:t> </a:t>
            </a:r>
            <a:r>
              <a:rPr lang="en-US" dirty="0" err="1">
                <a:solidFill>
                  <a:schemeClr val="tx1">
                    <a:lumMod val="65000"/>
                    <a:lumOff val="35000"/>
                  </a:schemeClr>
                </a:solidFill>
              </a:rPr>
              <a:t>desde</a:t>
            </a:r>
            <a:r>
              <a:rPr lang="en-US" dirty="0">
                <a:solidFill>
                  <a:schemeClr val="tx1">
                    <a:lumMod val="65000"/>
                    <a:lumOff val="35000"/>
                  </a:schemeClr>
                </a:solidFill>
              </a:rPr>
              <a:t> cero para que </a:t>
            </a:r>
            <a:r>
              <a:rPr lang="en-US" dirty="0" err="1">
                <a:solidFill>
                  <a:schemeClr val="tx1">
                    <a:lumMod val="65000"/>
                    <a:lumOff val="35000"/>
                  </a:schemeClr>
                </a:solidFill>
              </a:rPr>
              <a:t>tuvieran</a:t>
            </a:r>
            <a:r>
              <a:rPr lang="en-US" dirty="0">
                <a:solidFill>
                  <a:schemeClr val="tx1">
                    <a:lumMod val="65000"/>
                    <a:lumOff val="35000"/>
                  </a:schemeClr>
                </a:solidFill>
              </a:rPr>
              <a:t> un </a:t>
            </a:r>
            <a:r>
              <a:rPr lang="en-US" dirty="0" err="1">
                <a:solidFill>
                  <a:schemeClr val="tx1">
                    <a:lumMod val="65000"/>
                    <a:lumOff val="35000"/>
                  </a:schemeClr>
                </a:solidFill>
              </a:rPr>
              <a:t>conocimiento</a:t>
            </a:r>
            <a:r>
              <a:rPr lang="en-US" dirty="0">
                <a:solidFill>
                  <a:schemeClr val="tx1">
                    <a:lumMod val="65000"/>
                    <a:lumOff val="35000"/>
                  </a:schemeClr>
                </a:solidFill>
              </a:rPr>
              <a:t> </a:t>
            </a:r>
            <a:r>
              <a:rPr lang="en-US" dirty="0" err="1">
                <a:solidFill>
                  <a:schemeClr val="tx1">
                    <a:lumMod val="65000"/>
                    <a:lumOff val="35000"/>
                  </a:schemeClr>
                </a:solidFill>
              </a:rPr>
              <a:t>amplio</a:t>
            </a:r>
            <a:r>
              <a:rPr lang="en-US" dirty="0">
                <a:solidFill>
                  <a:schemeClr val="tx1">
                    <a:lumMod val="65000"/>
                    <a:lumOff val="35000"/>
                  </a:schemeClr>
                </a:solidFill>
              </a:rPr>
              <a:t> que </a:t>
            </a:r>
            <a:r>
              <a:rPr lang="en-US" dirty="0" err="1">
                <a:solidFill>
                  <a:schemeClr val="tx1">
                    <a:lumMod val="65000"/>
                    <a:lumOff val="35000"/>
                  </a:schemeClr>
                </a:solidFill>
              </a:rPr>
              <a:t>fuera</a:t>
            </a:r>
            <a:r>
              <a:rPr lang="en-US" dirty="0">
                <a:solidFill>
                  <a:schemeClr val="tx1">
                    <a:lumMod val="65000"/>
                    <a:lumOff val="35000"/>
                  </a:schemeClr>
                </a:solidFill>
              </a:rPr>
              <a:t> </a:t>
            </a:r>
            <a:r>
              <a:rPr lang="en-US" dirty="0" err="1">
                <a:solidFill>
                  <a:schemeClr val="tx1">
                    <a:lumMod val="65000"/>
                    <a:lumOff val="35000"/>
                  </a:schemeClr>
                </a:solidFill>
              </a:rPr>
              <a:t>aumentando</a:t>
            </a:r>
            <a:r>
              <a:rPr lang="en-US" dirty="0">
                <a:solidFill>
                  <a:schemeClr val="tx1">
                    <a:lumMod val="65000"/>
                    <a:lumOff val="35000"/>
                  </a:schemeClr>
                </a:solidFill>
              </a:rPr>
              <a:t> poco a poco </a:t>
            </a:r>
            <a:r>
              <a:rPr lang="en-US" dirty="0" err="1">
                <a:solidFill>
                  <a:schemeClr val="tx1">
                    <a:lumMod val="65000"/>
                    <a:lumOff val="35000"/>
                  </a:schemeClr>
                </a:solidFill>
              </a:rPr>
              <a:t>pues</a:t>
            </a:r>
            <a:r>
              <a:rPr lang="en-US" dirty="0">
                <a:solidFill>
                  <a:schemeClr val="tx1">
                    <a:lumMod val="65000"/>
                    <a:lumOff val="35000"/>
                  </a:schemeClr>
                </a:solidFill>
              </a:rPr>
              <a:t> son </a:t>
            </a:r>
            <a:r>
              <a:rPr lang="en-US" dirty="0" err="1">
                <a:solidFill>
                  <a:schemeClr val="tx1">
                    <a:lumMod val="65000"/>
                    <a:lumOff val="35000"/>
                  </a:schemeClr>
                </a:solidFill>
              </a:rPr>
              <a:t>quiénes</a:t>
            </a:r>
            <a:r>
              <a:rPr lang="en-US" dirty="0">
                <a:solidFill>
                  <a:schemeClr val="tx1">
                    <a:lumMod val="65000"/>
                    <a:lumOff val="35000"/>
                  </a:schemeClr>
                </a:solidFill>
              </a:rPr>
              <a:t> </a:t>
            </a:r>
            <a:r>
              <a:rPr lang="en-US" dirty="0" err="1">
                <a:solidFill>
                  <a:schemeClr val="tx1">
                    <a:lumMod val="65000"/>
                    <a:lumOff val="35000"/>
                  </a:schemeClr>
                </a:solidFill>
              </a:rPr>
              <a:t>nos</a:t>
            </a:r>
            <a:r>
              <a:rPr lang="en-US" dirty="0">
                <a:solidFill>
                  <a:schemeClr val="tx1">
                    <a:lumMod val="65000"/>
                    <a:lumOff val="35000"/>
                  </a:schemeClr>
                </a:solidFill>
              </a:rPr>
              <a:t> van a </a:t>
            </a:r>
            <a:r>
              <a:rPr lang="en-US" dirty="0" err="1">
                <a:solidFill>
                  <a:schemeClr val="tx1">
                    <a:lumMod val="65000"/>
                    <a:lumOff val="35000"/>
                  </a:schemeClr>
                </a:solidFill>
              </a:rPr>
              <a:t>reemplazar</a:t>
            </a:r>
            <a:r>
              <a:rPr lang="en-US" dirty="0">
                <a:solidFill>
                  <a:schemeClr val="tx1">
                    <a:lumMod val="65000"/>
                    <a:lumOff val="35000"/>
                  </a:schemeClr>
                </a:solidFill>
              </a:rPr>
              <a:t> a </a:t>
            </a:r>
            <a:r>
              <a:rPr lang="en-US" dirty="0" err="1">
                <a:solidFill>
                  <a:schemeClr val="tx1">
                    <a:lumMod val="65000"/>
                    <a:lumOff val="35000"/>
                  </a:schemeClr>
                </a:solidFill>
              </a:rPr>
              <a:t>todos</a:t>
            </a:r>
            <a:r>
              <a:rPr lang="en-US" dirty="0">
                <a:solidFill>
                  <a:schemeClr val="tx1">
                    <a:lumMod val="65000"/>
                    <a:lumOff val="35000"/>
                  </a:schemeClr>
                </a:solidFill>
              </a:rPr>
              <a:t> </a:t>
            </a:r>
            <a:r>
              <a:rPr lang="en-US" dirty="0" err="1">
                <a:solidFill>
                  <a:schemeClr val="tx1">
                    <a:lumMod val="65000"/>
                    <a:lumOff val="35000"/>
                  </a:schemeClr>
                </a:solidFill>
              </a:rPr>
              <a:t>en</a:t>
            </a:r>
            <a:r>
              <a:rPr lang="en-US" dirty="0">
                <a:solidFill>
                  <a:schemeClr val="tx1">
                    <a:lumMod val="65000"/>
                    <a:lumOff val="35000"/>
                  </a:schemeClr>
                </a:solidFill>
              </a:rPr>
              <a:t> </a:t>
            </a:r>
            <a:r>
              <a:rPr lang="en-US" dirty="0" err="1">
                <a:solidFill>
                  <a:schemeClr val="tx1">
                    <a:lumMod val="65000"/>
                    <a:lumOff val="35000"/>
                  </a:schemeClr>
                </a:solidFill>
              </a:rPr>
              <a:t>algún</a:t>
            </a:r>
            <a:r>
              <a:rPr lang="en-US" dirty="0">
                <a:solidFill>
                  <a:schemeClr val="tx1">
                    <a:lumMod val="65000"/>
                    <a:lumOff val="35000"/>
                  </a:schemeClr>
                </a:solidFill>
              </a:rPr>
              <a:t> memento.</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
        <p:nvSpPr>
          <p:cNvPr id="2" name="Text Placeholder 13">
            <a:extLst>
              <a:ext uri="{FF2B5EF4-FFF2-40B4-BE49-F238E27FC236}">
                <a16:creationId xmlns:a16="http://schemas.microsoft.com/office/drawing/2014/main" id="{A194D375-2780-A3A2-105E-1659E37ED6D7}"/>
              </a:ext>
            </a:extLst>
          </p:cNvPr>
          <p:cNvSpPr txBox="1">
            <a:spLocks/>
          </p:cNvSpPr>
          <p:nvPr/>
        </p:nvSpPr>
        <p:spPr>
          <a:xfrm>
            <a:off x="1209243" y="3926911"/>
            <a:ext cx="4756714" cy="597604"/>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4.3 </a:t>
            </a:r>
            <a:r>
              <a:rPr lang="es-ES" dirty="0"/>
              <a:t>. ¿Qué principios promueve la OIT en el mundo del trabajo?</a:t>
            </a:r>
            <a:endParaRPr lang="en-US" dirty="0"/>
          </a:p>
        </p:txBody>
      </p:sp>
      <p:sp>
        <p:nvSpPr>
          <p:cNvPr id="3" name="Content Placeholder 12">
            <a:extLst>
              <a:ext uri="{FF2B5EF4-FFF2-40B4-BE49-F238E27FC236}">
                <a16:creationId xmlns:a16="http://schemas.microsoft.com/office/drawing/2014/main" id="{F257A41A-7818-54AD-E48B-4D071CE32633}"/>
              </a:ext>
            </a:extLst>
          </p:cNvPr>
          <p:cNvSpPr txBox="1">
            <a:spLocks/>
          </p:cNvSpPr>
          <p:nvPr/>
        </p:nvSpPr>
        <p:spPr>
          <a:xfrm>
            <a:off x="1361643" y="2120790"/>
            <a:ext cx="4604314" cy="174083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solidFill>
                  <a:schemeClr val="tx1">
                    <a:lumMod val="65000"/>
                    <a:lumOff val="35000"/>
                  </a:schemeClr>
                </a:solidFill>
              </a:rPr>
              <a:t>Porqué</a:t>
            </a:r>
            <a:r>
              <a:rPr lang="en-US" sz="2400" dirty="0">
                <a:solidFill>
                  <a:schemeClr val="tx1">
                    <a:lumMod val="65000"/>
                    <a:lumOff val="35000"/>
                  </a:schemeClr>
                </a:solidFill>
              </a:rPr>
              <a:t> </a:t>
            </a:r>
            <a:r>
              <a:rPr lang="en-US" sz="2400" dirty="0" err="1">
                <a:solidFill>
                  <a:schemeClr val="tx1">
                    <a:lumMod val="65000"/>
                    <a:lumOff val="35000"/>
                  </a:schemeClr>
                </a:solidFill>
              </a:rPr>
              <a:t>por</a:t>
            </a:r>
            <a:r>
              <a:rPr lang="en-US" sz="2400" dirty="0">
                <a:solidFill>
                  <a:schemeClr val="tx1">
                    <a:lumMod val="65000"/>
                    <a:lumOff val="35000"/>
                  </a:schemeClr>
                </a:solidFill>
              </a:rPr>
              <a:t> medio de </a:t>
            </a:r>
            <a:r>
              <a:rPr lang="en-US" sz="2400" dirty="0" err="1">
                <a:solidFill>
                  <a:schemeClr val="tx1">
                    <a:lumMod val="65000"/>
                    <a:lumOff val="35000"/>
                  </a:schemeClr>
                </a:solidFill>
              </a:rPr>
              <a:t>este</a:t>
            </a:r>
            <a:r>
              <a:rPr lang="en-US" sz="2400" dirty="0">
                <a:solidFill>
                  <a:schemeClr val="tx1">
                    <a:lumMod val="65000"/>
                    <a:lumOff val="35000"/>
                  </a:schemeClr>
                </a:solidFill>
              </a:rPr>
              <a:t> </a:t>
            </a:r>
            <a:r>
              <a:rPr lang="en-US" sz="2400" dirty="0" err="1">
                <a:solidFill>
                  <a:schemeClr val="tx1">
                    <a:lumMod val="65000"/>
                    <a:lumOff val="35000"/>
                  </a:schemeClr>
                </a:solidFill>
              </a:rPr>
              <a:t>podemos</a:t>
            </a:r>
            <a:r>
              <a:rPr lang="en-US" sz="2400" dirty="0">
                <a:solidFill>
                  <a:schemeClr val="tx1">
                    <a:lumMod val="65000"/>
                    <a:lumOff val="35000"/>
                  </a:schemeClr>
                </a:solidFill>
              </a:rPr>
              <a:t> </a:t>
            </a:r>
            <a:r>
              <a:rPr lang="en-US" sz="2400" dirty="0" err="1">
                <a:solidFill>
                  <a:schemeClr val="tx1">
                    <a:lumMod val="65000"/>
                    <a:lumOff val="35000"/>
                  </a:schemeClr>
                </a:solidFill>
              </a:rPr>
              <a:t>obtener</a:t>
            </a:r>
            <a:r>
              <a:rPr lang="en-US" sz="2400" dirty="0">
                <a:solidFill>
                  <a:schemeClr val="tx1">
                    <a:lumMod val="65000"/>
                    <a:lumOff val="35000"/>
                  </a:schemeClr>
                </a:solidFill>
              </a:rPr>
              <a:t> </a:t>
            </a:r>
            <a:r>
              <a:rPr lang="en-US" sz="2400" dirty="0" err="1">
                <a:solidFill>
                  <a:schemeClr val="tx1">
                    <a:lumMod val="65000"/>
                    <a:lumOff val="35000"/>
                  </a:schemeClr>
                </a:solidFill>
              </a:rPr>
              <a:t>nuestro</a:t>
            </a:r>
            <a:r>
              <a:rPr lang="en-US" sz="2400" dirty="0">
                <a:solidFill>
                  <a:schemeClr val="tx1">
                    <a:lumMod val="65000"/>
                    <a:lumOff val="35000"/>
                  </a:schemeClr>
                </a:solidFill>
              </a:rPr>
              <a:t> </a:t>
            </a:r>
            <a:r>
              <a:rPr lang="en-US" sz="2400" dirty="0" err="1">
                <a:solidFill>
                  <a:schemeClr val="tx1">
                    <a:lumMod val="65000"/>
                    <a:lumOff val="35000"/>
                  </a:schemeClr>
                </a:solidFill>
              </a:rPr>
              <a:t>sustento</a:t>
            </a:r>
            <a:r>
              <a:rPr lang="en-US" sz="2400" dirty="0">
                <a:solidFill>
                  <a:schemeClr val="tx1">
                    <a:lumMod val="65000"/>
                    <a:lumOff val="35000"/>
                  </a:schemeClr>
                </a:solidFill>
              </a:rPr>
              <a:t> para </a:t>
            </a:r>
            <a:r>
              <a:rPr lang="en-US" sz="2400" dirty="0" err="1">
                <a:solidFill>
                  <a:schemeClr val="tx1">
                    <a:lumMod val="65000"/>
                    <a:lumOff val="35000"/>
                  </a:schemeClr>
                </a:solidFill>
              </a:rPr>
              <a:t>el</a:t>
            </a:r>
            <a:r>
              <a:rPr lang="en-US" sz="2400" dirty="0">
                <a:solidFill>
                  <a:schemeClr val="tx1">
                    <a:lumMod val="65000"/>
                    <a:lumOff val="35000"/>
                  </a:schemeClr>
                </a:solidFill>
              </a:rPr>
              <a:t> </a:t>
            </a:r>
            <a:r>
              <a:rPr lang="en-US" sz="2400" dirty="0" err="1">
                <a:solidFill>
                  <a:schemeClr val="tx1">
                    <a:lumMod val="65000"/>
                    <a:lumOff val="35000"/>
                  </a:schemeClr>
                </a:solidFill>
              </a:rPr>
              <a:t>diario</a:t>
            </a:r>
            <a:r>
              <a:rPr lang="en-US" sz="2400" dirty="0">
                <a:solidFill>
                  <a:schemeClr val="tx1">
                    <a:lumMod val="65000"/>
                    <a:lumOff val="35000"/>
                  </a:schemeClr>
                </a:solidFill>
              </a:rPr>
              <a:t> </a:t>
            </a:r>
            <a:r>
              <a:rPr lang="en-US" sz="2400" dirty="0" err="1">
                <a:solidFill>
                  <a:schemeClr val="tx1">
                    <a:lumMod val="65000"/>
                    <a:lumOff val="35000"/>
                  </a:schemeClr>
                </a:solidFill>
              </a:rPr>
              <a:t>vivir</a:t>
            </a:r>
            <a:r>
              <a:rPr lang="en-US" sz="2400" dirty="0">
                <a:solidFill>
                  <a:schemeClr val="tx1">
                    <a:lumMod val="65000"/>
                    <a:lumOff val="35000"/>
                  </a:schemeClr>
                </a:solidFill>
              </a:rPr>
              <a:t>.</a:t>
            </a:r>
          </a:p>
        </p:txBody>
      </p:sp>
      <p:sp>
        <p:nvSpPr>
          <p:cNvPr id="4" name="Text Placeholder 13">
            <a:extLst>
              <a:ext uri="{FF2B5EF4-FFF2-40B4-BE49-F238E27FC236}">
                <a16:creationId xmlns:a16="http://schemas.microsoft.com/office/drawing/2014/main" id="{87904486-ECBF-9DD4-5139-D0E3BF7FBDD0}"/>
              </a:ext>
            </a:extLst>
          </p:cNvPr>
          <p:cNvSpPr txBox="1">
            <a:spLocks/>
          </p:cNvSpPr>
          <p:nvPr/>
        </p:nvSpPr>
        <p:spPr>
          <a:xfrm>
            <a:off x="6257466" y="3878629"/>
            <a:ext cx="4918533" cy="597604"/>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4.4 </a:t>
            </a:r>
            <a:r>
              <a:rPr lang="es-ES" dirty="0"/>
              <a:t>¿Qué relación tiene el trabajo con la satisfacción de las necesidades básicas de las personas?</a:t>
            </a:r>
            <a:endParaRPr lang="en-US" dirty="0"/>
          </a:p>
        </p:txBody>
      </p:sp>
      <p:sp>
        <p:nvSpPr>
          <p:cNvPr id="5" name="Content Placeholder 12">
            <a:extLst>
              <a:ext uri="{FF2B5EF4-FFF2-40B4-BE49-F238E27FC236}">
                <a16:creationId xmlns:a16="http://schemas.microsoft.com/office/drawing/2014/main" id="{E0847C2F-CC74-F832-258C-0B74E629E749}"/>
              </a:ext>
            </a:extLst>
          </p:cNvPr>
          <p:cNvSpPr txBox="1">
            <a:spLocks/>
          </p:cNvSpPr>
          <p:nvPr/>
        </p:nvSpPr>
        <p:spPr>
          <a:xfrm>
            <a:off x="6257467" y="4524515"/>
            <a:ext cx="4604314" cy="190692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Su</a:t>
            </a:r>
            <a:r>
              <a:rPr lang="en-US" dirty="0"/>
              <a:t> </a:t>
            </a:r>
            <a:r>
              <a:rPr lang="en-US" dirty="0" err="1"/>
              <a:t>relación</a:t>
            </a:r>
            <a:r>
              <a:rPr lang="en-US" dirty="0"/>
              <a:t> es </a:t>
            </a:r>
            <a:r>
              <a:rPr lang="en-US" dirty="0" err="1"/>
              <a:t>totalmente</a:t>
            </a:r>
            <a:r>
              <a:rPr lang="en-US" dirty="0"/>
              <a:t> </a:t>
            </a:r>
            <a:r>
              <a:rPr lang="en-US" dirty="0" err="1"/>
              <a:t>directa</a:t>
            </a:r>
            <a:r>
              <a:rPr lang="en-US" dirty="0"/>
              <a:t> </a:t>
            </a:r>
            <a:r>
              <a:rPr lang="en-US" dirty="0" err="1"/>
              <a:t>ya</a:t>
            </a:r>
            <a:r>
              <a:rPr lang="en-US" dirty="0"/>
              <a:t> que </a:t>
            </a:r>
            <a:r>
              <a:rPr lang="en-US" dirty="0" err="1"/>
              <a:t>ahora</a:t>
            </a:r>
            <a:r>
              <a:rPr lang="en-US" dirty="0"/>
              <a:t> </a:t>
            </a:r>
            <a:r>
              <a:rPr lang="en-US" dirty="0" err="1"/>
              <a:t>mismo</a:t>
            </a:r>
            <a:r>
              <a:rPr lang="en-US" dirty="0"/>
              <a:t> </a:t>
            </a:r>
            <a:r>
              <a:rPr lang="en-US" dirty="0" err="1"/>
              <a:t>todo</a:t>
            </a:r>
            <a:r>
              <a:rPr lang="en-US" dirty="0"/>
              <a:t> se </a:t>
            </a:r>
            <a:r>
              <a:rPr lang="en-US" dirty="0" err="1"/>
              <a:t>deriva</a:t>
            </a:r>
            <a:r>
              <a:rPr lang="en-US" dirty="0"/>
              <a:t> </a:t>
            </a:r>
            <a:r>
              <a:rPr lang="en-US" dirty="0" err="1"/>
              <a:t>en</a:t>
            </a:r>
            <a:r>
              <a:rPr lang="en-US" dirty="0"/>
              <a:t> dinero </a:t>
            </a:r>
            <a:r>
              <a:rPr lang="en-US" dirty="0" err="1"/>
              <a:t>por</a:t>
            </a:r>
            <a:r>
              <a:rPr lang="en-US" dirty="0"/>
              <a:t> lo </a:t>
            </a:r>
            <a:r>
              <a:rPr lang="en-US" dirty="0" err="1"/>
              <a:t>cuál</a:t>
            </a:r>
            <a:r>
              <a:rPr lang="en-US" dirty="0"/>
              <a:t> </a:t>
            </a:r>
            <a:r>
              <a:rPr lang="en-US" dirty="0" err="1"/>
              <a:t>hasata</a:t>
            </a:r>
            <a:r>
              <a:rPr lang="en-US" dirty="0"/>
              <a:t> las </a:t>
            </a:r>
            <a:r>
              <a:rPr lang="en-US" dirty="0" err="1"/>
              <a:t>minimas</a:t>
            </a:r>
            <a:r>
              <a:rPr lang="en-US" dirty="0"/>
              <a:t> </a:t>
            </a:r>
            <a:r>
              <a:rPr lang="en-US" dirty="0" err="1"/>
              <a:t>necesidades</a:t>
            </a:r>
            <a:r>
              <a:rPr lang="en-US" dirty="0"/>
              <a:t> </a:t>
            </a:r>
            <a:r>
              <a:rPr lang="en-US" dirty="0" err="1"/>
              <a:t>básicas</a:t>
            </a:r>
            <a:r>
              <a:rPr lang="en-US" dirty="0"/>
              <a:t> del ser </a:t>
            </a:r>
            <a:r>
              <a:rPr lang="en-US" dirty="0" err="1"/>
              <a:t>humano</a:t>
            </a:r>
            <a:r>
              <a:rPr lang="en-US" dirty="0"/>
              <a:t> </a:t>
            </a:r>
            <a:r>
              <a:rPr lang="en-US" dirty="0" err="1"/>
              <a:t>deben</a:t>
            </a:r>
            <a:r>
              <a:rPr lang="en-US" dirty="0"/>
              <a:t> solo </a:t>
            </a:r>
            <a:r>
              <a:rPr lang="en-US" dirty="0" err="1"/>
              <a:t>pueden</a:t>
            </a:r>
            <a:r>
              <a:rPr lang="en-US" dirty="0"/>
              <a:t> ser </a:t>
            </a:r>
            <a:r>
              <a:rPr lang="en-US" dirty="0" err="1"/>
              <a:t>llevadas</a:t>
            </a:r>
            <a:r>
              <a:rPr lang="en-US" dirty="0"/>
              <a:t> de </a:t>
            </a:r>
            <a:r>
              <a:rPr lang="en-US" dirty="0" err="1"/>
              <a:t>manera</a:t>
            </a:r>
            <a:r>
              <a:rPr lang="en-US" dirty="0"/>
              <a:t> </a:t>
            </a:r>
            <a:r>
              <a:rPr lang="en-US" dirty="0" err="1"/>
              <a:t>monetaria</a:t>
            </a:r>
            <a:r>
              <a:rPr lang="en-US" dirty="0"/>
              <a:t>.</a:t>
            </a:r>
          </a:p>
        </p:txBody>
      </p:sp>
    </p:spTree>
    <p:extLst>
      <p:ext uri="{BB962C8B-B14F-4D97-AF65-F5344CB8AC3E}">
        <p14:creationId xmlns:p14="http://schemas.microsoft.com/office/powerpoint/2010/main" val="280542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558417"/>
            <a:ext cx="3327366" cy="803380"/>
          </a:xfrm>
        </p:spPr>
        <p:txBody>
          <a:bodyPr>
            <a:normAutofit/>
          </a:bodyPr>
          <a:lstStyle/>
          <a:p>
            <a:r>
              <a:rPr lang="es-ES" sz="1800" dirty="0"/>
              <a:t>4.5 ¿Cuáles son los derechos laborales más vulnerados?</a:t>
            </a:r>
            <a:endParaRPr lang="en-US" sz="1800" dirty="0"/>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981451"/>
          </a:xfrm>
        </p:spPr>
        <p:txBody>
          <a:bodyPr>
            <a:normAutofit lnSpcReduction="10000"/>
          </a:bodyPr>
          <a:lstStyle/>
          <a:p>
            <a:pPr algn="l">
              <a:buFont typeface="Arial" panose="020B0604020202020204" pitchFamily="34" charset="0"/>
              <a:buChar char="•"/>
            </a:pPr>
            <a:r>
              <a:rPr lang="es-ES" dirty="0">
                <a:solidFill>
                  <a:schemeClr val="tx1">
                    <a:lumMod val="65000"/>
                    <a:lumOff val="35000"/>
                  </a:schemeClr>
                </a:solidFill>
                <a:latin typeface="Montserrat" panose="00000500000000000000" pitchFamily="2" charset="0"/>
              </a:rPr>
              <a:t>E</a:t>
            </a:r>
            <a:r>
              <a:rPr lang="es-ES" b="0" i="0" u="none" strike="noStrike" dirty="0">
                <a:solidFill>
                  <a:schemeClr val="tx1">
                    <a:lumMod val="65000"/>
                    <a:lumOff val="35000"/>
                  </a:schemeClr>
                </a:solidFill>
                <a:effectLst/>
                <a:latin typeface="Montserrat" panose="00000500000000000000" pitchFamily="2" charset="0"/>
              </a:rPr>
              <a:t>l acoso laboral </a:t>
            </a:r>
          </a:p>
          <a:p>
            <a:pPr algn="l">
              <a:buFont typeface="Arial" panose="020B0604020202020204" pitchFamily="34" charset="0"/>
              <a:buChar char="•"/>
            </a:pPr>
            <a:r>
              <a:rPr lang="es-ES" b="0" i="0" u="none" strike="noStrike" dirty="0">
                <a:solidFill>
                  <a:schemeClr val="tx1">
                    <a:lumMod val="65000"/>
                    <a:lumOff val="35000"/>
                  </a:schemeClr>
                </a:solidFill>
                <a:effectLst/>
                <a:latin typeface="Montserrat" panose="00000500000000000000" pitchFamily="2" charset="0"/>
              </a:rPr>
              <a:t>El tipo de remuneración de tiempo extra y comisiones </a:t>
            </a:r>
          </a:p>
          <a:p>
            <a:pPr algn="l">
              <a:buFont typeface="Arial" panose="020B0604020202020204" pitchFamily="34" charset="0"/>
              <a:buChar char="•"/>
            </a:pPr>
            <a:r>
              <a:rPr lang="es-ES" dirty="0">
                <a:solidFill>
                  <a:schemeClr val="tx1">
                    <a:lumMod val="65000"/>
                    <a:lumOff val="35000"/>
                  </a:schemeClr>
                </a:solidFill>
                <a:latin typeface="Montserrat" panose="00000500000000000000" pitchFamily="2" charset="0"/>
              </a:rPr>
              <a:t>L</a:t>
            </a:r>
            <a:r>
              <a:rPr lang="es-ES" b="0" i="0" u="none" strike="noStrike" dirty="0">
                <a:solidFill>
                  <a:schemeClr val="tx1">
                    <a:lumMod val="65000"/>
                    <a:lumOff val="35000"/>
                  </a:schemeClr>
                </a:solidFill>
                <a:effectLst/>
                <a:latin typeface="Montserrat" panose="00000500000000000000" pitchFamily="2" charset="0"/>
              </a:rPr>
              <a:t>a sobrecarga laboral </a:t>
            </a:r>
          </a:p>
          <a:p>
            <a:pPr algn="l">
              <a:buFont typeface="Arial" panose="020B0604020202020204" pitchFamily="34" charset="0"/>
              <a:buChar char="•"/>
            </a:pPr>
            <a:r>
              <a:rPr lang="es-ES" dirty="0">
                <a:solidFill>
                  <a:schemeClr val="tx1">
                    <a:lumMod val="65000"/>
                    <a:lumOff val="35000"/>
                  </a:schemeClr>
                </a:solidFill>
                <a:latin typeface="Montserrat" panose="00000500000000000000" pitchFamily="2" charset="0"/>
              </a:rPr>
              <a:t>L</a:t>
            </a:r>
            <a:r>
              <a:rPr lang="es-ES" b="0" i="0" u="none" strike="noStrike" dirty="0">
                <a:solidFill>
                  <a:schemeClr val="tx1">
                    <a:lumMod val="65000"/>
                    <a:lumOff val="35000"/>
                  </a:schemeClr>
                </a:solidFill>
                <a:effectLst/>
                <a:latin typeface="Montserrat" panose="00000500000000000000" pitchFamily="2" charset="0"/>
              </a:rPr>
              <a:t>as condiciones de seguridad social y salud en el trabajo</a:t>
            </a:r>
          </a:p>
          <a:p>
            <a:pPr algn="l">
              <a:buFont typeface="Arial" panose="020B0604020202020204" pitchFamily="34" charset="0"/>
              <a:buChar char="•"/>
            </a:pPr>
            <a:r>
              <a:rPr lang="es-ES" b="0" i="0" u="none" strike="noStrike" dirty="0">
                <a:solidFill>
                  <a:schemeClr val="tx1">
                    <a:lumMod val="65000"/>
                    <a:lumOff val="35000"/>
                  </a:schemeClr>
                </a:solidFill>
                <a:effectLst/>
                <a:latin typeface="Montserrat" panose="00000500000000000000" pitchFamily="2" charset="0"/>
              </a:rPr>
              <a:t>Los horarios de trabajo</a:t>
            </a:r>
            <a:br>
              <a:rPr lang="es-ES" dirty="0"/>
            </a:br>
            <a:endParaRPr lang="en-US" dirty="0"/>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481976"/>
            <a:ext cx="3327366" cy="879821"/>
          </a:xfrm>
        </p:spPr>
        <p:txBody>
          <a:bodyPr>
            <a:normAutofit fontScale="55000" lnSpcReduction="20000"/>
          </a:bodyPr>
          <a:lstStyle/>
          <a:p>
            <a:r>
              <a:rPr lang="en-US" dirty="0"/>
              <a:t>4.6 </a:t>
            </a:r>
            <a:r>
              <a:rPr lang="es-ES" dirty="0"/>
              <a:t>. ¿Qué consecuencias sociales, económicas, culturales y políticas resultan cuando a las personas no se les reconocen sus derechos laborales?</a:t>
            </a:r>
            <a:endParaRPr lang="en-US" dirty="0"/>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s-ES" dirty="0">
                <a:solidFill>
                  <a:schemeClr val="tx1">
                    <a:lumMod val="65000"/>
                    <a:lumOff val="35000"/>
                  </a:schemeClr>
                </a:solidFill>
              </a:rPr>
              <a:t>Evitar la discriminación de género en el lugar de trabajo</a:t>
            </a:r>
          </a:p>
          <a:p>
            <a:r>
              <a:rPr lang="es-ES" dirty="0">
                <a:solidFill>
                  <a:schemeClr val="tx1">
                    <a:lumMod val="65000"/>
                    <a:lumOff val="35000"/>
                  </a:schemeClr>
                </a:solidFill>
              </a:rPr>
              <a:t>Derechos laborales</a:t>
            </a:r>
          </a:p>
          <a:p>
            <a:r>
              <a:rPr lang="es-ES" dirty="0">
                <a:solidFill>
                  <a:schemeClr val="tx1">
                    <a:lumMod val="65000"/>
                    <a:lumOff val="35000"/>
                  </a:schemeClr>
                </a:solidFill>
              </a:rPr>
              <a:t>Remuneración, horario laboral, salud y seguridad</a:t>
            </a:r>
            <a:endParaRPr lang="en-US" dirty="0">
              <a:solidFill>
                <a:schemeClr val="tx1">
                  <a:lumMod val="65000"/>
                  <a:lumOff val="35000"/>
                </a:schemeClr>
              </a:solidFill>
            </a:endParaRP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481976"/>
            <a:ext cx="3327366" cy="879821"/>
          </a:xfrm>
        </p:spPr>
        <p:txBody>
          <a:bodyPr>
            <a:normAutofit fontScale="77500" lnSpcReduction="20000"/>
          </a:bodyPr>
          <a:lstStyle/>
          <a:p>
            <a:r>
              <a:rPr lang="es-ES" dirty="0"/>
              <a:t>4.7 ¿Qué relación tienen los derechos laborales con el trabajo decente?</a:t>
            </a:r>
            <a:endParaRPr lang="en-US" dirty="0"/>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fontScale="92500" lnSpcReduction="10000"/>
          </a:bodyPr>
          <a:lstStyle/>
          <a:p>
            <a:r>
              <a:rPr lang="en-US" dirty="0">
                <a:solidFill>
                  <a:schemeClr val="tx1">
                    <a:lumMod val="65000"/>
                    <a:lumOff val="35000"/>
                  </a:schemeClr>
                </a:solidFill>
              </a:rPr>
              <a:t>Tienen </a:t>
            </a:r>
            <a:r>
              <a:rPr lang="en-US" dirty="0" err="1">
                <a:solidFill>
                  <a:schemeClr val="tx1">
                    <a:lumMod val="65000"/>
                    <a:lumOff val="35000"/>
                  </a:schemeClr>
                </a:solidFill>
              </a:rPr>
              <a:t>una</a:t>
            </a:r>
            <a:r>
              <a:rPr lang="en-US" dirty="0">
                <a:solidFill>
                  <a:schemeClr val="tx1">
                    <a:lumMod val="65000"/>
                    <a:lumOff val="35000"/>
                  </a:schemeClr>
                </a:solidFill>
              </a:rPr>
              <a:t> </a:t>
            </a:r>
            <a:r>
              <a:rPr lang="en-US" dirty="0" err="1">
                <a:solidFill>
                  <a:schemeClr val="tx1">
                    <a:lumMod val="65000"/>
                    <a:lumOff val="35000"/>
                  </a:schemeClr>
                </a:solidFill>
              </a:rPr>
              <a:t>relación</a:t>
            </a:r>
            <a:r>
              <a:rPr lang="en-US" dirty="0">
                <a:solidFill>
                  <a:schemeClr val="tx1">
                    <a:lumMod val="65000"/>
                    <a:lumOff val="35000"/>
                  </a:schemeClr>
                </a:solidFill>
              </a:rPr>
              <a:t> </a:t>
            </a:r>
            <a:r>
              <a:rPr lang="en-US" dirty="0" err="1">
                <a:solidFill>
                  <a:schemeClr val="tx1">
                    <a:lumMod val="65000"/>
                    <a:lumOff val="35000"/>
                  </a:schemeClr>
                </a:solidFill>
              </a:rPr>
              <a:t>directa</a:t>
            </a:r>
            <a:r>
              <a:rPr lang="en-US" dirty="0">
                <a:solidFill>
                  <a:schemeClr val="tx1">
                    <a:lumMod val="65000"/>
                    <a:lumOff val="35000"/>
                  </a:schemeClr>
                </a:solidFill>
              </a:rPr>
              <a:t> </a:t>
            </a:r>
            <a:r>
              <a:rPr lang="en-US" dirty="0" err="1">
                <a:solidFill>
                  <a:schemeClr val="tx1">
                    <a:lumMod val="65000"/>
                    <a:lumOff val="35000"/>
                  </a:schemeClr>
                </a:solidFill>
              </a:rPr>
              <a:t>ya</a:t>
            </a:r>
            <a:r>
              <a:rPr lang="en-US" dirty="0">
                <a:solidFill>
                  <a:schemeClr val="tx1">
                    <a:lumMod val="65000"/>
                    <a:lumOff val="35000"/>
                  </a:schemeClr>
                </a:solidFill>
              </a:rPr>
              <a:t> que </a:t>
            </a:r>
            <a:r>
              <a:rPr lang="en-US" dirty="0" err="1">
                <a:solidFill>
                  <a:schemeClr val="tx1">
                    <a:lumMod val="65000"/>
                    <a:lumOff val="35000"/>
                  </a:schemeClr>
                </a:solidFill>
              </a:rPr>
              <a:t>el</a:t>
            </a:r>
            <a:r>
              <a:rPr lang="en-US" dirty="0">
                <a:solidFill>
                  <a:schemeClr val="tx1">
                    <a:lumMod val="65000"/>
                    <a:lumOff val="35000"/>
                  </a:schemeClr>
                </a:solidFill>
              </a:rPr>
              <a:t> </a:t>
            </a:r>
            <a:r>
              <a:rPr lang="en-US" dirty="0" err="1">
                <a:solidFill>
                  <a:schemeClr val="tx1">
                    <a:lumMod val="65000"/>
                    <a:lumOff val="35000"/>
                  </a:schemeClr>
                </a:solidFill>
              </a:rPr>
              <a:t>trabajo</a:t>
            </a:r>
            <a:r>
              <a:rPr lang="en-US" dirty="0">
                <a:solidFill>
                  <a:schemeClr val="tx1">
                    <a:lumMod val="65000"/>
                    <a:lumOff val="35000"/>
                  </a:schemeClr>
                </a:solidFill>
              </a:rPr>
              <a:t> </a:t>
            </a:r>
            <a:r>
              <a:rPr lang="en-US" dirty="0" err="1">
                <a:solidFill>
                  <a:schemeClr val="tx1">
                    <a:lumMod val="65000"/>
                    <a:lumOff val="35000"/>
                  </a:schemeClr>
                </a:solidFill>
              </a:rPr>
              <a:t>decente</a:t>
            </a:r>
            <a:r>
              <a:rPr lang="en-US" dirty="0">
                <a:solidFill>
                  <a:schemeClr val="tx1">
                    <a:lumMod val="65000"/>
                    <a:lumOff val="35000"/>
                  </a:schemeClr>
                </a:solidFill>
              </a:rPr>
              <a:t> </a:t>
            </a:r>
            <a:r>
              <a:rPr lang="en-US" dirty="0" err="1">
                <a:solidFill>
                  <a:schemeClr val="tx1">
                    <a:lumMod val="65000"/>
                    <a:lumOff val="35000"/>
                  </a:schemeClr>
                </a:solidFill>
              </a:rPr>
              <a:t>en</a:t>
            </a:r>
            <a:r>
              <a:rPr lang="en-US" dirty="0">
                <a:solidFill>
                  <a:schemeClr val="tx1">
                    <a:lumMod val="65000"/>
                    <a:lumOff val="35000"/>
                  </a:schemeClr>
                </a:solidFill>
              </a:rPr>
              <a:t> </a:t>
            </a:r>
            <a:r>
              <a:rPr lang="en-US" dirty="0" err="1">
                <a:solidFill>
                  <a:schemeClr val="tx1">
                    <a:lumMod val="65000"/>
                    <a:lumOff val="35000"/>
                  </a:schemeClr>
                </a:solidFill>
              </a:rPr>
              <a:t>si</a:t>
            </a:r>
            <a:r>
              <a:rPr lang="en-US" dirty="0">
                <a:solidFill>
                  <a:schemeClr val="tx1">
                    <a:lumMod val="65000"/>
                    <a:lumOff val="35000"/>
                  </a:schemeClr>
                </a:solidFill>
              </a:rPr>
              <a:t> no </a:t>
            </a:r>
            <a:r>
              <a:rPr lang="en-US" dirty="0" err="1">
                <a:solidFill>
                  <a:schemeClr val="tx1">
                    <a:lumMod val="65000"/>
                    <a:lumOff val="35000"/>
                  </a:schemeClr>
                </a:solidFill>
              </a:rPr>
              <a:t>podria</a:t>
            </a:r>
            <a:r>
              <a:rPr lang="en-US" dirty="0">
                <a:solidFill>
                  <a:schemeClr val="tx1">
                    <a:lumMod val="65000"/>
                    <a:lumOff val="35000"/>
                  </a:schemeClr>
                </a:solidFill>
              </a:rPr>
              <a:t> ser </a:t>
            </a:r>
            <a:r>
              <a:rPr lang="en-US" dirty="0" err="1">
                <a:solidFill>
                  <a:schemeClr val="tx1">
                    <a:lumMod val="65000"/>
                    <a:lumOff val="35000"/>
                  </a:schemeClr>
                </a:solidFill>
              </a:rPr>
              <a:t>llamado</a:t>
            </a:r>
            <a:r>
              <a:rPr lang="en-US" dirty="0">
                <a:solidFill>
                  <a:schemeClr val="tx1">
                    <a:lumMod val="65000"/>
                    <a:lumOff val="35000"/>
                  </a:schemeClr>
                </a:solidFill>
              </a:rPr>
              <a:t> </a:t>
            </a:r>
            <a:r>
              <a:rPr lang="en-US" dirty="0" err="1">
                <a:solidFill>
                  <a:schemeClr val="tx1">
                    <a:lumMod val="65000"/>
                    <a:lumOff val="35000"/>
                  </a:schemeClr>
                </a:solidFill>
              </a:rPr>
              <a:t>cómo</a:t>
            </a:r>
            <a:r>
              <a:rPr lang="en-US" dirty="0">
                <a:solidFill>
                  <a:schemeClr val="tx1">
                    <a:lumMod val="65000"/>
                    <a:lumOff val="35000"/>
                  </a:schemeClr>
                </a:solidFill>
              </a:rPr>
              <a:t> lo es </a:t>
            </a:r>
            <a:r>
              <a:rPr lang="en-US" dirty="0" err="1">
                <a:solidFill>
                  <a:schemeClr val="tx1">
                    <a:lumMod val="65000"/>
                    <a:lumOff val="35000"/>
                  </a:schemeClr>
                </a:solidFill>
              </a:rPr>
              <a:t>conocido</a:t>
            </a:r>
            <a:r>
              <a:rPr lang="en-US" dirty="0">
                <a:solidFill>
                  <a:schemeClr val="tx1">
                    <a:lumMod val="65000"/>
                    <a:lumOff val="35000"/>
                  </a:schemeClr>
                </a:solidFill>
              </a:rPr>
              <a:t> </a:t>
            </a:r>
            <a:r>
              <a:rPr lang="en-US" dirty="0" err="1">
                <a:solidFill>
                  <a:schemeClr val="tx1">
                    <a:lumMod val="65000"/>
                    <a:lumOff val="35000"/>
                  </a:schemeClr>
                </a:solidFill>
              </a:rPr>
              <a:t>debido</a:t>
            </a:r>
            <a:r>
              <a:rPr lang="en-US" dirty="0">
                <a:solidFill>
                  <a:schemeClr val="tx1">
                    <a:lumMod val="65000"/>
                    <a:lumOff val="35000"/>
                  </a:schemeClr>
                </a:solidFill>
              </a:rPr>
              <a:t> a </a:t>
            </a:r>
            <a:r>
              <a:rPr lang="en-US" dirty="0" err="1">
                <a:solidFill>
                  <a:schemeClr val="tx1">
                    <a:lumMod val="65000"/>
                    <a:lumOff val="35000"/>
                  </a:schemeClr>
                </a:solidFill>
              </a:rPr>
              <a:t>qué</a:t>
            </a:r>
            <a:r>
              <a:rPr lang="en-US" dirty="0">
                <a:solidFill>
                  <a:schemeClr val="tx1">
                    <a:lumMod val="65000"/>
                    <a:lumOff val="35000"/>
                  </a:schemeClr>
                </a:solidFill>
              </a:rPr>
              <a:t> sus derechos </a:t>
            </a:r>
            <a:r>
              <a:rPr lang="en-US" dirty="0" err="1">
                <a:solidFill>
                  <a:schemeClr val="tx1">
                    <a:lumMod val="65000"/>
                    <a:lumOff val="35000"/>
                  </a:schemeClr>
                </a:solidFill>
              </a:rPr>
              <a:t>laborales</a:t>
            </a:r>
            <a:r>
              <a:rPr lang="en-US" dirty="0">
                <a:solidFill>
                  <a:schemeClr val="tx1">
                    <a:lumMod val="65000"/>
                    <a:lumOff val="35000"/>
                  </a:schemeClr>
                </a:solidFill>
              </a:rPr>
              <a:t> son lo que </a:t>
            </a:r>
            <a:r>
              <a:rPr lang="en-US" dirty="0" err="1">
                <a:solidFill>
                  <a:schemeClr val="tx1">
                    <a:lumMod val="65000"/>
                    <a:lumOff val="35000"/>
                  </a:schemeClr>
                </a:solidFill>
              </a:rPr>
              <a:t>hace</a:t>
            </a:r>
            <a:r>
              <a:rPr lang="en-US" dirty="0">
                <a:solidFill>
                  <a:schemeClr val="tx1">
                    <a:lumMod val="65000"/>
                    <a:lumOff val="35000"/>
                  </a:schemeClr>
                </a:solidFill>
              </a:rPr>
              <a:t> que </a:t>
            </a:r>
            <a:r>
              <a:rPr lang="en-US" dirty="0" err="1">
                <a:solidFill>
                  <a:schemeClr val="tx1">
                    <a:lumMod val="65000"/>
                    <a:lumOff val="35000"/>
                  </a:schemeClr>
                </a:solidFill>
              </a:rPr>
              <a:t>tenga</a:t>
            </a:r>
            <a:r>
              <a:rPr lang="en-US" dirty="0">
                <a:solidFill>
                  <a:schemeClr val="tx1">
                    <a:lumMod val="65000"/>
                    <a:lumOff val="35000"/>
                  </a:schemeClr>
                </a:solidFill>
              </a:rPr>
              <a:t> </a:t>
            </a:r>
            <a:r>
              <a:rPr lang="en-US" dirty="0" err="1">
                <a:solidFill>
                  <a:schemeClr val="tx1">
                    <a:lumMod val="65000"/>
                    <a:lumOff val="35000"/>
                  </a:schemeClr>
                </a:solidFill>
              </a:rPr>
              <a:t>su</a:t>
            </a:r>
            <a:r>
              <a:rPr lang="en-US" dirty="0">
                <a:solidFill>
                  <a:schemeClr val="tx1">
                    <a:lumMod val="65000"/>
                    <a:lumOff val="35000"/>
                  </a:schemeClr>
                </a:solidFill>
              </a:rPr>
              <a:t> </a:t>
            </a:r>
            <a:r>
              <a:rPr lang="en-US" dirty="0" err="1">
                <a:solidFill>
                  <a:schemeClr val="tx1">
                    <a:lumMod val="65000"/>
                    <a:lumOff val="35000"/>
                  </a:schemeClr>
                </a:solidFill>
              </a:rPr>
              <a:t>escencia</a:t>
            </a:r>
            <a:r>
              <a:rPr lang="en-US" dirty="0">
                <a:solidFill>
                  <a:schemeClr val="tx1">
                    <a:lumMod val="65000"/>
                    <a:lumOff val="35000"/>
                  </a:schemeClr>
                </a:solidFill>
              </a:rPr>
              <a:t> de ser “</a:t>
            </a:r>
            <a:r>
              <a:rPr lang="en-US" dirty="0" err="1">
                <a:solidFill>
                  <a:schemeClr val="tx1">
                    <a:lumMod val="65000"/>
                    <a:lumOff val="35000"/>
                  </a:schemeClr>
                </a:solidFill>
              </a:rPr>
              <a:t>decente</a:t>
            </a:r>
            <a:r>
              <a:rPr lang="en-US" dirty="0">
                <a:solidFill>
                  <a:schemeClr val="tx1">
                    <a:lumMod val="65000"/>
                    <a:lumOff val="35000"/>
                  </a:schemeClr>
                </a:solidFill>
              </a:rPr>
              <a:t>” al </a:t>
            </a:r>
            <a:r>
              <a:rPr lang="en-US" dirty="0" err="1">
                <a:solidFill>
                  <a:schemeClr val="tx1">
                    <a:lumMod val="65000"/>
                    <a:lumOff val="35000"/>
                  </a:schemeClr>
                </a:solidFill>
              </a:rPr>
              <a:t>contar</a:t>
            </a:r>
            <a:r>
              <a:rPr lang="en-US" dirty="0">
                <a:solidFill>
                  <a:schemeClr val="tx1">
                    <a:lumMod val="65000"/>
                    <a:lumOff val="35000"/>
                  </a:schemeClr>
                </a:solidFill>
              </a:rPr>
              <a:t> con </a:t>
            </a:r>
            <a:r>
              <a:rPr lang="en-US" dirty="0" err="1">
                <a:solidFill>
                  <a:schemeClr val="tx1">
                    <a:lumMod val="65000"/>
                    <a:lumOff val="35000"/>
                  </a:schemeClr>
                </a:solidFill>
              </a:rPr>
              <a:t>todo</a:t>
            </a:r>
            <a:r>
              <a:rPr lang="en-US" dirty="0">
                <a:solidFill>
                  <a:schemeClr val="tx1">
                    <a:lumMod val="65000"/>
                    <a:lumOff val="35000"/>
                  </a:schemeClr>
                </a:solidFill>
              </a:rPr>
              <a:t> lo </a:t>
            </a:r>
            <a:r>
              <a:rPr lang="en-US" dirty="0" err="1">
                <a:solidFill>
                  <a:schemeClr val="tx1">
                    <a:lumMod val="65000"/>
                    <a:lumOff val="35000"/>
                  </a:schemeClr>
                </a:solidFill>
              </a:rPr>
              <a:t>necesario</a:t>
            </a:r>
            <a:r>
              <a:rPr lang="en-US" dirty="0">
                <a:solidFill>
                  <a:schemeClr val="tx1">
                    <a:lumMod val="65000"/>
                    <a:lumOff val="35000"/>
                  </a:schemeClr>
                </a:solidFill>
              </a:rPr>
              <a:t> </a:t>
            </a:r>
            <a:r>
              <a:rPr lang="en-US" dirty="0" err="1">
                <a:solidFill>
                  <a:schemeClr val="tx1">
                    <a:lumMod val="65000"/>
                    <a:lumOff val="35000"/>
                  </a:schemeClr>
                </a:solidFill>
              </a:rPr>
              <a:t>decretado</a:t>
            </a:r>
            <a:r>
              <a:rPr lang="en-US" dirty="0">
                <a:solidFill>
                  <a:schemeClr val="tx1">
                    <a:lumMod val="65000"/>
                    <a:lumOff val="35000"/>
                  </a:schemeClr>
                </a:solidFill>
              </a:rPr>
              <a:t> </a:t>
            </a:r>
            <a:r>
              <a:rPr lang="en-US" dirty="0" err="1">
                <a:solidFill>
                  <a:schemeClr val="tx1">
                    <a:lumMod val="65000"/>
                    <a:lumOff val="35000"/>
                  </a:schemeClr>
                </a:solidFill>
              </a:rPr>
              <a:t>por</a:t>
            </a:r>
            <a:r>
              <a:rPr lang="en-US" dirty="0">
                <a:solidFill>
                  <a:schemeClr val="tx1">
                    <a:lumMod val="65000"/>
                    <a:lumOff val="35000"/>
                  </a:schemeClr>
                </a:solidFill>
              </a:rPr>
              <a:t> </a:t>
            </a:r>
            <a:r>
              <a:rPr lang="en-US" dirty="0" err="1">
                <a:solidFill>
                  <a:schemeClr val="tx1">
                    <a:lumMod val="65000"/>
                    <a:lumOff val="35000"/>
                  </a:schemeClr>
                </a:solidFill>
              </a:rPr>
              <a:t>quien</a:t>
            </a:r>
            <a:r>
              <a:rPr lang="en-US" dirty="0">
                <a:solidFill>
                  <a:schemeClr val="tx1">
                    <a:lumMod val="65000"/>
                    <a:lumOff val="35000"/>
                  </a:schemeClr>
                </a:solidFill>
              </a:rPr>
              <a:t> lo </a:t>
            </a:r>
            <a:r>
              <a:rPr lang="en-US" dirty="0" err="1">
                <a:solidFill>
                  <a:schemeClr val="tx1">
                    <a:lumMod val="65000"/>
                    <a:lumOff val="35000"/>
                  </a:schemeClr>
                </a:solidFill>
              </a:rPr>
              <a:t>rige</a:t>
            </a:r>
            <a:r>
              <a:rPr lang="en-US" dirty="0">
                <a:solidFill>
                  <a:schemeClr val="tx1">
                    <a:lumMod val="65000"/>
                    <a:lumOff val="35000"/>
                  </a:schemeClr>
                </a:solidFill>
              </a:rPr>
              <a:t>.</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233364" y="338591"/>
            <a:ext cx="6204914" cy="1040855"/>
          </a:xfrm>
        </p:spPr>
        <p:txBody>
          <a:bodyPr>
            <a:noAutofit/>
          </a:bodyPr>
          <a:lstStyle/>
          <a:p>
            <a:r>
              <a:rPr lang="en-US" sz="3200" dirty="0"/>
              <a:t>5. “</a:t>
            </a:r>
            <a:r>
              <a:rPr lang="en-US" sz="3200" dirty="0" err="1"/>
              <a:t>Cartilla</a:t>
            </a:r>
            <a:r>
              <a:rPr lang="en-US" sz="3200" dirty="0"/>
              <a:t> de derecho </a:t>
            </a:r>
            <a:r>
              <a:rPr lang="en-US" sz="3200" dirty="0" err="1"/>
              <a:t>laboral</a:t>
            </a:r>
            <a:r>
              <a:rPr lang="en-US" sz="3200" dirty="0"/>
              <a:t> individual” </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227299" y="1507217"/>
            <a:ext cx="6204914" cy="5139963"/>
          </a:xfrm>
        </p:spPr>
        <p:txBody>
          <a:bodyPr>
            <a:normAutofit/>
          </a:bodyPr>
          <a:lstStyle/>
          <a:p>
            <a:r>
              <a:rPr lang="es-ES" b="1" dirty="0"/>
              <a:t>5.1 ¿Cuáles son los elementos que dan origen a un “contrato de trabajo”?</a:t>
            </a:r>
          </a:p>
          <a:p>
            <a:pPr marL="457200" indent="-457200">
              <a:buAutoNum type="arabicPeriod"/>
            </a:pPr>
            <a:r>
              <a:rPr lang="es-ES" sz="1800" dirty="0">
                <a:solidFill>
                  <a:schemeClr val="tx1">
                    <a:lumMod val="65000"/>
                    <a:lumOff val="35000"/>
                  </a:schemeClr>
                </a:solidFill>
              </a:rPr>
              <a:t>Prestación personal del servicio</a:t>
            </a:r>
          </a:p>
          <a:p>
            <a:pPr marL="457200" indent="-457200">
              <a:buAutoNum type="arabicPeriod"/>
            </a:pPr>
            <a:r>
              <a:rPr lang="es-ES" sz="1800" dirty="0">
                <a:solidFill>
                  <a:schemeClr val="tx1">
                    <a:lumMod val="65000"/>
                    <a:lumOff val="35000"/>
                  </a:schemeClr>
                </a:solidFill>
              </a:rPr>
              <a:t>Subordinación o dependencia</a:t>
            </a:r>
          </a:p>
          <a:p>
            <a:pPr marL="457200" indent="-457200">
              <a:buAutoNum type="arabicPeriod"/>
            </a:pPr>
            <a:r>
              <a:rPr lang="es-ES" sz="1800" dirty="0">
                <a:solidFill>
                  <a:schemeClr val="tx1">
                    <a:lumMod val="65000"/>
                    <a:lumOff val="35000"/>
                  </a:schemeClr>
                </a:solidFill>
              </a:rPr>
              <a:t>Remuneración o salario</a:t>
            </a:r>
            <a:endParaRPr lang="es-ES" sz="1800" b="1" dirty="0">
              <a:solidFill>
                <a:schemeClr val="tx1">
                  <a:lumMod val="65000"/>
                  <a:lumOff val="35000"/>
                </a:schemeClr>
              </a:solidFill>
            </a:endParaRPr>
          </a:p>
          <a:p>
            <a:r>
              <a:rPr lang="es-ES" b="1" dirty="0"/>
              <a:t>5.2 Para que sean reconocidos los derechos laborales ¿debo tener siempre un contrato de trabajo por escrito? </a:t>
            </a:r>
          </a:p>
          <a:p>
            <a:r>
              <a:rPr lang="es-ES" sz="2000" dirty="0">
                <a:solidFill>
                  <a:schemeClr val="tx1">
                    <a:lumMod val="65000"/>
                    <a:lumOff val="35000"/>
                  </a:schemeClr>
                </a:solidFill>
              </a:rPr>
              <a:t>Si porqué el contrato de trabajo certifica la vinculación a la empresa y las obligaciones y derechos por las dos partes.</a:t>
            </a:r>
          </a:p>
          <a:p>
            <a:endParaRPr lang="en-US" b="1" dirty="0"/>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8</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5.</a:t>
            </a:r>
          </a:p>
        </p:txBody>
      </p:sp>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
        <p:nvSpPr>
          <p:cNvPr id="6" name="Content Placeholder 5">
            <a:extLst>
              <a:ext uri="{FF2B5EF4-FFF2-40B4-BE49-F238E27FC236}">
                <a16:creationId xmlns:a16="http://schemas.microsoft.com/office/drawing/2014/main" id="{B91F7E3D-151D-70CB-AA5A-AC4394331740}"/>
              </a:ext>
            </a:extLst>
          </p:cNvPr>
          <p:cNvSpPr>
            <a:spLocks noGrp="1"/>
          </p:cNvSpPr>
          <p:nvPr>
            <p:ph sz="quarter" idx="14"/>
          </p:nvPr>
        </p:nvSpPr>
        <p:spPr>
          <a:xfrm>
            <a:off x="1002983" y="1680935"/>
            <a:ext cx="2912518" cy="4314825"/>
          </a:xfrm>
        </p:spPr>
        <p:txBody>
          <a:bodyPr>
            <a:normAutofit lnSpcReduction="10000"/>
          </a:bodyPr>
          <a:lstStyle/>
          <a:p>
            <a:r>
              <a:rPr lang="es-ES" b="1" dirty="0"/>
              <a:t>5.3 ¿Cuáles son los elementos que dan origen a un “contrato de trabajo”?</a:t>
            </a:r>
          </a:p>
          <a:p>
            <a:pPr marL="0" indent="0">
              <a:buNone/>
            </a:pPr>
            <a:r>
              <a:rPr lang="en-US" dirty="0">
                <a:solidFill>
                  <a:schemeClr val="tx1">
                    <a:lumMod val="65000"/>
                    <a:lumOff val="35000"/>
                  </a:schemeClr>
                </a:solidFill>
              </a:rPr>
              <a:t>Si, </a:t>
            </a:r>
            <a:r>
              <a:rPr lang="en-US" dirty="0" err="1">
                <a:solidFill>
                  <a:schemeClr val="tx1">
                    <a:lumMod val="65000"/>
                    <a:lumOff val="35000"/>
                  </a:schemeClr>
                </a:solidFill>
              </a:rPr>
              <a:t>porqué</a:t>
            </a:r>
            <a:r>
              <a:rPr lang="en-US" dirty="0">
                <a:solidFill>
                  <a:schemeClr val="tx1">
                    <a:lumMod val="65000"/>
                    <a:lumOff val="35000"/>
                  </a:schemeClr>
                </a:solidFill>
              </a:rPr>
              <a:t> </a:t>
            </a:r>
            <a:r>
              <a:rPr lang="en-US" dirty="0" err="1">
                <a:solidFill>
                  <a:schemeClr val="tx1">
                    <a:lumMod val="65000"/>
                    <a:lumOff val="35000"/>
                  </a:schemeClr>
                </a:solidFill>
              </a:rPr>
              <a:t>según</a:t>
            </a:r>
            <a:r>
              <a:rPr lang="en-US" dirty="0">
                <a:solidFill>
                  <a:schemeClr val="tx1">
                    <a:lumMod val="65000"/>
                    <a:lumOff val="35000"/>
                  </a:schemeClr>
                </a:solidFill>
              </a:rPr>
              <a:t> </a:t>
            </a:r>
            <a:r>
              <a:rPr lang="en-US" dirty="0" err="1">
                <a:solidFill>
                  <a:schemeClr val="tx1">
                    <a:lumMod val="65000"/>
                    <a:lumOff val="35000"/>
                  </a:schemeClr>
                </a:solidFill>
              </a:rPr>
              <a:t>el</a:t>
            </a:r>
            <a:r>
              <a:rPr lang="en-US" dirty="0">
                <a:solidFill>
                  <a:schemeClr val="tx1">
                    <a:lumMod val="65000"/>
                    <a:lumOff val="35000"/>
                  </a:schemeClr>
                </a:solidFill>
              </a:rPr>
              <a:t> </a:t>
            </a:r>
            <a:r>
              <a:rPr lang="en-US" dirty="0" err="1">
                <a:solidFill>
                  <a:schemeClr val="tx1">
                    <a:lumMod val="65000"/>
                    <a:lumOff val="35000"/>
                  </a:schemeClr>
                </a:solidFill>
              </a:rPr>
              <a:t>articulo</a:t>
            </a:r>
            <a:r>
              <a:rPr lang="en-US" dirty="0">
                <a:solidFill>
                  <a:schemeClr val="tx1">
                    <a:lumMod val="65000"/>
                    <a:lumOff val="35000"/>
                  </a:schemeClr>
                </a:solidFill>
              </a:rPr>
              <a:t> 12A , se </a:t>
            </a:r>
            <a:r>
              <a:rPr lang="en-US" dirty="0" err="1">
                <a:solidFill>
                  <a:schemeClr val="tx1">
                    <a:lumMod val="65000"/>
                    <a:lumOff val="35000"/>
                  </a:schemeClr>
                </a:solidFill>
              </a:rPr>
              <a:t>puede</a:t>
            </a:r>
            <a:r>
              <a:rPr lang="en-US" dirty="0">
                <a:solidFill>
                  <a:schemeClr val="tx1">
                    <a:lumMod val="65000"/>
                    <a:lumOff val="35000"/>
                  </a:schemeClr>
                </a:solidFill>
              </a:rPr>
              <a:t> </a:t>
            </a:r>
            <a:r>
              <a:rPr lang="en-US" dirty="0" err="1">
                <a:solidFill>
                  <a:schemeClr val="tx1">
                    <a:lumMod val="65000"/>
                    <a:lumOff val="35000"/>
                  </a:schemeClr>
                </a:solidFill>
              </a:rPr>
              <a:t>pactar</a:t>
            </a:r>
            <a:r>
              <a:rPr lang="en-US" dirty="0">
                <a:solidFill>
                  <a:schemeClr val="tx1">
                    <a:lumMod val="65000"/>
                    <a:lumOff val="35000"/>
                  </a:schemeClr>
                </a:solidFill>
              </a:rPr>
              <a:t> </a:t>
            </a:r>
            <a:r>
              <a:rPr lang="en-US" dirty="0" err="1">
                <a:solidFill>
                  <a:schemeClr val="tx1">
                    <a:lumMod val="65000"/>
                    <a:lumOff val="35000"/>
                  </a:schemeClr>
                </a:solidFill>
              </a:rPr>
              <a:t>en</a:t>
            </a:r>
            <a:r>
              <a:rPr lang="en-US" dirty="0">
                <a:solidFill>
                  <a:schemeClr val="tx1">
                    <a:lumMod val="65000"/>
                    <a:lumOff val="35000"/>
                  </a:schemeClr>
                </a:solidFill>
              </a:rPr>
              <a:t> dinero y </a:t>
            </a:r>
            <a:r>
              <a:rPr lang="en-US" dirty="0" err="1">
                <a:solidFill>
                  <a:schemeClr val="tx1">
                    <a:lumMod val="65000"/>
                    <a:lumOff val="35000"/>
                  </a:schemeClr>
                </a:solidFill>
              </a:rPr>
              <a:t>en</a:t>
            </a:r>
            <a:r>
              <a:rPr lang="en-US" dirty="0">
                <a:solidFill>
                  <a:schemeClr val="tx1">
                    <a:lumMod val="65000"/>
                    <a:lumOff val="35000"/>
                  </a:schemeClr>
                </a:solidFill>
              </a:rPr>
              <a:t> </a:t>
            </a:r>
            <a:r>
              <a:rPr lang="en-US" dirty="0" err="1">
                <a:solidFill>
                  <a:schemeClr val="tx1">
                    <a:lumMod val="65000"/>
                    <a:lumOff val="35000"/>
                  </a:schemeClr>
                </a:solidFill>
              </a:rPr>
              <a:t>especie</a:t>
            </a:r>
            <a:r>
              <a:rPr lang="en-US" dirty="0">
                <a:solidFill>
                  <a:schemeClr val="tx1">
                    <a:lumMod val="65000"/>
                    <a:lumOff val="35000"/>
                  </a:schemeClr>
                </a:solidFill>
              </a:rPr>
              <a:t> </a:t>
            </a:r>
            <a:r>
              <a:rPr lang="en-US" dirty="0" err="1">
                <a:solidFill>
                  <a:schemeClr val="tx1">
                    <a:lumMod val="65000"/>
                    <a:lumOff val="35000"/>
                  </a:schemeClr>
                </a:solidFill>
              </a:rPr>
              <a:t>qué</a:t>
            </a:r>
            <a:r>
              <a:rPr lang="en-US" dirty="0">
                <a:solidFill>
                  <a:schemeClr val="tx1">
                    <a:lumMod val="65000"/>
                    <a:lumOff val="35000"/>
                  </a:schemeClr>
                </a:solidFill>
              </a:rPr>
              <a:t> no </a:t>
            </a:r>
            <a:r>
              <a:rPr lang="en-US" dirty="0" err="1">
                <a:solidFill>
                  <a:schemeClr val="tx1">
                    <a:lumMod val="65000"/>
                    <a:lumOff val="35000"/>
                  </a:schemeClr>
                </a:solidFill>
              </a:rPr>
              <a:t>supere</a:t>
            </a:r>
            <a:r>
              <a:rPr lang="en-US" dirty="0">
                <a:solidFill>
                  <a:schemeClr val="tx1">
                    <a:lumMod val="65000"/>
                    <a:lumOff val="35000"/>
                  </a:schemeClr>
                </a:solidFill>
              </a:rPr>
              <a:t> </a:t>
            </a:r>
            <a:r>
              <a:rPr lang="en-US" dirty="0" err="1">
                <a:solidFill>
                  <a:schemeClr val="tx1">
                    <a:lumMod val="65000"/>
                    <a:lumOff val="35000"/>
                  </a:schemeClr>
                </a:solidFill>
              </a:rPr>
              <a:t>el</a:t>
            </a:r>
            <a:r>
              <a:rPr lang="en-US" dirty="0">
                <a:solidFill>
                  <a:schemeClr val="tx1">
                    <a:lumMod val="65000"/>
                    <a:lumOff val="35000"/>
                  </a:schemeClr>
                </a:solidFill>
              </a:rPr>
              <a:t> </a:t>
            </a:r>
            <a:r>
              <a:rPr lang="en-US" dirty="0" err="1">
                <a:solidFill>
                  <a:schemeClr val="tx1">
                    <a:lumMod val="65000"/>
                    <a:lumOff val="35000"/>
                  </a:schemeClr>
                </a:solidFill>
              </a:rPr>
              <a:t>qué</a:t>
            </a:r>
            <a:r>
              <a:rPr lang="en-US" dirty="0">
                <a:solidFill>
                  <a:schemeClr val="tx1">
                    <a:lumMod val="65000"/>
                    <a:lumOff val="35000"/>
                  </a:schemeClr>
                </a:solidFill>
              </a:rPr>
              <a:t> </a:t>
            </a:r>
            <a:r>
              <a:rPr lang="en-US" dirty="0" err="1">
                <a:solidFill>
                  <a:schemeClr val="tx1">
                    <a:lumMod val="65000"/>
                    <a:lumOff val="35000"/>
                  </a:schemeClr>
                </a:solidFill>
              </a:rPr>
              <a:t>está</a:t>
            </a:r>
            <a:r>
              <a:rPr lang="en-US" dirty="0">
                <a:solidFill>
                  <a:schemeClr val="tx1">
                    <a:lumMod val="65000"/>
                    <a:lumOff val="35000"/>
                  </a:schemeClr>
                </a:solidFill>
              </a:rPr>
              <a:t> </a:t>
            </a:r>
            <a:r>
              <a:rPr lang="en-US" dirty="0" err="1">
                <a:solidFill>
                  <a:schemeClr val="tx1">
                    <a:lumMod val="65000"/>
                    <a:lumOff val="35000"/>
                  </a:schemeClr>
                </a:solidFill>
              </a:rPr>
              <a:t>en</a:t>
            </a:r>
            <a:r>
              <a:rPr lang="en-US" dirty="0">
                <a:solidFill>
                  <a:schemeClr val="tx1">
                    <a:lumMod val="65000"/>
                    <a:lumOff val="35000"/>
                  </a:schemeClr>
                </a:solidFill>
              </a:rPr>
              <a:t> </a:t>
            </a:r>
            <a:r>
              <a:rPr lang="en-US" dirty="0" err="1">
                <a:solidFill>
                  <a:schemeClr val="tx1">
                    <a:lumMod val="65000"/>
                    <a:lumOff val="35000"/>
                  </a:schemeClr>
                </a:solidFill>
              </a:rPr>
              <a:t>el</a:t>
            </a:r>
            <a:r>
              <a:rPr lang="en-US" dirty="0">
                <a:solidFill>
                  <a:schemeClr val="tx1">
                    <a:lumMod val="65000"/>
                    <a:lumOff val="35000"/>
                  </a:schemeClr>
                </a:solidFill>
              </a:rPr>
              <a:t> 30%</a:t>
            </a:r>
          </a:p>
        </p:txBody>
      </p:sp>
      <p:sp>
        <p:nvSpPr>
          <p:cNvPr id="8" name="TextBox 7">
            <a:extLst>
              <a:ext uri="{FF2B5EF4-FFF2-40B4-BE49-F238E27FC236}">
                <a16:creationId xmlns:a16="http://schemas.microsoft.com/office/drawing/2014/main" id="{2369394D-63FC-6403-F532-36D8991B3E4D}"/>
              </a:ext>
            </a:extLst>
          </p:cNvPr>
          <p:cNvSpPr txBox="1"/>
          <p:nvPr/>
        </p:nvSpPr>
        <p:spPr>
          <a:xfrm>
            <a:off x="4855028" y="1680934"/>
            <a:ext cx="2912518" cy="4524315"/>
          </a:xfrm>
          <a:prstGeom prst="rect">
            <a:avLst/>
          </a:prstGeom>
          <a:noFill/>
        </p:spPr>
        <p:txBody>
          <a:bodyPr wrap="square">
            <a:spAutoFit/>
          </a:bodyPr>
          <a:lstStyle/>
          <a:p>
            <a:r>
              <a:rPr lang="es-ES" sz="2400" b="1" dirty="0"/>
              <a:t>5.4 ¿Su jefe le puede cambiar las condiciones de su contrato de trabajo después de firmado? </a:t>
            </a:r>
          </a:p>
          <a:p>
            <a:endParaRPr lang="es-ES" sz="2400" b="1" dirty="0"/>
          </a:p>
          <a:p>
            <a:pPr marL="0" indent="0">
              <a:buNone/>
            </a:pPr>
            <a:r>
              <a:rPr lang="es-ES" sz="2400" dirty="0">
                <a:solidFill>
                  <a:schemeClr val="tx1">
                    <a:lumMod val="65000"/>
                    <a:lumOff val="35000"/>
                  </a:schemeClr>
                </a:solidFill>
              </a:rPr>
              <a:t>No, porqué ya está pactado las obligaciones qué el trabajador tiene por escrito.</a:t>
            </a:r>
          </a:p>
        </p:txBody>
      </p:sp>
      <p:sp>
        <p:nvSpPr>
          <p:cNvPr id="10" name="TextBox 9">
            <a:extLst>
              <a:ext uri="{FF2B5EF4-FFF2-40B4-BE49-F238E27FC236}">
                <a16:creationId xmlns:a16="http://schemas.microsoft.com/office/drawing/2014/main" id="{9952C5C7-0D25-C617-3E5C-5C675A8C4D6B}"/>
              </a:ext>
            </a:extLst>
          </p:cNvPr>
          <p:cNvSpPr txBox="1"/>
          <p:nvPr/>
        </p:nvSpPr>
        <p:spPr>
          <a:xfrm>
            <a:off x="8276501" y="1454477"/>
            <a:ext cx="3171532" cy="5016758"/>
          </a:xfrm>
          <a:prstGeom prst="rect">
            <a:avLst/>
          </a:prstGeom>
          <a:noFill/>
        </p:spPr>
        <p:txBody>
          <a:bodyPr wrap="square">
            <a:spAutoFit/>
          </a:bodyPr>
          <a:lstStyle/>
          <a:p>
            <a:r>
              <a:rPr lang="es-ES" sz="2000" b="1" dirty="0"/>
              <a:t>5.5 ¿Cuáles son las prestaciones económicas y sociales a que tiene derecho con un “contrato de trabajo”?</a:t>
            </a:r>
          </a:p>
          <a:p>
            <a:endParaRPr lang="es-ES" sz="2000" b="1" dirty="0"/>
          </a:p>
          <a:p>
            <a:r>
              <a:rPr lang="es-ES" sz="2000" dirty="0"/>
              <a:t>Salario mínimo legal vigente:</a:t>
            </a:r>
          </a:p>
          <a:p>
            <a:pPr marL="342900" indent="-342900">
              <a:buAutoNum type="arabicPeriod"/>
            </a:pPr>
            <a:r>
              <a:rPr lang="es-ES" sz="2000" dirty="0"/>
              <a:t>Aportes de seguridad social (salud, pensión, riesgos laborales)</a:t>
            </a:r>
          </a:p>
          <a:p>
            <a:pPr marL="342900" indent="-342900">
              <a:buAutoNum type="arabicPeriod"/>
            </a:pPr>
            <a:r>
              <a:rPr lang="es-ES" sz="2000" dirty="0"/>
              <a:t>Prestaciones sociales (prima de servicios, </a:t>
            </a:r>
            <a:r>
              <a:rPr lang="es-ES" sz="2000" dirty="0" err="1"/>
              <a:t>cesantias</a:t>
            </a:r>
            <a:r>
              <a:rPr lang="es-ES" sz="2000" dirty="0"/>
              <a:t>, e intereses</a:t>
            </a:r>
          </a:p>
          <a:p>
            <a:endParaRPr lang="es-ES" sz="2000" b="1" dirty="0">
              <a:solidFill>
                <a:schemeClr val="tx1">
                  <a:lumMod val="65000"/>
                  <a:lumOff val="35000"/>
                </a:schemeClr>
              </a:solidFill>
            </a:endParaRPr>
          </a:p>
        </p:txBody>
      </p:sp>
    </p:spTree>
    <p:extLst>
      <p:ext uri="{BB962C8B-B14F-4D97-AF65-F5344CB8AC3E}">
        <p14:creationId xmlns:p14="http://schemas.microsoft.com/office/powerpoint/2010/main" val="2605548233"/>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{A067F0AA-5E39-4F36-89BA-F6DFFD686EFA}tf89117832_win32</Template>
  <TotalTime>356</TotalTime>
  <Words>1596</Words>
  <Application>Microsoft Office PowerPoint</Application>
  <PresentationFormat>Widescreen</PresentationFormat>
  <Paragraphs>107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Montserrat</vt:lpstr>
      <vt:lpstr>ColorBlockVTI</vt:lpstr>
      <vt:lpstr>Trabajo decente, ciudadanía laboral, derechos individuales y colectivos en el trabajo.</vt:lpstr>
      <vt:lpstr>1. Consulte información sobre el trabajo decente y el trabajo digno. Y contesté las siguientes preguntas:</vt:lpstr>
      <vt:lpstr>1. Consulte información sobre el trabajo decente y el trabajo digno. Y contesté las siguientes preguntas:</vt:lpstr>
      <vt:lpstr>2. . Realice la lectura del siguiente párrafo y contesta las preguntas a continuación: “El ciudadano es un ser político, con una dimensión social y moral; lo cual indica que la construcción de la ciudadanía no es el aprendizaje mecánico de unas normas (jurídicas, legales y políticas) sino la realización efectiva de una forma de vida y de convivencia entre los seres humanos en sociedad”. Giraldo-Zuluaga, G. A. (2015)</vt:lpstr>
      <vt:lpstr>3. Realice la lectura y resuelva las siguientes preguntas:</vt:lpstr>
      <vt:lpstr>4. Responder las siguientes preguntas</vt:lpstr>
      <vt:lpstr>PowerPoint Presentation</vt:lpstr>
      <vt:lpstr>5. “Cartilla de derecho laboral individual” </vt:lpstr>
      <vt:lpstr>5.</vt:lpstr>
      <vt:lpstr>Table</vt:lpstr>
      <vt:lpstr>Gracias Por 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decente, ciudadanía laboral, derechos individuales y colectivos en el trabajo.</dc:title>
  <dc:creator>Sergio Quemba</dc:creator>
  <cp:lastModifiedBy>Sergio Quemba</cp:lastModifiedBy>
  <cp:revision>1</cp:revision>
  <dcterms:created xsi:type="dcterms:W3CDTF">2023-02-27T18:02:45Z</dcterms:created>
  <dcterms:modified xsi:type="dcterms:W3CDTF">2023-02-27T23:59:39Z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