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12.jpg" ContentType="image/png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B5496-7B45-BE4D-912E-A6430A8B68C2}" type="datetimeFigureOut">
              <a:rPr lang="en-US" smtClean="0"/>
              <a:t>28/01/15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A4A60-246E-AB42-9425-8126039D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78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B719C-3FAB-9942-8516-F6EFCDFE2C87}" type="datetimeFigureOut">
              <a:rPr lang="en-US" smtClean="0"/>
              <a:t>28/01/15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Click to edit Master text styles</a:t>
            </a:r>
          </a:p>
          <a:p>
            <a:pPr lvl="1"/>
            <a:r>
              <a:rPr lang="sk-SK" smtClean="0"/>
              <a:t>Second level</a:t>
            </a:r>
          </a:p>
          <a:p>
            <a:pPr lvl="2"/>
            <a:r>
              <a:rPr lang="sk-SK" smtClean="0"/>
              <a:t>Third level</a:t>
            </a:r>
          </a:p>
          <a:p>
            <a:pPr lvl="3"/>
            <a:r>
              <a:rPr lang="sk-SK" smtClean="0"/>
              <a:t>Fourth level</a:t>
            </a:r>
          </a:p>
          <a:p>
            <a:pPr lvl="4"/>
            <a:r>
              <a:rPr lang="sk-SK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CF31D-19BA-0D49-9C18-D660A2246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293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Tuto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temu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navrhol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preto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lebo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strednej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skole</a:t>
            </a:r>
            <a:r>
              <a:rPr lang="en-US" baseline="0" dirty="0" smtClean="0"/>
              <a:t> ma </a:t>
            </a:r>
            <a:r>
              <a:rPr lang="en-US" baseline="0" dirty="0" err="1" smtClean="0"/>
              <a:t>fascinovala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genetika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chcel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hlbsie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venovat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samozrejme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nenasiel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cas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povedal,ze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diplomova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praca</a:t>
            </a:r>
            <a:r>
              <a:rPr lang="en-US" baseline="0" dirty="0" smtClean="0"/>
              <a:t> je v </a:t>
            </a:r>
            <a:r>
              <a:rPr lang="en-US" baseline="0" dirty="0" err="1" smtClean="0"/>
              <a:t>podstate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posledna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moznost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venovat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tejto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vedeckej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oblasti</a:t>
            </a:r>
            <a:r>
              <a:rPr lang="en-US" baseline="0" dirty="0" smtClean="0"/>
              <a:t>, ale </a:t>
            </a:r>
            <a:r>
              <a:rPr lang="en-US" baseline="0" dirty="0" err="1" smtClean="0"/>
              <a:t>taktiez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chcel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praca</a:t>
            </a:r>
            <a:r>
              <a:rPr lang="en-US" baseline="0" dirty="0" smtClean="0"/>
              <a:t> mala </a:t>
            </a:r>
            <a:r>
              <a:rPr lang="en-US" baseline="0" dirty="0" err="1" smtClean="0"/>
              <a:t>aj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nejaky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aplikacny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vystup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teda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rozhodol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vytvorit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distributivny</a:t>
            </a:r>
            <a:r>
              <a:rPr lang="en-US" baseline="0" dirty="0" smtClean="0"/>
              <a:t> system </a:t>
            </a:r>
            <a:r>
              <a:rPr lang="en-US" baseline="0" dirty="0" err="1" smtClean="0"/>
              <a:t>postaveny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webovych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technologiach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F31D-19BA-0D49-9C18-D660A2246B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9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Genetika</a:t>
            </a:r>
            <a:r>
              <a:rPr lang="en-US" dirty="0" smtClean="0"/>
              <a:t> a </a:t>
            </a:r>
            <a:r>
              <a:rPr lang="en-US" dirty="0" err="1" smtClean="0"/>
              <a:t>geneticke</a:t>
            </a:r>
            <a:r>
              <a:rPr lang="en-US" dirty="0" smtClean="0"/>
              <a:t> </a:t>
            </a:r>
            <a:r>
              <a:rPr lang="en-US" dirty="0" err="1" smtClean="0"/>
              <a:t>ochorenia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sucastou</a:t>
            </a:r>
            <a:r>
              <a:rPr lang="en-US" dirty="0" smtClean="0"/>
              <a:t> </a:t>
            </a:r>
            <a:r>
              <a:rPr lang="en-US" dirty="0" err="1" smtClean="0"/>
              <a:t>kazdodenneho</a:t>
            </a:r>
            <a:r>
              <a:rPr lang="en-US" dirty="0" smtClean="0"/>
              <a:t> </a:t>
            </a:r>
            <a:r>
              <a:rPr lang="en-US" dirty="0" err="1" smtClean="0"/>
              <a:t>zivota</a:t>
            </a:r>
            <a:r>
              <a:rPr lang="en-US" dirty="0" smtClean="0"/>
              <a:t>,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zdokumentovanych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cca</a:t>
            </a:r>
            <a:r>
              <a:rPr lang="en-US" baseline="0" dirty="0" smtClean="0"/>
              <a:t> 6000 </a:t>
            </a:r>
            <a:r>
              <a:rPr lang="en-US" baseline="0" dirty="0" err="1" smtClean="0"/>
              <a:t>genetickych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poruch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ochoreni</a:t>
            </a:r>
            <a:r>
              <a:rPr lang="en-US" baseline="0" dirty="0" smtClean="0"/>
              <a:t> s </a:t>
            </a:r>
            <a:r>
              <a:rPr lang="en-US" baseline="0" dirty="0" err="1" smtClean="0"/>
              <a:t>vacsimi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mensimi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nasledkami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zivot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jedinca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Podla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statistik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bohuzial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robene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iba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uzemi</a:t>
            </a:r>
            <a:r>
              <a:rPr lang="en-US" baseline="0" dirty="0" smtClean="0"/>
              <a:t> USA </a:t>
            </a:r>
            <a:r>
              <a:rPr lang="en-US" baseline="0" dirty="0" err="1" smtClean="0"/>
              <a:t>maju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geneticke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poruchy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nasledok</a:t>
            </a:r>
            <a:r>
              <a:rPr lang="en-US" baseline="0" dirty="0" smtClean="0"/>
              <a:t> 20percent </a:t>
            </a:r>
            <a:r>
              <a:rPr lang="en-US" baseline="0" dirty="0" err="1" smtClean="0"/>
              <a:t>umrti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novorodencov</a:t>
            </a:r>
            <a:r>
              <a:rPr lang="en-US" baseline="0" dirty="0" smtClean="0"/>
              <a:t> do 1 </a:t>
            </a:r>
            <a:r>
              <a:rPr lang="en-US" baseline="0" dirty="0" err="1" smtClean="0"/>
              <a:t>roka</a:t>
            </a:r>
            <a:r>
              <a:rPr lang="en-US" baseline="0" dirty="0" smtClean="0"/>
              <a:t> a 30 percent </a:t>
            </a:r>
            <a:r>
              <a:rPr lang="en-US" baseline="0" dirty="0" err="1" smtClean="0"/>
              <a:t>vsetkych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hospitalizovanych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pacientov</a:t>
            </a:r>
            <a:r>
              <a:rPr lang="en-US" baseline="0" dirty="0" smtClean="0"/>
              <a:t>. Na </a:t>
            </a:r>
            <a:r>
              <a:rPr lang="en-US" baseline="0" dirty="0" err="1" smtClean="0"/>
              <a:t>infografike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mozne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vidiet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</a:t>
            </a:r>
            <a:r>
              <a:rPr lang="en-US" baseline="0" dirty="0" smtClean="0"/>
              <a:t> 73percent </a:t>
            </a:r>
            <a:r>
              <a:rPr lang="en-US" baseline="0" dirty="0" err="1" smtClean="0"/>
              <a:t>opytanych</a:t>
            </a:r>
            <a:r>
              <a:rPr lang="en-US" baseline="0" dirty="0" smtClean="0"/>
              <a:t> by </a:t>
            </a:r>
            <a:r>
              <a:rPr lang="en-US" baseline="0" dirty="0" err="1" smtClean="0"/>
              <a:t>chcelo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podstupit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geneticke</a:t>
            </a:r>
            <a:r>
              <a:rPr lang="en-US" baseline="0" dirty="0" smtClean="0"/>
              <a:t> testy a </a:t>
            </a:r>
            <a:r>
              <a:rPr lang="en-US" baseline="0" dirty="0" err="1" smtClean="0"/>
              <a:t>boli</a:t>
            </a:r>
            <a:r>
              <a:rPr lang="en-US" baseline="0" dirty="0" smtClean="0"/>
              <a:t> by </a:t>
            </a:r>
            <a:r>
              <a:rPr lang="en-US" baseline="0" dirty="0" err="1" smtClean="0"/>
              <a:t>ochotni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zaklade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upravit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svoj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zivotny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styl</a:t>
            </a:r>
            <a:r>
              <a:rPr lang="en-US" baseline="0" dirty="0" smtClean="0"/>
              <a:t>, no </a:t>
            </a:r>
            <a:r>
              <a:rPr lang="en-US" baseline="0" dirty="0" err="1" smtClean="0"/>
              <a:t>iba</a:t>
            </a:r>
            <a:r>
              <a:rPr lang="en-US" baseline="0" dirty="0" smtClean="0"/>
              <a:t> 2percenta </a:t>
            </a:r>
            <a:r>
              <a:rPr lang="en-US" baseline="0" dirty="0" err="1" smtClean="0"/>
              <a:t>populacie</a:t>
            </a:r>
            <a:r>
              <a:rPr lang="en-US" baseline="0" dirty="0" smtClean="0"/>
              <a:t> USA bolo </a:t>
            </a:r>
            <a:r>
              <a:rPr lang="en-US" baseline="0" dirty="0" err="1" smtClean="0"/>
              <a:t>geneticky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vysetrenych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F31D-19BA-0D49-9C18-D660A2246B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6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Mojim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navrhnutym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vystupom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prace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jednoducha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tabulka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kde</a:t>
            </a:r>
            <a:r>
              <a:rPr lang="en-US" baseline="0" dirty="0" smtClean="0"/>
              <a:t> pre </a:t>
            </a:r>
            <a:r>
              <a:rPr lang="en-US" baseline="0" dirty="0" err="1" smtClean="0"/>
              <a:t>vstup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sekvencovanej</a:t>
            </a:r>
            <a:r>
              <a:rPr lang="en-US" baseline="0" dirty="0" smtClean="0"/>
              <a:t> DNA </a:t>
            </a:r>
            <a:r>
              <a:rPr lang="en-US" baseline="0" dirty="0" err="1" smtClean="0"/>
              <a:t>zo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sekvenatora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budu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zobrazene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vysledky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vybranych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ochoreni</a:t>
            </a:r>
            <a:r>
              <a:rPr lang="en-US" baseline="0" dirty="0" smtClean="0"/>
              <a:t>. Je </a:t>
            </a:r>
            <a:r>
              <a:rPr lang="en-US" baseline="0" dirty="0" err="1" smtClean="0"/>
              <a:t>nutne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podotknut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mojim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zamerom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vytvorenie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weboveho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pristupu</a:t>
            </a:r>
            <a:r>
              <a:rPr lang="en-US" baseline="0" dirty="0" smtClean="0"/>
              <a:t> s </a:t>
            </a:r>
            <a:r>
              <a:rPr lang="en-US" baseline="0" dirty="0" err="1" smtClean="0"/>
              <a:t>pouzitim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webovych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technologii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F31D-19BA-0D49-9C18-D660A2246B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48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Aby</a:t>
            </a:r>
            <a:r>
              <a:rPr lang="en-US" dirty="0" smtClean="0"/>
              <a:t> </a:t>
            </a:r>
            <a:r>
              <a:rPr lang="en-US" dirty="0" err="1" smtClean="0"/>
              <a:t>sme</a:t>
            </a:r>
            <a:r>
              <a:rPr lang="en-US" dirty="0" smtClean="0"/>
              <a:t> </a:t>
            </a:r>
            <a:r>
              <a:rPr lang="en-US" dirty="0" err="1" smtClean="0"/>
              <a:t>mohli</a:t>
            </a:r>
            <a:r>
              <a:rPr lang="en-US" dirty="0" smtClean="0"/>
              <a:t> </a:t>
            </a:r>
            <a:r>
              <a:rPr lang="en-US" dirty="0" err="1" smtClean="0"/>
              <a:t>analyzovat</a:t>
            </a:r>
            <a:r>
              <a:rPr lang="en-US" dirty="0" smtClean="0"/>
              <a:t> DNA je </a:t>
            </a:r>
            <a:r>
              <a:rPr lang="en-US" dirty="0" err="1" smtClean="0"/>
              <a:t>nutne</a:t>
            </a:r>
            <a:r>
              <a:rPr lang="en-US" dirty="0" smtClean="0"/>
              <a:t> </a:t>
            </a:r>
            <a:r>
              <a:rPr lang="en-US" dirty="0" err="1" smtClean="0"/>
              <a:t>oboznamenie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s </a:t>
            </a:r>
            <a:r>
              <a:rPr lang="en-US" baseline="0" dirty="0" err="1" smtClean="0"/>
              <a:t>absolutnymi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zakladmi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molekularnej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biologie</a:t>
            </a:r>
            <a:r>
              <a:rPr lang="en-US" baseline="0" dirty="0" smtClean="0"/>
              <a:t>. Na </a:t>
            </a:r>
            <a:r>
              <a:rPr lang="en-US" baseline="0" dirty="0" err="1" smtClean="0"/>
              <a:t>obr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Vlavo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eukaryoticka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bunka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eukaryoticka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znamena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ze</a:t>
            </a:r>
            <a:r>
              <a:rPr lang="en-US" baseline="0" dirty="0" smtClean="0"/>
              <a:t> DNA je </a:t>
            </a:r>
            <a:r>
              <a:rPr lang="en-US" baseline="0" dirty="0" err="1" smtClean="0"/>
              <a:t>ulozena</a:t>
            </a:r>
            <a:r>
              <a:rPr lang="en-US" baseline="0" dirty="0" smtClean="0"/>
              <a:t> v </a:t>
            </a:r>
            <a:r>
              <a:rPr lang="en-US" baseline="0" dirty="0" err="1" smtClean="0"/>
              <a:t>oddelenom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jadre</a:t>
            </a:r>
            <a:r>
              <a:rPr lang="en-US" baseline="0" dirty="0" smtClean="0"/>
              <a:t>. V </a:t>
            </a:r>
            <a:r>
              <a:rPr lang="en-US" baseline="0" dirty="0" err="1" smtClean="0"/>
              <a:t>tomto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jadre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DNA </a:t>
            </a:r>
            <a:r>
              <a:rPr lang="en-US" baseline="0" dirty="0" err="1" smtClean="0"/>
              <a:t>molekuly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nachadzaju</a:t>
            </a:r>
            <a:r>
              <a:rPr lang="en-US" baseline="0" dirty="0" smtClean="0"/>
              <a:t> v </a:t>
            </a:r>
            <a:r>
              <a:rPr lang="en-US" baseline="0" dirty="0" err="1" smtClean="0"/>
              <a:t>podobe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chromozomov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Clovek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diploidny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organizmus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teda</a:t>
            </a:r>
            <a:r>
              <a:rPr lang="en-US" baseline="0" dirty="0" smtClean="0"/>
              <a:t> ma 23 </a:t>
            </a:r>
            <a:r>
              <a:rPr lang="en-US" baseline="0" dirty="0" err="1" smtClean="0"/>
              <a:t>parov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chromozomov</a:t>
            </a:r>
            <a:r>
              <a:rPr lang="en-US" baseline="0" dirty="0" smtClean="0"/>
              <a:t>. Tie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jasne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definovane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velkostou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tvarom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tvoria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karyotyp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organizmu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zobrazeny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obrazku</a:t>
            </a:r>
            <a:r>
              <a:rPr lang="en-US" baseline="0" dirty="0" smtClean="0"/>
              <a:t> v </a:t>
            </a:r>
            <a:r>
              <a:rPr lang="en-US" baseline="0" dirty="0" err="1" smtClean="0"/>
              <a:t>strede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karyotyp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zobrazuje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poradie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chromozov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Konkretny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chromozom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sklada</a:t>
            </a:r>
            <a:r>
              <a:rPr lang="en-US" baseline="0" dirty="0" smtClean="0"/>
              <a:t> z </a:t>
            </a:r>
            <a:r>
              <a:rPr lang="en-US" baseline="0" dirty="0" err="1" smtClean="0"/>
              <a:t>molekuly</a:t>
            </a:r>
            <a:r>
              <a:rPr lang="en-US" baseline="0" dirty="0" smtClean="0"/>
              <a:t> DNA v </a:t>
            </a:r>
            <a:r>
              <a:rPr lang="en-US" baseline="0" dirty="0" err="1" smtClean="0"/>
              <a:t>tvare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dvojzavitnice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zlozenej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sekvencia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bazovych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parov</a:t>
            </a:r>
            <a:r>
              <a:rPr lang="en-US" baseline="0" dirty="0" smtClean="0"/>
              <a:t>. Tie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skladaju</a:t>
            </a:r>
            <a:r>
              <a:rPr lang="en-US" baseline="0" dirty="0" smtClean="0"/>
              <a:t> z </a:t>
            </a:r>
            <a:r>
              <a:rPr lang="en-US" baseline="0" dirty="0" err="1" smtClean="0"/>
              <a:t>nukleotidov</a:t>
            </a:r>
            <a:r>
              <a:rPr lang="en-US" baseline="0" dirty="0" smtClean="0"/>
              <a:t> A,T,G,C tie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navazuju</a:t>
            </a:r>
            <a:r>
              <a:rPr lang="en-US" baseline="0" dirty="0" smtClean="0"/>
              <a:t> AT a CG a </a:t>
            </a:r>
            <a:r>
              <a:rPr lang="en-US" baseline="0" dirty="0" err="1" smtClean="0"/>
              <a:t>teda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strany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komplementarne</a:t>
            </a:r>
            <a:r>
              <a:rPr lang="en-US" baseline="0" dirty="0" smtClean="0"/>
              <a:t>. 23 </a:t>
            </a:r>
            <a:r>
              <a:rPr lang="en-US" baseline="0" dirty="0" err="1" smtClean="0"/>
              <a:t>chomozomov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sklada</a:t>
            </a:r>
            <a:r>
              <a:rPr lang="en-US" baseline="0" dirty="0" smtClean="0"/>
              <a:t> z </a:t>
            </a:r>
            <a:r>
              <a:rPr lang="en-US" baseline="0" dirty="0" err="1" smtClean="0"/>
              <a:t>priblizne</a:t>
            </a:r>
            <a:r>
              <a:rPr lang="en-US" baseline="0" dirty="0" smtClean="0"/>
              <a:t> 300miliard </a:t>
            </a:r>
            <a:r>
              <a:rPr lang="en-US" baseline="0" dirty="0" err="1" smtClean="0"/>
              <a:t>bazovych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parov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F31D-19BA-0D49-9C18-D660A2246B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02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Teraz</a:t>
            </a:r>
            <a:r>
              <a:rPr lang="en-US" dirty="0" smtClean="0"/>
              <a:t> ked </a:t>
            </a:r>
            <a:r>
              <a:rPr lang="en-US" dirty="0" err="1" smtClean="0"/>
              <a:t>vieme</a:t>
            </a:r>
            <a:r>
              <a:rPr lang="en-US" dirty="0" smtClean="0"/>
              <a:t> co je 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sekvencia</a:t>
            </a:r>
            <a:r>
              <a:rPr lang="en-US" baseline="0" dirty="0" smtClean="0"/>
              <a:t> DNA </a:t>
            </a:r>
            <a:r>
              <a:rPr lang="en-US" baseline="0" dirty="0" err="1" smtClean="0"/>
              <a:t>mozme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definovat</a:t>
            </a:r>
            <a:r>
              <a:rPr lang="en-US" baseline="0" dirty="0" smtClean="0"/>
              <a:t> gen </a:t>
            </a:r>
            <a:r>
              <a:rPr lang="en-US" baseline="0" dirty="0" err="1" smtClean="0"/>
              <a:t>ako</a:t>
            </a:r>
            <a:r>
              <a:rPr lang="en-US" baseline="0" dirty="0" smtClean="0"/>
              <a:t> cast </a:t>
            </a:r>
            <a:r>
              <a:rPr lang="en-US" baseline="0" dirty="0" err="1" smtClean="0"/>
              <a:t>tejto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sekvencie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ktora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urcuje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vlastnost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jedinca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Tato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vlastnost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pocet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ruk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farba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oci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aj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rychlost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tvorby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bielych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krviniek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atd</a:t>
            </a:r>
            <a:r>
              <a:rPr lang="en-US" baseline="0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Dlzky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genov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pohybuju</a:t>
            </a:r>
            <a:r>
              <a:rPr lang="en-US" baseline="0" dirty="0" smtClean="0"/>
              <a:t> v </a:t>
            </a:r>
            <a:r>
              <a:rPr lang="en-US" baseline="0" dirty="0" err="1" smtClean="0"/>
              <a:t>rozmedzi</a:t>
            </a:r>
            <a:r>
              <a:rPr lang="en-US" baseline="0" dirty="0" smtClean="0"/>
              <a:t> 500 </a:t>
            </a:r>
            <a:r>
              <a:rPr lang="en-US" baseline="0" dirty="0" err="1" smtClean="0"/>
              <a:t>az</a:t>
            </a:r>
            <a:r>
              <a:rPr lang="en-US" baseline="0" dirty="0" smtClean="0"/>
              <a:t> 2,3 </a:t>
            </a:r>
            <a:r>
              <a:rPr lang="en-US" baseline="0" dirty="0" err="1" smtClean="0"/>
              <a:t>miliona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bazovych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parov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Vdaka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dedicnosti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alebo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mutacii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prejav</a:t>
            </a:r>
            <a:r>
              <a:rPr lang="en-US" baseline="0" dirty="0" smtClean="0"/>
              <a:t> genu </a:t>
            </a:r>
            <a:r>
              <a:rPr lang="en-US" baseline="0" dirty="0" err="1" smtClean="0"/>
              <a:t>menit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Existuje</a:t>
            </a:r>
            <a:r>
              <a:rPr lang="en-US" baseline="0" dirty="0" smtClean="0"/>
              <a:t> 30 </a:t>
            </a:r>
            <a:r>
              <a:rPr lang="en-US" baseline="0" dirty="0" err="1" smtClean="0"/>
              <a:t>mutacii</a:t>
            </a:r>
            <a:r>
              <a:rPr lang="en-US" baseline="0" dirty="0" smtClean="0"/>
              <a:t>, co je </a:t>
            </a:r>
            <a:r>
              <a:rPr lang="en-US" baseline="0" dirty="0" err="1" smtClean="0"/>
              <a:t>zmena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alebo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viacerych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nukleotidovych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parov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jedineho</a:t>
            </a:r>
            <a:r>
              <a:rPr lang="en-US" baseline="0" dirty="0" smtClean="0"/>
              <a:t> genu </a:t>
            </a:r>
            <a:r>
              <a:rPr lang="en-US" baseline="0" dirty="0" err="1" smtClean="0"/>
              <a:t>zabezpecujuceho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svetlocitlivost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ktore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nasledok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rozne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urovne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seroslepoty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F31D-19BA-0D49-9C18-D660A2246B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43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Human Genome Project </a:t>
            </a:r>
            <a:r>
              <a:rPr lang="en-US" dirty="0" err="1" smtClean="0"/>
              <a:t>bol</a:t>
            </a:r>
            <a:r>
              <a:rPr lang="en-US" dirty="0" smtClean="0"/>
              <a:t> </a:t>
            </a:r>
            <a:r>
              <a:rPr lang="en-US" dirty="0" err="1" smtClean="0"/>
              <a:t>najrozsiahlejsi</a:t>
            </a:r>
            <a:r>
              <a:rPr lang="en-US" dirty="0" smtClean="0"/>
              <a:t> </a:t>
            </a:r>
            <a:r>
              <a:rPr lang="en-US" dirty="0" err="1" smtClean="0"/>
              <a:t>projekt</a:t>
            </a:r>
            <a:r>
              <a:rPr lang="en-US" dirty="0" smtClean="0"/>
              <a:t> </a:t>
            </a:r>
            <a:r>
              <a:rPr lang="en-US" dirty="0" err="1" smtClean="0"/>
              <a:t>zamerany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vyskum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genotypu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cloveka</a:t>
            </a:r>
            <a:r>
              <a:rPr lang="en-US" baseline="0" dirty="0" smtClean="0"/>
              <a:t>. V </a:t>
            </a:r>
            <a:r>
              <a:rPr lang="en-US" baseline="0" dirty="0" err="1" smtClean="0"/>
              <a:t>podstate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zadanim</a:t>
            </a:r>
            <a:r>
              <a:rPr lang="en-US" baseline="0" dirty="0" smtClean="0"/>
              <a:t> bolo </a:t>
            </a:r>
            <a:r>
              <a:rPr lang="en-US" baseline="0" dirty="0" err="1" smtClean="0"/>
              <a:t>najst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zdokumentovat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vsetky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ludske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trval</a:t>
            </a:r>
            <a:r>
              <a:rPr lang="en-US" baseline="0" dirty="0" smtClean="0"/>
              <a:t> 10 </a:t>
            </a:r>
            <a:r>
              <a:rPr lang="en-US" baseline="0" dirty="0" err="1" smtClean="0"/>
              <a:t>rokov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vynalozilo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neho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miliardy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dolarov</a:t>
            </a:r>
            <a:r>
              <a:rPr lang="en-US" baseline="0" dirty="0" smtClean="0"/>
              <a:t>. Je </a:t>
            </a:r>
            <a:r>
              <a:rPr lang="en-US" baseline="0" dirty="0" err="1" smtClean="0"/>
              <a:t>neuveritelne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objasnil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zahady</a:t>
            </a:r>
            <a:r>
              <a:rPr lang="en-US" baseline="0" dirty="0" smtClean="0"/>
              <a:t> DNA </a:t>
            </a:r>
            <a:r>
              <a:rPr lang="en-US" baseline="0" dirty="0" err="1" smtClean="0"/>
              <a:t>lebo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odhadovalo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ludsky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genotyp</a:t>
            </a:r>
            <a:r>
              <a:rPr lang="en-US" baseline="0" dirty="0" smtClean="0"/>
              <a:t> ma 100 000 </a:t>
            </a:r>
            <a:r>
              <a:rPr lang="en-US" baseline="0" dirty="0" err="1" smtClean="0"/>
              <a:t>genov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projekt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dokazal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ich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okolo</a:t>
            </a:r>
            <a:r>
              <a:rPr lang="en-US" baseline="0" dirty="0" smtClean="0"/>
              <a:t> 21 </a:t>
            </a:r>
            <a:r>
              <a:rPr lang="en-US" baseline="0" dirty="0" err="1" smtClean="0"/>
              <a:t>tisic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Tieto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poznatky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dostupne</a:t>
            </a:r>
            <a:r>
              <a:rPr lang="en-US" baseline="0" dirty="0" smtClean="0"/>
              <a:t> z </a:t>
            </a:r>
            <a:r>
              <a:rPr lang="en-US" baseline="0" dirty="0" err="1" smtClean="0"/>
              <a:t>roznych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databaz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pristup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pouzivaju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takzvane</a:t>
            </a:r>
            <a:r>
              <a:rPr lang="en-US" baseline="0" dirty="0" smtClean="0"/>
              <a:t> genome browsers.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F31D-19BA-0D49-9C18-D660A2246B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41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Myslim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, </a:t>
            </a:r>
            <a:r>
              <a:rPr lang="en-US" dirty="0" err="1" smtClean="0"/>
              <a:t>ze</a:t>
            </a:r>
            <a:r>
              <a:rPr lang="en-US" dirty="0" smtClean="0"/>
              <a:t> je </a:t>
            </a:r>
            <a:r>
              <a:rPr lang="en-US" dirty="0" err="1" smtClean="0"/>
              <a:t>kazdemu</a:t>
            </a:r>
            <a:r>
              <a:rPr lang="en-US" dirty="0" smtClean="0"/>
              <a:t> </a:t>
            </a:r>
            <a:r>
              <a:rPr lang="en-US" dirty="0" err="1" smtClean="0"/>
              <a:t>jasne</a:t>
            </a:r>
            <a:r>
              <a:rPr lang="en-US" dirty="0" smtClean="0"/>
              <a:t> </a:t>
            </a:r>
            <a:r>
              <a:rPr lang="en-US" dirty="0" err="1" smtClean="0"/>
              <a:t>ze</a:t>
            </a:r>
            <a:r>
              <a:rPr lang="en-US" dirty="0" smtClean="0"/>
              <a:t> </a:t>
            </a:r>
            <a:r>
              <a:rPr lang="en-US" dirty="0" err="1" smtClean="0"/>
              <a:t>urcenie</a:t>
            </a:r>
            <a:r>
              <a:rPr lang="en-US" dirty="0" smtClean="0"/>
              <a:t> </a:t>
            </a:r>
            <a:r>
              <a:rPr lang="en-US" dirty="0" err="1" smtClean="0"/>
              <a:t>urciteho</a:t>
            </a:r>
            <a:r>
              <a:rPr lang="en-US" dirty="0" smtClean="0"/>
              <a:t> genu je </a:t>
            </a:r>
            <a:r>
              <a:rPr lang="en-US" dirty="0" err="1" smtClean="0"/>
              <a:t>vlastne</a:t>
            </a:r>
            <a:r>
              <a:rPr lang="en-US" dirty="0" smtClean="0"/>
              <a:t> </a:t>
            </a:r>
            <a:r>
              <a:rPr lang="en-US" dirty="0" err="1" smtClean="0"/>
              <a:t>riesenie</a:t>
            </a:r>
            <a:r>
              <a:rPr lang="en-US" dirty="0" smtClean="0"/>
              <a:t> </a:t>
            </a:r>
            <a:r>
              <a:rPr lang="en-US" dirty="0" err="1" smtClean="0"/>
              <a:t>regularneho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vyrazu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Prave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ucel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najidealnejsie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Konecne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akceptory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akceptor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vytvorime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pomocou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Thompsonovho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konstrukcneho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algoritmu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vytvori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nedeterministicku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formu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akceptora</a:t>
            </a:r>
            <a:r>
              <a:rPr lang="en-US" baseline="0" dirty="0" smtClean="0"/>
              <a:t>, a </a:t>
            </a:r>
            <a:r>
              <a:rPr lang="en-US" baseline="0" dirty="0" err="1" smtClean="0"/>
              <a:t>teda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dostat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dvoch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stavov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naraz</a:t>
            </a:r>
            <a:r>
              <a:rPr lang="en-US" baseline="0" dirty="0" smtClean="0"/>
              <a:t>, to je </a:t>
            </a:r>
            <a:r>
              <a:rPr lang="en-US" baseline="0" dirty="0" err="1" smtClean="0"/>
              <a:t>vyhodne</a:t>
            </a:r>
            <a:r>
              <a:rPr lang="en-US" baseline="0" dirty="0" smtClean="0"/>
              <a:t> pre </a:t>
            </a:r>
            <a:r>
              <a:rPr lang="en-US" baseline="0" dirty="0" err="1" smtClean="0"/>
              <a:t>spracovanie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pocitacom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kedze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mozne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vyuzit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rekurziu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F31D-19BA-0D49-9C18-D660A2246B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47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Možný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samostatný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výstup</a:t>
            </a:r>
            <a:r>
              <a:rPr lang="en-US" baseline="0" dirty="0" smtClean="0"/>
              <a:t> DP </a:t>
            </a:r>
            <a:r>
              <a:rPr lang="en-US" baseline="0" dirty="0" err="1" smtClean="0"/>
              <a:t>použiteľný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rôzne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problémy</a:t>
            </a:r>
            <a:r>
              <a:rPr lang="en-US" baseline="0" dirty="0" smtClean="0"/>
              <a:t>. DNA je </a:t>
            </a:r>
            <a:r>
              <a:rPr lang="en-US" baseline="0" dirty="0" err="1" smtClean="0"/>
              <a:t>jeho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implementáciou</a:t>
            </a:r>
            <a:r>
              <a:rPr lang="en-US" baseline="0" dirty="0" smtClean="0"/>
              <a:t>. Client server z </a:t>
            </a:r>
            <a:r>
              <a:rPr lang="en-US" baseline="0" dirty="0" err="1" smtClean="0"/>
              <a:t>dovodu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obmedzeni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povahy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prehliadacov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Einsten@home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slabe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signaly</a:t>
            </a:r>
            <a:r>
              <a:rPr lang="en-US" baseline="0" dirty="0" smtClean="0"/>
              <a:t> z </a:t>
            </a:r>
            <a:r>
              <a:rPr lang="en-US" baseline="0" dirty="0" err="1" smtClean="0"/>
              <a:t>rotujucich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neutronovych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hviezd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jeho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ciel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dokazanie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existencie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gravitacnych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vln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definovanych</a:t>
            </a:r>
            <a:r>
              <a:rPr lang="en-US" baseline="0" dirty="0" smtClean="0"/>
              <a:t> A. </a:t>
            </a:r>
            <a:r>
              <a:rPr lang="en-US" baseline="0" dirty="0" err="1" smtClean="0"/>
              <a:t>Einsteinom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F31D-19BA-0D49-9C18-D660A2246B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59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Komprimačny</a:t>
            </a:r>
            <a:r>
              <a:rPr lang="en-US" baseline="0" dirty="0" smtClean="0"/>
              <a:t> alg. </a:t>
            </a:r>
            <a:r>
              <a:rPr lang="en-US" baseline="0" dirty="0" err="1" smtClean="0"/>
              <a:t>Specializovany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DNA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F31D-19BA-0D49-9C18-D660A2246B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50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DFE7-2497-664C-9E1B-D2F31F85ACA2}" type="datetime1">
              <a:rPr lang="en-US" smtClean="0"/>
              <a:t>28/01/15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V Bratislave, 29.1.2015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519B-ABC2-E446-8A0F-A776B67430AA}" type="datetime1">
              <a:rPr lang="en-US" smtClean="0"/>
              <a:t>28/01/15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V Bratislave, 29.1.2015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72E3-07F9-EE43-BC11-8AF4FB42DA50}" type="datetime1">
              <a:rPr lang="en-US" smtClean="0"/>
              <a:t>28/01/15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V Bratislave, 29.1.2015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68BB-A5F7-B84A-8C68-6A026D783C4A}" type="datetime1">
              <a:rPr lang="en-US" smtClean="0"/>
              <a:t>28/01/15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V Bratislave, 29.1.2015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DE64-FE51-BB4C-9353-EA3A1F0CB799}" type="datetime1">
              <a:rPr lang="en-US" smtClean="0"/>
              <a:t>28/01/15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V Bratislave, 29.1.2015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D417-8221-0041-83B1-EE1F2D4ED820}" type="datetime1">
              <a:rPr lang="en-US" smtClean="0"/>
              <a:t>28/01/15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V Bratislave, 29.1.2015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A324-1AB9-1C4B-8ED5-BFA8D05F06DE}" type="datetime1">
              <a:rPr lang="en-US" smtClean="0"/>
              <a:t>28/01/15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V Bratislave, 29.1.2015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F387-3A0F-E54B-8D77-3F426DFE98F4}" type="datetime1">
              <a:rPr lang="en-US" smtClean="0"/>
              <a:t>28/01/15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V Bratislave, 29.1.2015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FEF5-1556-1E40-9B1F-4C6BAC09171A}" type="datetime1">
              <a:rPr lang="en-US" smtClean="0"/>
              <a:t>28/01/15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V Bratislave, 29.1.2015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D22A-4E99-AC4B-86DB-5884EDCE60FF}" type="datetime1">
              <a:rPr lang="en-US" smtClean="0"/>
              <a:t>28/01/15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V Bratislave, 29.1.2015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FC4F-CBD5-4E4B-8F54-48E7D4B07C3E}" type="datetime1">
              <a:rPr lang="en-US" smtClean="0"/>
              <a:t>28/01/15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V Bratislave, 29.1.2015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9A78AEF-6C03-4C48-9436-793B6BE005EC}" type="datetime1">
              <a:rPr lang="en-US" smtClean="0"/>
              <a:t>28/01/15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sk-SK" smtClean="0"/>
              <a:t>V Bratislave, 29.1.2015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404904"/>
          </a:xfrm>
        </p:spPr>
        <p:txBody>
          <a:bodyPr/>
          <a:lstStyle/>
          <a:p>
            <a:r>
              <a:rPr lang="en-US" sz="5000" dirty="0" err="1" smtClean="0"/>
              <a:t>Určovanie</a:t>
            </a:r>
            <a:r>
              <a:rPr lang="en-US" sz="5000" dirty="0" smtClean="0"/>
              <a:t> </a:t>
            </a:r>
            <a:r>
              <a:rPr lang="en-US" sz="5000" dirty="0" err="1" smtClean="0"/>
              <a:t>genetických</a:t>
            </a:r>
            <a:r>
              <a:rPr lang="en-US" sz="5000" dirty="0" smtClean="0"/>
              <a:t> </a:t>
            </a:r>
            <a:r>
              <a:rPr lang="en-US" sz="5000" dirty="0" err="1" smtClean="0"/>
              <a:t>predispozícií</a:t>
            </a:r>
            <a:r>
              <a:rPr lang="en-US" sz="5000" dirty="0" smtClean="0"/>
              <a:t> </a:t>
            </a:r>
            <a:r>
              <a:rPr lang="en-US" sz="5000" dirty="0" err="1" smtClean="0"/>
              <a:t>pomocou</a:t>
            </a:r>
            <a:r>
              <a:rPr lang="en-US" sz="5000" dirty="0" smtClean="0"/>
              <a:t> </a:t>
            </a:r>
            <a:r>
              <a:rPr lang="en-US" sz="5000" dirty="0" err="1" smtClean="0"/>
              <a:t>regulárnych</a:t>
            </a:r>
            <a:r>
              <a:rPr lang="en-US" sz="5000" dirty="0" smtClean="0"/>
              <a:t> </a:t>
            </a:r>
            <a:r>
              <a:rPr lang="en-US" sz="5000" dirty="0" err="1" smtClean="0"/>
              <a:t>výrazov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966" y="3144297"/>
            <a:ext cx="6400800" cy="1219200"/>
          </a:xfrm>
        </p:spPr>
        <p:txBody>
          <a:bodyPr/>
          <a:lstStyle/>
          <a:p>
            <a:r>
              <a:rPr lang="en-US" dirty="0" err="1" smtClean="0"/>
              <a:t>Diplomová</a:t>
            </a:r>
            <a:r>
              <a:rPr lang="en-US" dirty="0" smtClean="0"/>
              <a:t> </a:t>
            </a:r>
            <a:r>
              <a:rPr lang="en-US" dirty="0" err="1" smtClean="0"/>
              <a:t>práca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8966" y="4694149"/>
            <a:ext cx="5481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Autor</a:t>
            </a:r>
            <a:r>
              <a:rPr lang="en-US" dirty="0" smtClean="0"/>
              <a:t>: </a:t>
            </a:r>
            <a:r>
              <a:rPr lang="en-US" dirty="0" err="1" smtClean="0"/>
              <a:t>Bc</a:t>
            </a:r>
            <a:r>
              <a:rPr lang="en-US" dirty="0" smtClean="0"/>
              <a:t>. </a:t>
            </a:r>
            <a:r>
              <a:rPr lang="en-US" dirty="0" err="1" smtClean="0"/>
              <a:t>Jakub</a:t>
            </a:r>
            <a:r>
              <a:rPr lang="en-US" dirty="0" smtClean="0"/>
              <a:t> Kanitra</a:t>
            </a:r>
          </a:p>
          <a:p>
            <a:r>
              <a:rPr lang="en-US" dirty="0" err="1" smtClean="0"/>
              <a:t>Vedúca</a:t>
            </a:r>
            <a:r>
              <a:rPr lang="en-US" dirty="0" smtClean="0"/>
              <a:t> </a:t>
            </a:r>
            <a:r>
              <a:rPr lang="en-US" dirty="0" err="1" smtClean="0"/>
              <a:t>práce</a:t>
            </a:r>
            <a:r>
              <a:rPr lang="en-US" dirty="0" smtClean="0"/>
              <a:t>: Mgr. </a:t>
            </a:r>
            <a:r>
              <a:rPr lang="en-US" dirty="0" err="1" smtClean="0"/>
              <a:t>Zuzana</a:t>
            </a:r>
            <a:r>
              <a:rPr lang="en-US" dirty="0" smtClean="0"/>
              <a:t> </a:t>
            </a:r>
            <a:r>
              <a:rPr lang="en-US" dirty="0" err="1" smtClean="0"/>
              <a:t>Ševčíková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43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Ďakujem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pozornosť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Priestor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otázky</a:t>
            </a:r>
            <a:r>
              <a:rPr lang="en-US" dirty="0" smtClean="0"/>
              <a:t> a </a:t>
            </a:r>
            <a:r>
              <a:rPr lang="en-US" dirty="0" err="1" smtClean="0"/>
              <a:t>diskusiu</a:t>
            </a:r>
            <a:r>
              <a:rPr lang="en-US" dirty="0" smtClean="0"/>
              <a:t> </a:t>
            </a:r>
            <a:r>
              <a:rPr lang="en-US" dirty="0" err="1" smtClean="0"/>
              <a:t>tu</a:t>
            </a:r>
            <a:endParaRPr lang="en-US" dirty="0" smtClean="0"/>
          </a:p>
          <a:p>
            <a:r>
              <a:rPr lang="en-US" dirty="0" smtClean="0"/>
              <a:t>A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JakubKanitra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V Bratislave, 29.1.2015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4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Prečo</a:t>
            </a:r>
            <a:r>
              <a:rPr lang="en-US" dirty="0" smtClean="0"/>
              <a:t> </a:t>
            </a:r>
            <a:r>
              <a:rPr lang="en-US" dirty="0" err="1" smtClean="0"/>
              <a:t>genetika</a:t>
            </a:r>
            <a:r>
              <a:rPr lang="en-US" dirty="0"/>
              <a:t>?</a:t>
            </a:r>
          </a:p>
        </p:txBody>
      </p:sp>
      <p:pic>
        <p:nvPicPr>
          <p:cNvPr id="6" name="Content Placeholder 5" descr="Screen Shot 2015-01-28 at 21.45.53.png" title="adfa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" r="1614"/>
          <a:stretch>
            <a:fillRect/>
          </a:stretch>
        </p:blipFill>
        <p:spPr>
          <a:xfrm>
            <a:off x="4310607" y="3247090"/>
            <a:ext cx="4502085" cy="247597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V Bratislave, 29.1.2015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9163" y="2036342"/>
            <a:ext cx="547318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6000 </a:t>
            </a:r>
            <a:r>
              <a:rPr lang="en-US" sz="2400" dirty="0" err="1"/>
              <a:t>genetických</a:t>
            </a:r>
            <a:r>
              <a:rPr lang="en-US" sz="2400" dirty="0"/>
              <a:t> </a:t>
            </a:r>
            <a:r>
              <a:rPr lang="en-US" sz="2400" dirty="0" err="1" smtClean="0"/>
              <a:t>porúch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20% </a:t>
            </a:r>
            <a:r>
              <a:rPr lang="en-US" sz="2400" dirty="0" err="1" smtClean="0"/>
              <a:t>umrtí</a:t>
            </a:r>
            <a:r>
              <a:rPr lang="en-US" sz="2400" dirty="0" smtClean="0"/>
              <a:t> </a:t>
            </a:r>
            <a:r>
              <a:rPr lang="en-US" sz="2400" dirty="0" err="1" smtClean="0"/>
              <a:t>novorodencov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30% </a:t>
            </a:r>
            <a:r>
              <a:rPr lang="en-US" sz="2400" dirty="0" err="1" smtClean="0"/>
              <a:t>hospitalizovaných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7828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Výstup</a:t>
            </a:r>
            <a:endParaRPr lang="en-US" dirty="0"/>
          </a:p>
        </p:txBody>
      </p:sp>
      <p:pic>
        <p:nvPicPr>
          <p:cNvPr id="6" name="Content Placeholder 5" descr="Screen Shot 2015-01-28 at 23.38.0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448" b="-13448"/>
          <a:stretch>
            <a:fillRect/>
          </a:stretch>
        </p:blipFill>
        <p:spPr>
          <a:xfrm>
            <a:off x="1522023" y="1779787"/>
            <a:ext cx="5673829" cy="312038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V Bratislave, 29.1.2015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1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Genetické</a:t>
            </a:r>
            <a:r>
              <a:rPr lang="en-US" dirty="0" smtClean="0"/>
              <a:t> minimum</a:t>
            </a:r>
            <a:endParaRPr lang="en-US" dirty="0"/>
          </a:p>
        </p:txBody>
      </p:sp>
      <p:pic>
        <p:nvPicPr>
          <p:cNvPr id="6" name="Content Placeholder 5" descr="eukaryotickabunka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15" r="-1697"/>
          <a:stretch/>
        </p:blipFill>
        <p:spPr>
          <a:xfrm>
            <a:off x="457200" y="1840338"/>
            <a:ext cx="2855363" cy="268783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V Bratislave, 29.1.2015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 descr="karyoty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545" y="3993029"/>
            <a:ext cx="2933589" cy="2363321"/>
          </a:xfrm>
          <a:prstGeom prst="rect">
            <a:avLst/>
          </a:prstGeom>
        </p:spPr>
      </p:pic>
      <p:pic>
        <p:nvPicPr>
          <p:cNvPr id="8" name="Picture 7" descr="dna-structur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678" y="1628077"/>
            <a:ext cx="3022600" cy="43815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719110" y="2976022"/>
            <a:ext cx="1128969" cy="1017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028093" y="3993030"/>
            <a:ext cx="1437815" cy="31707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5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Gén</a:t>
            </a:r>
            <a:r>
              <a:rPr lang="en-US" dirty="0" smtClean="0"/>
              <a:t>, </a:t>
            </a:r>
            <a:r>
              <a:rPr lang="en-US" dirty="0" err="1" smtClean="0"/>
              <a:t>mutácia</a:t>
            </a:r>
            <a:endParaRPr lang="en-US" dirty="0"/>
          </a:p>
        </p:txBody>
      </p:sp>
      <p:pic>
        <p:nvPicPr>
          <p:cNvPr id="6" name="Content Placeholder 5" descr="geneinchromosome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88" b="-7288"/>
          <a:stretch>
            <a:fillRect/>
          </a:stretch>
        </p:blipFill>
        <p:spPr>
          <a:xfrm>
            <a:off x="3220125" y="3119702"/>
            <a:ext cx="5466675" cy="300646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V Bratislave, 29.1.2015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9163" y="2036342"/>
            <a:ext cx="78841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err="1" smtClean="0"/>
              <a:t>Gén</a:t>
            </a:r>
            <a:r>
              <a:rPr lang="en-US" sz="2400" dirty="0" smtClean="0"/>
              <a:t> </a:t>
            </a:r>
            <a:r>
              <a:rPr lang="en-US" sz="2400" dirty="0" smtClean="0"/>
              <a:t>– </a:t>
            </a:r>
            <a:r>
              <a:rPr lang="en-US" sz="2400" dirty="0" err="1" smtClean="0"/>
              <a:t>vlastnosť</a:t>
            </a:r>
            <a:r>
              <a:rPr lang="en-US" sz="2400" dirty="0" smtClean="0"/>
              <a:t> </a:t>
            </a:r>
            <a:r>
              <a:rPr lang="en-US" sz="2400" dirty="0" err="1" smtClean="0"/>
              <a:t>jedinca</a:t>
            </a:r>
            <a:r>
              <a:rPr lang="en-US" sz="2400" dirty="0" smtClean="0"/>
              <a:t> (500bp – 2,3Mbp)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err="1" smtClean="0"/>
              <a:t>Mutácia</a:t>
            </a:r>
            <a:r>
              <a:rPr lang="en-US" sz="2400" dirty="0" smtClean="0"/>
              <a:t> – </a:t>
            </a:r>
            <a:r>
              <a:rPr lang="en-US" sz="2400" dirty="0" err="1" smtClean="0"/>
              <a:t>permanentná</a:t>
            </a:r>
            <a:r>
              <a:rPr lang="en-US" sz="2400" dirty="0" smtClean="0"/>
              <a:t> </a:t>
            </a:r>
            <a:r>
              <a:rPr lang="en-US" sz="2400" dirty="0" err="1" smtClean="0"/>
              <a:t>zmena</a:t>
            </a:r>
            <a:r>
              <a:rPr lang="en-US" sz="2400" dirty="0" smtClean="0"/>
              <a:t> DNA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6131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HUGO project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V Bratislave, 29.1.2015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Content Placeholder 8" descr="Screen Shot 2015-01-28 at 22.21.39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813" b="-31813"/>
          <a:stretch>
            <a:fillRect/>
          </a:stretch>
        </p:blipFill>
        <p:spPr>
          <a:xfrm>
            <a:off x="1252609" y="3024442"/>
            <a:ext cx="6235700" cy="2711450"/>
          </a:xfrm>
        </p:spPr>
      </p:pic>
      <p:sp>
        <p:nvSpPr>
          <p:cNvPr id="8" name="TextBox 7"/>
          <p:cNvSpPr txBox="1"/>
          <p:nvPr/>
        </p:nvSpPr>
        <p:spPr>
          <a:xfrm>
            <a:off x="659163" y="1854891"/>
            <a:ext cx="78841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1993 </a:t>
            </a:r>
            <a:r>
              <a:rPr lang="en-US" sz="2400" dirty="0" smtClean="0"/>
              <a:t>– 2003, 3 </a:t>
            </a:r>
            <a:r>
              <a:rPr lang="en-US" sz="2400" dirty="0" err="1" smtClean="0"/>
              <a:t>miliardy</a:t>
            </a:r>
            <a:r>
              <a:rPr lang="en-US" sz="2400" dirty="0" smtClean="0"/>
              <a:t> $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err="1" smtClean="0"/>
              <a:t>Zdokumentovanie</a:t>
            </a:r>
            <a:r>
              <a:rPr lang="en-US" sz="2400" dirty="0" smtClean="0"/>
              <a:t> 21 000 </a:t>
            </a:r>
            <a:r>
              <a:rPr lang="en-US" sz="2400" dirty="0" err="1" smtClean="0"/>
              <a:t>génov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1148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Regulárne</a:t>
            </a:r>
            <a:r>
              <a:rPr lang="en-US" dirty="0" smtClean="0"/>
              <a:t> </a:t>
            </a:r>
            <a:r>
              <a:rPr lang="en-US" dirty="0" err="1" smtClean="0"/>
              <a:t>výrazy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V Bratislave, 29.1.2015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9163" y="1854891"/>
            <a:ext cx="788411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err="1" smtClean="0"/>
              <a:t>Nie</a:t>
            </a:r>
            <a:r>
              <a:rPr lang="en-US" sz="2400" dirty="0" smtClean="0"/>
              <a:t> je </a:t>
            </a:r>
            <a:r>
              <a:rPr lang="en-US" sz="2400" dirty="0" err="1" smtClean="0"/>
              <a:t>čo</a:t>
            </a:r>
            <a:r>
              <a:rPr lang="en-US" sz="2400" dirty="0" smtClean="0"/>
              <a:t> </a:t>
            </a:r>
            <a:r>
              <a:rPr lang="en-US" sz="2400" dirty="0" err="1" smtClean="0"/>
              <a:t>riešiť</a:t>
            </a:r>
            <a:r>
              <a:rPr lang="en-US" sz="2400" dirty="0" smtClean="0"/>
              <a:t>…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2400" b="1" dirty="0" err="1" smtClean="0"/>
              <a:t>Konečný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akceptor</a:t>
            </a:r>
            <a:r>
              <a:rPr lang="en-US" sz="2400" b="1" dirty="0" smtClean="0"/>
              <a:t> 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err="1" smtClean="0"/>
              <a:t>Thompsonov</a:t>
            </a:r>
            <a:r>
              <a:rPr lang="en-US" sz="2400" dirty="0" smtClean="0"/>
              <a:t> </a:t>
            </a:r>
            <a:r>
              <a:rPr lang="en-US" sz="2400" dirty="0" err="1" smtClean="0"/>
              <a:t>konštrukčný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algoritmus</a:t>
            </a:r>
            <a:endParaRPr lang="en-US" sz="2400" dirty="0" smtClean="0"/>
          </a:p>
        </p:txBody>
      </p:sp>
      <p:pic>
        <p:nvPicPr>
          <p:cNvPr id="7" name="Picture 6" descr="príklad thomps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945" y="3997630"/>
            <a:ext cx="5074304" cy="101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76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Distributívny</a:t>
            </a:r>
            <a:r>
              <a:rPr lang="en-US" dirty="0" smtClean="0"/>
              <a:t> </a:t>
            </a:r>
            <a:r>
              <a:rPr lang="en-US" dirty="0" err="1" smtClean="0"/>
              <a:t>systém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V Bratislave, 29.1.2015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 descr="Ruby_on_Rail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773" y="3670999"/>
            <a:ext cx="749360" cy="970094"/>
          </a:xfrm>
          <a:prstGeom prst="rect">
            <a:avLst/>
          </a:prstGeom>
        </p:spPr>
      </p:pic>
      <p:pic>
        <p:nvPicPr>
          <p:cNvPr id="9" name="Picture 8" descr="javascript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281" y="2315436"/>
            <a:ext cx="840140" cy="840140"/>
          </a:xfrm>
          <a:prstGeom prst="rect">
            <a:avLst/>
          </a:prstGeom>
        </p:spPr>
      </p:pic>
      <p:pic>
        <p:nvPicPr>
          <p:cNvPr id="10" name="Picture 9" descr="javascript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5" y="2315436"/>
            <a:ext cx="840140" cy="840140"/>
          </a:xfrm>
          <a:prstGeom prst="rect">
            <a:avLst/>
          </a:prstGeom>
        </p:spPr>
      </p:pic>
      <p:pic>
        <p:nvPicPr>
          <p:cNvPr id="11" name="Picture 10" descr="javascript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993" y="2315436"/>
            <a:ext cx="840140" cy="840140"/>
          </a:xfrm>
          <a:prstGeom prst="rect">
            <a:avLst/>
          </a:prstGeom>
        </p:spPr>
      </p:pic>
      <p:pic>
        <p:nvPicPr>
          <p:cNvPr id="12" name="Picture 11" descr="databas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661" y="4777295"/>
            <a:ext cx="728154" cy="72815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4557023" y="3118415"/>
            <a:ext cx="822960" cy="822960"/>
          </a:xfrm>
          <a:prstGeom prst="line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0"/>
          </p:cNvCxnSpPr>
          <p:nvPr/>
        </p:nvCxnSpPr>
        <p:spPr>
          <a:xfrm>
            <a:off x="5710933" y="3155576"/>
            <a:ext cx="82520" cy="5154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2"/>
          </p:cNvCxnSpPr>
          <p:nvPr/>
        </p:nvCxnSpPr>
        <p:spPr>
          <a:xfrm flipH="1">
            <a:off x="6168133" y="3155576"/>
            <a:ext cx="982942" cy="785799"/>
          </a:xfrm>
          <a:prstGeom prst="line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6168133" y="4530454"/>
            <a:ext cx="838528" cy="397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0" idx="1"/>
          </p:cNvCxnSpPr>
          <p:nvPr/>
        </p:nvCxnSpPr>
        <p:spPr>
          <a:xfrm>
            <a:off x="6070867" y="2698376"/>
            <a:ext cx="660138" cy="371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Lightning Bolt 31"/>
          <p:cNvSpPr/>
          <p:nvPr/>
        </p:nvSpPr>
        <p:spPr>
          <a:xfrm>
            <a:off x="6231333" y="2315435"/>
            <a:ext cx="251216" cy="728001"/>
          </a:xfrm>
          <a:prstGeom prst="lightningBolt">
            <a:avLst/>
          </a:prstGeom>
          <a:solidFill>
            <a:srgbClr val="9C5252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387750" y="5606336"/>
            <a:ext cx="2141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Ensembl</a:t>
            </a:r>
            <a:r>
              <a:rPr lang="en-US" dirty="0" smtClean="0"/>
              <a:t> genome browser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59165" y="2315436"/>
            <a:ext cx="3250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Client – server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err="1" smtClean="0"/>
              <a:t>Rozhrania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2426" y="5320783"/>
            <a:ext cx="444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Einstein@home</a:t>
            </a:r>
            <a:r>
              <a:rPr lang="en-US" dirty="0"/>
              <a:t> </a:t>
            </a:r>
            <a:r>
              <a:rPr lang="en-US" dirty="0" smtClean="0"/>
              <a:t>- 470 TFLOPS (TOP500)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0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Plán</a:t>
            </a:r>
            <a:r>
              <a:rPr lang="en-US" dirty="0" smtClean="0"/>
              <a:t> </a:t>
            </a:r>
            <a:r>
              <a:rPr lang="en-US" dirty="0" err="1" smtClean="0"/>
              <a:t>práce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V Bratislave, 29.1.2015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9163" y="1854891"/>
            <a:ext cx="788411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Data mining z genome browser</a:t>
            </a:r>
            <a:r>
              <a:rPr lang="en-US" sz="2400" dirty="0" smtClean="0"/>
              <a:t>-a/-</a:t>
            </a:r>
            <a:r>
              <a:rPr lang="en-US" sz="2400" dirty="0" err="1" smtClean="0"/>
              <a:t>ov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err="1" smtClean="0"/>
              <a:t>Komprimačný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algoritmus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err="1" smtClean="0"/>
              <a:t>Thompsonov</a:t>
            </a:r>
            <a:r>
              <a:rPr lang="en-US" sz="2400" dirty="0" smtClean="0"/>
              <a:t> </a:t>
            </a:r>
            <a:r>
              <a:rPr lang="en-US" sz="2400" dirty="0" err="1" smtClean="0"/>
              <a:t>konštrukčný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algoritmus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err="1" smtClean="0"/>
              <a:t>Definovanie</a:t>
            </a:r>
            <a:r>
              <a:rPr lang="en-US" sz="2400" dirty="0" smtClean="0"/>
              <a:t> a </a:t>
            </a:r>
            <a:r>
              <a:rPr lang="en-US" sz="2400" dirty="0" err="1" smtClean="0"/>
              <a:t>implementácia</a:t>
            </a:r>
            <a:r>
              <a:rPr lang="en-US" sz="2400" dirty="0" smtClean="0"/>
              <a:t> </a:t>
            </a:r>
            <a:r>
              <a:rPr lang="en-US" sz="2400" dirty="0" err="1" smtClean="0"/>
              <a:t>rozhraní</a:t>
            </a:r>
            <a:r>
              <a:rPr lang="en-US" sz="2400" dirty="0" smtClean="0"/>
              <a:t> </a:t>
            </a:r>
            <a:r>
              <a:rPr lang="en-US" sz="2400" dirty="0" err="1" smtClean="0"/>
              <a:t>distributívneho</a:t>
            </a:r>
            <a:r>
              <a:rPr lang="en-US" sz="2400" dirty="0" smtClean="0"/>
              <a:t> </a:t>
            </a:r>
            <a:r>
              <a:rPr lang="en-US" sz="2400" dirty="0" err="1" smtClean="0"/>
              <a:t>systému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69144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194</TotalTime>
  <Words>792</Words>
  <Application>Microsoft Macintosh PowerPoint</Application>
  <PresentationFormat>On-screen Show (4:3)</PresentationFormat>
  <Paragraphs>71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Executive</vt:lpstr>
      <vt:lpstr>Určovanie genetických predispozícií pomocou regulárnych výrazov</vt:lpstr>
      <vt:lpstr>Prečo genetika?</vt:lpstr>
      <vt:lpstr>Výstup</vt:lpstr>
      <vt:lpstr>Genetické minimum</vt:lpstr>
      <vt:lpstr>Gén, mutácia</vt:lpstr>
      <vt:lpstr>HUGO project</vt:lpstr>
      <vt:lpstr>Regulárne výrazy</vt:lpstr>
      <vt:lpstr>Distributívny systém</vt:lpstr>
      <vt:lpstr>Plán práce</vt:lpstr>
      <vt:lpstr>Ďakujem za pozornosť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Určovanie genetických predispozícií pomocou regulárnych výrazov</dc:title>
  <dc:creator>Kubo Kanitra</dc:creator>
  <cp:lastModifiedBy>Kubo Kanitra</cp:lastModifiedBy>
  <cp:revision>22</cp:revision>
  <dcterms:created xsi:type="dcterms:W3CDTF">2015-01-28T20:38:52Z</dcterms:created>
  <dcterms:modified xsi:type="dcterms:W3CDTF">2015-01-28T23:53:45Z</dcterms:modified>
</cp:coreProperties>
</file>