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autoCompressPictures="0">
  <p:sldMasterIdLst>
    <p:sldMasterId id="2147483648" r:id="rId1"/>
    <p:sldMasterId id="2147483660" r:id="rId3"/>
    <p:sldMasterId id="2147483673" r:id="rId4"/>
    <p:sldMasterId id="2147483687" r:id="rId5"/>
    <p:sldMasterId id="2147483699" r:id="rId6"/>
  </p:sldMasterIdLst>
  <p:notesMasterIdLst>
    <p:notesMasterId r:id="rId8"/>
  </p:notesMasterIdLst>
  <p:handoutMasterIdLst>
    <p:handoutMasterId r:id="rId33"/>
  </p:handoutMasterIdLst>
  <p:sldIdLst>
    <p:sldId id="2293" r:id="rId7"/>
    <p:sldId id="2289" r:id="rId9"/>
    <p:sldId id="2297" r:id="rId10"/>
    <p:sldId id="2308" r:id="rId11"/>
    <p:sldId id="2337" r:id="rId12"/>
    <p:sldId id="2311" r:id="rId13"/>
    <p:sldId id="2327" r:id="rId14"/>
    <p:sldId id="2328" r:id="rId15"/>
    <p:sldId id="2329" r:id="rId16"/>
    <p:sldId id="2330" r:id="rId17"/>
    <p:sldId id="2331" r:id="rId18"/>
    <p:sldId id="2332" r:id="rId19"/>
    <p:sldId id="2313" r:id="rId20"/>
    <p:sldId id="2317" r:id="rId21"/>
    <p:sldId id="2319" r:id="rId22"/>
    <p:sldId id="2339" r:id="rId23"/>
    <p:sldId id="2340" r:id="rId24"/>
    <p:sldId id="2315" r:id="rId25"/>
    <p:sldId id="2316" r:id="rId26"/>
    <p:sldId id="2318" r:id="rId27"/>
    <p:sldId id="2336" r:id="rId28"/>
    <p:sldId id="2320" r:id="rId29"/>
    <p:sldId id="2314" r:id="rId30"/>
    <p:sldId id="2321" r:id="rId31"/>
    <p:sldId id="2304" r:id="rId32"/>
  </p:sldIdLst>
  <p:sldSz cx="12192000" cy="6858000"/>
  <p:notesSz cx="6784975" cy="9918700"/>
  <p:custDataLst>
    <p:tags r:id="rId3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7" userDrawn="1">
          <p15:clr>
            <a:srgbClr val="A4A3A4"/>
          </p15:clr>
        </p15:guide>
        <p15:guide id="2" pos="7438" userDrawn="1">
          <p15:clr>
            <a:srgbClr val="A4A3A4"/>
          </p15:clr>
        </p15:guide>
        <p15:guide id="3" orient="horz" pos="4172" userDrawn="1">
          <p15:clr>
            <a:srgbClr val="A4A3A4"/>
          </p15:clr>
        </p15:guide>
        <p15:guide id="4" pos="2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xp" initials="cx" lastIdx="1" clrIdx="0"/>
  <p:cmAuthor id="2" name="Fengxian WU" initials="F" lastIdx="2" clrIdx="1"/>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E87"/>
    <a:srgbClr val="C00000"/>
    <a:srgbClr val="F2F5F9"/>
    <a:srgbClr val="9B0000"/>
    <a:srgbClr val="2E75B6"/>
    <a:srgbClr val="C4D4B9"/>
    <a:srgbClr val="FAFAFA"/>
    <a:srgbClr val="FFBFBF"/>
    <a:srgbClr val="0F3D8B"/>
    <a:srgbClr val="D7EA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6" autoAdjust="0"/>
    <p:restoredTop sz="88281" autoAdjust="0"/>
  </p:normalViewPr>
  <p:slideViewPr>
    <p:cSldViewPr snapToGrid="0" showGuides="1">
      <p:cViewPr varScale="1">
        <p:scale>
          <a:sx n="143" d="100"/>
          <a:sy n="143" d="100"/>
        </p:scale>
        <p:origin x="504" y="108"/>
      </p:cViewPr>
      <p:guideLst>
        <p:guide orient="horz" pos="2147"/>
        <p:guide pos="7438"/>
        <p:guide orient="horz" pos="4172"/>
        <p:guide pos="208"/>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60"/>
    </p:cViewPr>
  </p:sorterViewPr>
  <p:notesViewPr>
    <p:cSldViewPr snapToGrid="0">
      <p:cViewPr varScale="1">
        <p:scale>
          <a:sx n="113" d="100"/>
          <a:sy n="113" d="100"/>
        </p:scale>
        <p:origin x="4986" y="12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8" Type="http://schemas.openxmlformats.org/officeDocument/2006/relationships/tags" Target="tags/tag211.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1" i="0" u="none" strike="noStrike" kern="1200" baseline="0">
                <a:solidFill>
                  <a:schemeClr val="tx1">
                    <a:lumMod val="75000"/>
                    <a:lumOff val="25000"/>
                  </a:schemeClr>
                </a:solidFill>
                <a:latin typeface="+mn-lt"/>
                <a:ea typeface="+mn-ea"/>
                <a:cs typeface="+mn-cs"/>
              </a:defRPr>
            </a:pPr>
            <a:r>
              <a:rPr altLang="en-US"/>
              <a:t>性能指标</a:t>
            </a:r>
            <a:endParaRPr lang="en-US" altLang="zh-CN"/>
          </a:p>
        </c:rich>
      </c:tx>
      <c:layout/>
      <c:overlay val="0"/>
      <c:spPr>
        <a:noFill/>
        <a:ln>
          <a:noFill/>
        </a:ln>
        <a:effectLst/>
      </c:spPr>
    </c:title>
    <c:autoTitleDeleted val="0"/>
    <c:plotArea>
      <c:layout/>
      <c:barChart>
        <c:barDir val="col"/>
        <c:grouping val="clustered"/>
        <c:varyColors val="0"/>
        <c:ser>
          <c:idx val="0"/>
          <c:order val="0"/>
          <c:tx>
            <c:strRef>
              <c:f>[工作簿1]Sheet2!$A$2</c:f>
              <c:strCache>
                <c:ptCount val="1"/>
                <c:pt idx="0">
                  <c:v>ORB</c:v>
                </c:pt>
              </c:strCache>
            </c:strRef>
          </c:tx>
          <c:spPr>
            <a:solidFill>
              <a:schemeClr val="accent1"/>
            </a:solidFill>
            <a:ln>
              <a:noFill/>
            </a:ln>
            <a:effectLst/>
          </c:spPr>
          <c:invertIfNegative val="0"/>
          <c:dLbls>
            <c:delete val="1"/>
          </c:dLbls>
          <c:cat>
            <c:strRef>
              <c:f>[工作簿1]Sheet2!$B$1:$D$1</c:f>
              <c:strCache>
                <c:ptCount val="3"/>
                <c:pt idx="0">
                  <c:v>Abs</c:v>
                </c:pt>
                <c:pt idx="1">
                  <c:v>Avg RMSE</c:v>
                </c:pt>
                <c:pt idx="2">
                  <c:v>Avg RMSE log</c:v>
                </c:pt>
              </c:strCache>
            </c:strRef>
          </c:cat>
          <c:val>
            <c:numRef>
              <c:f>[工作簿1]Sheet2!$B$2:$D$2</c:f>
              <c:numCache>
                <c:formatCode>General</c:formatCode>
                <c:ptCount val="3"/>
                <c:pt idx="0">
                  <c:v>3.024</c:v>
                </c:pt>
                <c:pt idx="1">
                  <c:v>8.182</c:v>
                </c:pt>
                <c:pt idx="2">
                  <c:v>0.907</c:v>
                </c:pt>
              </c:numCache>
            </c:numRef>
          </c:val>
        </c:ser>
        <c:ser>
          <c:idx val="1"/>
          <c:order val="1"/>
          <c:tx>
            <c:strRef>
              <c:f>[工作簿1]Sheet2!$A$3</c:f>
              <c:strCache>
                <c:ptCount val="1"/>
                <c:pt idx="0">
                  <c:v>SIFT</c:v>
                </c:pt>
              </c:strCache>
            </c:strRef>
          </c:tx>
          <c:spPr>
            <a:solidFill>
              <a:schemeClr val="accent2"/>
            </a:solidFill>
            <a:ln>
              <a:noFill/>
            </a:ln>
            <a:effectLst/>
          </c:spPr>
          <c:invertIfNegative val="0"/>
          <c:dLbls>
            <c:delete val="1"/>
          </c:dLbls>
          <c:cat>
            <c:strRef>
              <c:f>[工作簿1]Sheet2!$B$1:$D$1</c:f>
              <c:strCache>
                <c:ptCount val="3"/>
                <c:pt idx="0">
                  <c:v>Abs</c:v>
                </c:pt>
                <c:pt idx="1">
                  <c:v>Avg RMSE</c:v>
                </c:pt>
                <c:pt idx="2">
                  <c:v>Avg RMSE log</c:v>
                </c:pt>
              </c:strCache>
            </c:strRef>
          </c:cat>
          <c:val>
            <c:numRef>
              <c:f>[工作簿1]Sheet2!$B$3:$D$3</c:f>
              <c:numCache>
                <c:formatCode>General</c:formatCode>
                <c:ptCount val="3"/>
                <c:pt idx="0">
                  <c:v>2.682</c:v>
                </c:pt>
                <c:pt idx="1">
                  <c:v>5.999</c:v>
                </c:pt>
                <c:pt idx="2">
                  <c:v>0.872</c:v>
                </c:pt>
              </c:numCache>
            </c:numRef>
          </c:val>
        </c:ser>
        <c:ser>
          <c:idx val="2"/>
          <c:order val="2"/>
          <c:tx>
            <c:strRef>
              <c:f>[工作簿1]Sheet2!$A$4</c:f>
              <c:strCache>
                <c:ptCount val="1"/>
                <c:pt idx="0">
                  <c:v>SURF</c:v>
                </c:pt>
              </c:strCache>
            </c:strRef>
          </c:tx>
          <c:spPr>
            <a:solidFill>
              <a:schemeClr val="accent3"/>
            </a:solidFill>
            <a:ln>
              <a:noFill/>
            </a:ln>
            <a:effectLst/>
          </c:spPr>
          <c:invertIfNegative val="0"/>
          <c:dLbls>
            <c:delete val="1"/>
          </c:dLbls>
          <c:cat>
            <c:strRef>
              <c:f>[工作簿1]Sheet2!$B$1:$D$1</c:f>
              <c:strCache>
                <c:ptCount val="3"/>
                <c:pt idx="0">
                  <c:v>Abs</c:v>
                </c:pt>
                <c:pt idx="1">
                  <c:v>Avg RMSE</c:v>
                </c:pt>
                <c:pt idx="2">
                  <c:v>Avg RMSE log</c:v>
                </c:pt>
              </c:strCache>
            </c:strRef>
          </c:cat>
          <c:val>
            <c:numRef>
              <c:f>[工作簿1]Sheet2!$B$4:$D$4</c:f>
              <c:numCache>
                <c:formatCode>General</c:formatCode>
                <c:ptCount val="3"/>
                <c:pt idx="0">
                  <c:v>2.896</c:v>
                </c:pt>
                <c:pt idx="1">
                  <c:v>7.275</c:v>
                </c:pt>
                <c:pt idx="2">
                  <c:v>0.884</c:v>
                </c:pt>
              </c:numCache>
            </c:numRef>
          </c:val>
        </c:ser>
        <c:dLbls>
          <c:showLegendKey val="0"/>
          <c:showVal val="0"/>
          <c:showCatName val="0"/>
          <c:showSerName val="0"/>
          <c:showPercent val="0"/>
          <c:showBubbleSize val="0"/>
        </c:dLbls>
        <c:gapWidth val="246"/>
        <c:overlap val="-28"/>
        <c:axId val="765588933"/>
        <c:axId val="254837144"/>
      </c:barChart>
      <c:catAx>
        <c:axId val="76558893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54837144"/>
        <c:crosses val="autoZero"/>
        <c:auto val="1"/>
        <c:lblAlgn val="ctr"/>
        <c:lblOffset val="100"/>
        <c:noMultiLvlLbl val="0"/>
      </c:catAx>
      <c:valAx>
        <c:axId val="254837144"/>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65588933"/>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f6658762-1703-4d98-af98-6a95032ac143}"/>
      </c:ext>
    </c:extLst>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0156" cy="49765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43249" y="0"/>
            <a:ext cx="2940156" cy="497658"/>
          </a:xfrm>
          <a:prstGeom prst="rect">
            <a:avLst/>
          </a:prstGeom>
        </p:spPr>
        <p:txBody>
          <a:bodyPr vert="horz" lIns="91440" tIns="45720" rIns="91440" bIns="45720" rtlCol="0"/>
          <a:lstStyle>
            <a:lvl1pPr algn="r">
              <a:defRPr sz="1200"/>
            </a:lvl1pPr>
          </a:lstStyle>
          <a:p>
            <a:fld id="{3CC7F54C-37C4-4BF4-BFE3-C27AF4B991CA}" type="datetimeFigureOut">
              <a:rPr lang="zh-CN" altLang="en-US" smtClean="0"/>
            </a:fld>
            <a:endParaRPr lang="zh-CN" altLang="en-US"/>
          </a:p>
        </p:txBody>
      </p:sp>
      <p:sp>
        <p:nvSpPr>
          <p:cNvPr id="4" name="页脚占位符 3"/>
          <p:cNvSpPr>
            <a:spLocks noGrp="1"/>
          </p:cNvSpPr>
          <p:nvPr>
            <p:ph type="ftr" sz="quarter" idx="2"/>
          </p:nvPr>
        </p:nvSpPr>
        <p:spPr>
          <a:xfrm>
            <a:off x="0" y="9421044"/>
            <a:ext cx="2940156" cy="49765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43249" y="9421044"/>
            <a:ext cx="2940156" cy="497656"/>
          </a:xfrm>
          <a:prstGeom prst="rect">
            <a:avLst/>
          </a:prstGeom>
        </p:spPr>
        <p:txBody>
          <a:bodyPr vert="horz" lIns="91440" tIns="45720" rIns="91440" bIns="45720" rtlCol="0" anchor="b"/>
          <a:lstStyle>
            <a:lvl1pPr algn="r">
              <a:defRPr sz="1200"/>
            </a:lvl1pPr>
          </a:lstStyle>
          <a:p>
            <a:fld id="{46B49DDB-6E2D-4EBF-BA11-33B59819744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0156" cy="49765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43249" y="0"/>
            <a:ext cx="2940156" cy="497658"/>
          </a:xfrm>
          <a:prstGeom prst="rect">
            <a:avLst/>
          </a:prstGeom>
        </p:spPr>
        <p:txBody>
          <a:bodyPr vert="horz" lIns="91440" tIns="45720" rIns="91440" bIns="45720" rtlCol="0"/>
          <a:lstStyle>
            <a:lvl1pPr algn="r">
              <a:defRPr sz="1200"/>
            </a:lvl1pPr>
          </a:lstStyle>
          <a:p>
            <a:fld id="{4E31F4A4-A522-43EE-BB05-ADEFB878334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17513" y="1239838"/>
            <a:ext cx="5949950" cy="33480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8498" y="4773374"/>
            <a:ext cx="5427980" cy="3905488"/>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9421044"/>
            <a:ext cx="2940156" cy="497656"/>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43249" y="9421044"/>
            <a:ext cx="2940156" cy="497656"/>
          </a:xfrm>
          <a:prstGeom prst="rect">
            <a:avLst/>
          </a:prstGeom>
        </p:spPr>
        <p:txBody>
          <a:bodyPr vert="horz" lIns="91440" tIns="45720" rIns="91440" bIns="45720" rtlCol="0" anchor="b"/>
          <a:lstStyle>
            <a:lvl1pPr algn="r">
              <a:defRPr sz="1200"/>
            </a:lvl1pPr>
          </a:lstStyle>
          <a:p>
            <a:fld id="{AD80470A-4597-4319-87FD-3AB9665446A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各位老师同学大家好，很荣幸成为今天第一个进行开题汇报的同学，我是</a:t>
            </a:r>
            <a:r>
              <a:rPr lang="en-US" altLang="zh-CN" dirty="0"/>
              <a:t>***</a:t>
            </a:r>
            <a:r>
              <a:rPr lang="zh-CN" altLang="en-US" dirty="0"/>
              <a:t>级</a:t>
            </a:r>
            <a:r>
              <a:rPr lang="en-US" altLang="zh-CN" dirty="0"/>
              <a:t>**</a:t>
            </a:r>
            <a:r>
              <a:rPr lang="zh-CN" altLang="en-US" dirty="0"/>
              <a:t>，导师是</a:t>
            </a:r>
            <a:r>
              <a:rPr lang="en-US" altLang="zh-CN" dirty="0"/>
              <a:t>***</a:t>
            </a:r>
            <a:r>
              <a:rPr lang="zh-CN" altLang="en-US" dirty="0"/>
              <a:t>老师，我的课题名称是：</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sym typeface="+mn-ea"/>
              </a:rPr>
              <a:t>高光谱图像通常包含上百个波段，但其中存在大量冗余信息，直接使用会降低分类效率。我们的目标是从中筛选出信息丰富、冗余低的一小组波段，提升地物分类准确率，同时降低计算复杂度。</a:t>
            </a:r>
            <a:endParaRPr dirty="0">
              <a:sym typeface="+mn-ea"/>
            </a:endParaRPr>
          </a:p>
          <a:p>
            <a:r>
              <a:rPr lang="zh-CN" dirty="0">
                <a:sym typeface="+mn-ea"/>
              </a:rPr>
              <a:t>具体应用</a:t>
            </a:r>
            <a:r>
              <a:rPr dirty="0">
                <a:sym typeface="+mn-ea"/>
              </a:rPr>
              <a:t>的核心流程分为</a:t>
            </a:r>
            <a:r>
              <a:rPr lang="zh-CN" dirty="0">
                <a:sym typeface="+mn-ea"/>
              </a:rPr>
              <a:t>以下</a:t>
            </a:r>
            <a:r>
              <a:rPr dirty="0">
                <a:sym typeface="+mn-ea"/>
              </a:rPr>
              <a:t>六步：</a:t>
            </a:r>
            <a:endParaRPr dirty="0">
              <a:sym typeface="+mn-ea"/>
            </a:endParaRPr>
          </a:p>
          <a:p>
            <a:r>
              <a:rPr lang="zh-CN" dirty="0">
                <a:sym typeface="+mn-ea"/>
              </a:rPr>
              <a:t>首先</a:t>
            </a:r>
            <a:r>
              <a:rPr dirty="0">
                <a:sym typeface="+mn-ea"/>
              </a:rPr>
              <a:t>将高光谱图像转换为矩阵形式，</a:t>
            </a:r>
            <a:r>
              <a:rPr lang="zh-CN" dirty="0">
                <a:sym typeface="+mn-ea"/>
              </a:rPr>
              <a:t>并</a:t>
            </a:r>
            <a:r>
              <a:rPr dirty="0">
                <a:sym typeface="+mn-ea"/>
              </a:rPr>
              <a:t>将高维波段特征空间划分为多个子空间，分区处理以加速搜索。</a:t>
            </a:r>
            <a:endParaRPr dirty="0">
              <a:sym typeface="+mn-ea"/>
            </a:endParaRPr>
          </a:p>
          <a:p>
            <a:r>
              <a:rPr lang="zh-CN" dirty="0">
                <a:sym typeface="+mn-ea"/>
              </a:rPr>
              <a:t>接着</a:t>
            </a:r>
            <a:r>
              <a:rPr dirty="0">
                <a:sym typeface="+mn-ea"/>
              </a:rPr>
              <a:t>初始化粒子群，每个粒子代表一个波段组合，并定义适应度函数。</a:t>
            </a:r>
            <a:endParaRPr dirty="0">
              <a:sym typeface="+mn-ea"/>
            </a:endParaRPr>
          </a:p>
          <a:p>
            <a:r>
              <a:rPr lang="zh-CN" dirty="0">
                <a:sym typeface="+mn-ea"/>
              </a:rPr>
              <a:t>训练时，利用</a:t>
            </a:r>
            <a:r>
              <a:rPr lang="en-US" altLang="zh-CN" dirty="0">
                <a:sym typeface="+mn-ea"/>
              </a:rPr>
              <a:t>IQEPSO</a:t>
            </a:r>
            <a:r>
              <a:rPr lang="zh-CN" altLang="en-US" dirty="0">
                <a:sym typeface="+mn-ea"/>
              </a:rPr>
              <a:t>优化搜索过程</a:t>
            </a:r>
            <a:endParaRPr dirty="0">
              <a:sym typeface="+mn-ea"/>
            </a:endParaRPr>
          </a:p>
          <a:p>
            <a:r>
              <a:rPr dirty="0">
                <a:sym typeface="+mn-ea"/>
              </a:rPr>
              <a:t>适应度评估</a:t>
            </a:r>
            <a:r>
              <a:rPr lang="zh-CN" dirty="0">
                <a:sym typeface="+mn-ea"/>
              </a:rPr>
              <a:t>方面，</a:t>
            </a:r>
            <a:r>
              <a:rPr dirty="0">
                <a:sym typeface="+mn-ea"/>
              </a:rPr>
              <a:t>根据波段间相关性和分类能力评估每个粒子。</a:t>
            </a:r>
            <a:endParaRPr dirty="0">
              <a:sym typeface="+mn-ea"/>
            </a:endParaRPr>
          </a:p>
          <a:p>
            <a:r>
              <a:rPr lang="zh-CN" dirty="0">
                <a:sym typeface="+mn-ea"/>
              </a:rPr>
              <a:t>同时，</a:t>
            </a:r>
            <a:r>
              <a:rPr dirty="0">
                <a:sym typeface="+mn-ea"/>
              </a:rPr>
              <a:t>引入参数动态调整和变异机制，避免陷入局部最优，探索更多可能组合。</a:t>
            </a:r>
            <a:endParaRPr dirty="0">
              <a:sym typeface="+mn-ea"/>
            </a:endParaRPr>
          </a:p>
          <a:p>
            <a:r>
              <a:rPr lang="zh-CN" dirty="0">
                <a:sym typeface="+mn-ea"/>
              </a:rPr>
              <a:t>最后，</a:t>
            </a:r>
            <a:r>
              <a:rPr dirty="0">
                <a:sym typeface="+mn-ea"/>
              </a:rPr>
              <a:t>用最大似然分类器验证所选波段的分类效果，最终输出最优组合。</a:t>
            </a:r>
            <a:endParaRPr dirty="0">
              <a:sym typeface="+mn-ea"/>
            </a:endParaRPr>
          </a:p>
          <a:p>
            <a:r>
              <a:rPr dirty="0">
                <a:sym typeface="+mn-ea"/>
              </a:rPr>
              <a:t>简而言之，IQEPSO通过智能搜索与动态优化，实现了高效、精准的波段选择。</a:t>
            </a:r>
            <a:endParaRPr dirty="0">
              <a:sym typeface="+mn-ea"/>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sym typeface="+mn-ea"/>
              </a:rPr>
              <a:t>高光谱图像通常包含上百个波段，但其中存在大量冗余信息，直接使用会降低分类效率。我们的目标是从中筛选出信息丰富、冗余低的一小组波段，提升地物分类准确率，同时降低计算复杂度。</a:t>
            </a:r>
            <a:endParaRPr dirty="0">
              <a:sym typeface="+mn-ea"/>
            </a:endParaRPr>
          </a:p>
          <a:p>
            <a:r>
              <a:rPr lang="zh-CN" dirty="0">
                <a:sym typeface="+mn-ea"/>
              </a:rPr>
              <a:t>具体应用</a:t>
            </a:r>
            <a:r>
              <a:rPr dirty="0">
                <a:sym typeface="+mn-ea"/>
              </a:rPr>
              <a:t>的核心流程分为</a:t>
            </a:r>
            <a:r>
              <a:rPr lang="zh-CN" dirty="0">
                <a:sym typeface="+mn-ea"/>
              </a:rPr>
              <a:t>以下</a:t>
            </a:r>
            <a:r>
              <a:rPr dirty="0">
                <a:sym typeface="+mn-ea"/>
              </a:rPr>
              <a:t>六步：</a:t>
            </a:r>
            <a:endParaRPr dirty="0">
              <a:sym typeface="+mn-ea"/>
            </a:endParaRPr>
          </a:p>
          <a:p>
            <a:r>
              <a:rPr lang="zh-CN" dirty="0">
                <a:sym typeface="+mn-ea"/>
              </a:rPr>
              <a:t>首先</a:t>
            </a:r>
            <a:r>
              <a:rPr dirty="0">
                <a:sym typeface="+mn-ea"/>
              </a:rPr>
              <a:t>将高光谱图像转换为矩阵形式，</a:t>
            </a:r>
            <a:r>
              <a:rPr lang="zh-CN" dirty="0">
                <a:sym typeface="+mn-ea"/>
              </a:rPr>
              <a:t>并</a:t>
            </a:r>
            <a:r>
              <a:rPr dirty="0">
                <a:sym typeface="+mn-ea"/>
              </a:rPr>
              <a:t>将高维波段特征空间划分为多个子空间，分区处理以加速搜索。</a:t>
            </a:r>
            <a:endParaRPr dirty="0">
              <a:sym typeface="+mn-ea"/>
            </a:endParaRPr>
          </a:p>
          <a:p>
            <a:r>
              <a:rPr lang="zh-CN" dirty="0">
                <a:sym typeface="+mn-ea"/>
              </a:rPr>
              <a:t>接着</a:t>
            </a:r>
            <a:r>
              <a:rPr dirty="0">
                <a:sym typeface="+mn-ea"/>
              </a:rPr>
              <a:t>初始化粒子群，每个粒子代表一个波段组合，并定义适应度函数。</a:t>
            </a:r>
            <a:endParaRPr dirty="0">
              <a:sym typeface="+mn-ea"/>
            </a:endParaRPr>
          </a:p>
          <a:p>
            <a:r>
              <a:rPr lang="zh-CN" dirty="0">
                <a:sym typeface="+mn-ea"/>
              </a:rPr>
              <a:t>训练时，利用</a:t>
            </a:r>
            <a:r>
              <a:rPr lang="en-US" altLang="zh-CN" dirty="0">
                <a:sym typeface="+mn-ea"/>
              </a:rPr>
              <a:t>IQEPSO</a:t>
            </a:r>
            <a:r>
              <a:rPr lang="zh-CN" altLang="en-US" dirty="0">
                <a:sym typeface="+mn-ea"/>
              </a:rPr>
              <a:t>优化搜索过程</a:t>
            </a:r>
            <a:endParaRPr dirty="0">
              <a:sym typeface="+mn-ea"/>
            </a:endParaRPr>
          </a:p>
          <a:p>
            <a:r>
              <a:rPr dirty="0">
                <a:sym typeface="+mn-ea"/>
              </a:rPr>
              <a:t>适应度评估</a:t>
            </a:r>
            <a:r>
              <a:rPr lang="zh-CN" dirty="0">
                <a:sym typeface="+mn-ea"/>
              </a:rPr>
              <a:t>方面，</a:t>
            </a:r>
            <a:r>
              <a:rPr dirty="0">
                <a:sym typeface="+mn-ea"/>
              </a:rPr>
              <a:t>根据波段间相关性和分类能力评估每个粒子。</a:t>
            </a:r>
            <a:endParaRPr dirty="0">
              <a:sym typeface="+mn-ea"/>
            </a:endParaRPr>
          </a:p>
          <a:p>
            <a:r>
              <a:rPr lang="zh-CN" dirty="0">
                <a:sym typeface="+mn-ea"/>
              </a:rPr>
              <a:t>同时，</a:t>
            </a:r>
            <a:r>
              <a:rPr dirty="0">
                <a:sym typeface="+mn-ea"/>
              </a:rPr>
              <a:t>引入参数动态调整和变异机制，避免陷入局部最优，探索更多可能组合。</a:t>
            </a:r>
            <a:endParaRPr dirty="0">
              <a:sym typeface="+mn-ea"/>
            </a:endParaRPr>
          </a:p>
          <a:p>
            <a:r>
              <a:rPr lang="zh-CN" dirty="0">
                <a:sym typeface="+mn-ea"/>
              </a:rPr>
              <a:t>最后，</a:t>
            </a:r>
            <a:r>
              <a:rPr dirty="0">
                <a:sym typeface="+mn-ea"/>
              </a:rPr>
              <a:t>用最大似然分类器验证所选波段的分类效果，最终输出最优组合。</a:t>
            </a:r>
            <a:endParaRPr dirty="0">
              <a:sym typeface="+mn-ea"/>
            </a:endParaRPr>
          </a:p>
          <a:p>
            <a:r>
              <a:rPr dirty="0">
                <a:sym typeface="+mn-ea"/>
              </a:rPr>
              <a:t>简而言之，IQEPSO通过智能搜索与动态优化，实现了高效、精准的波段选择。</a:t>
            </a:r>
            <a:endParaRPr dirty="0">
              <a:sym typeface="+mn-ea"/>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sym typeface="+mn-ea"/>
              </a:rPr>
              <a:t>高光谱图像通常包含上百个波段，但其中存在大量冗余信息，直接使用会降低分类效率。我们的目标是从中筛选出信息丰富、冗余低的一小组波段，提升地物分类准确率，同时降低计算复杂度。</a:t>
            </a:r>
            <a:endParaRPr dirty="0">
              <a:sym typeface="+mn-ea"/>
            </a:endParaRPr>
          </a:p>
          <a:p>
            <a:r>
              <a:rPr lang="zh-CN" dirty="0">
                <a:sym typeface="+mn-ea"/>
              </a:rPr>
              <a:t>具体应用</a:t>
            </a:r>
            <a:r>
              <a:rPr dirty="0">
                <a:sym typeface="+mn-ea"/>
              </a:rPr>
              <a:t>的核心流程分为</a:t>
            </a:r>
            <a:r>
              <a:rPr lang="zh-CN" dirty="0">
                <a:sym typeface="+mn-ea"/>
              </a:rPr>
              <a:t>以下</a:t>
            </a:r>
            <a:r>
              <a:rPr dirty="0">
                <a:sym typeface="+mn-ea"/>
              </a:rPr>
              <a:t>六步：</a:t>
            </a:r>
            <a:endParaRPr dirty="0">
              <a:sym typeface="+mn-ea"/>
            </a:endParaRPr>
          </a:p>
          <a:p>
            <a:r>
              <a:rPr lang="zh-CN" dirty="0">
                <a:sym typeface="+mn-ea"/>
              </a:rPr>
              <a:t>首先</a:t>
            </a:r>
            <a:r>
              <a:rPr dirty="0">
                <a:sym typeface="+mn-ea"/>
              </a:rPr>
              <a:t>将高光谱图像转换为矩阵形式，</a:t>
            </a:r>
            <a:r>
              <a:rPr lang="zh-CN" dirty="0">
                <a:sym typeface="+mn-ea"/>
              </a:rPr>
              <a:t>并</a:t>
            </a:r>
            <a:r>
              <a:rPr dirty="0">
                <a:sym typeface="+mn-ea"/>
              </a:rPr>
              <a:t>将高维波段特征空间划分为多个子空间，分区处理以加速搜索。</a:t>
            </a:r>
            <a:endParaRPr dirty="0">
              <a:sym typeface="+mn-ea"/>
            </a:endParaRPr>
          </a:p>
          <a:p>
            <a:r>
              <a:rPr lang="zh-CN" dirty="0">
                <a:sym typeface="+mn-ea"/>
              </a:rPr>
              <a:t>接着</a:t>
            </a:r>
            <a:r>
              <a:rPr dirty="0">
                <a:sym typeface="+mn-ea"/>
              </a:rPr>
              <a:t>初始化粒子群，每个粒子代表一个波段组合，并定义适应度函数。</a:t>
            </a:r>
            <a:endParaRPr dirty="0">
              <a:sym typeface="+mn-ea"/>
            </a:endParaRPr>
          </a:p>
          <a:p>
            <a:r>
              <a:rPr lang="zh-CN" dirty="0">
                <a:sym typeface="+mn-ea"/>
              </a:rPr>
              <a:t>训练时，利用</a:t>
            </a:r>
            <a:r>
              <a:rPr lang="en-US" altLang="zh-CN" dirty="0">
                <a:sym typeface="+mn-ea"/>
              </a:rPr>
              <a:t>IQEPSO</a:t>
            </a:r>
            <a:r>
              <a:rPr lang="zh-CN" altLang="en-US" dirty="0">
                <a:sym typeface="+mn-ea"/>
              </a:rPr>
              <a:t>优化搜索过程</a:t>
            </a:r>
            <a:endParaRPr dirty="0">
              <a:sym typeface="+mn-ea"/>
            </a:endParaRPr>
          </a:p>
          <a:p>
            <a:r>
              <a:rPr dirty="0">
                <a:sym typeface="+mn-ea"/>
              </a:rPr>
              <a:t>适应度评估</a:t>
            </a:r>
            <a:r>
              <a:rPr lang="zh-CN" dirty="0">
                <a:sym typeface="+mn-ea"/>
              </a:rPr>
              <a:t>方面，</a:t>
            </a:r>
            <a:r>
              <a:rPr dirty="0">
                <a:sym typeface="+mn-ea"/>
              </a:rPr>
              <a:t>根据波段间相关性和分类能力评估每个粒子。</a:t>
            </a:r>
            <a:endParaRPr dirty="0">
              <a:sym typeface="+mn-ea"/>
            </a:endParaRPr>
          </a:p>
          <a:p>
            <a:r>
              <a:rPr lang="zh-CN" dirty="0">
                <a:sym typeface="+mn-ea"/>
              </a:rPr>
              <a:t>同时，</a:t>
            </a:r>
            <a:r>
              <a:rPr dirty="0">
                <a:sym typeface="+mn-ea"/>
              </a:rPr>
              <a:t>引入参数动态调整和变异机制，避免陷入局部最优，探索更多可能组合。</a:t>
            </a:r>
            <a:endParaRPr dirty="0">
              <a:sym typeface="+mn-ea"/>
            </a:endParaRPr>
          </a:p>
          <a:p>
            <a:r>
              <a:rPr lang="zh-CN" dirty="0">
                <a:sym typeface="+mn-ea"/>
              </a:rPr>
              <a:t>最后，</a:t>
            </a:r>
            <a:r>
              <a:rPr dirty="0">
                <a:sym typeface="+mn-ea"/>
              </a:rPr>
              <a:t>用最大似然分类器验证所选波段的分类效果，最终输出最优组合。</a:t>
            </a:r>
            <a:endParaRPr dirty="0">
              <a:sym typeface="+mn-ea"/>
            </a:endParaRPr>
          </a:p>
          <a:p>
            <a:r>
              <a:rPr dirty="0">
                <a:sym typeface="+mn-ea"/>
              </a:rPr>
              <a:t>简而言之，IQEPSO通过智能搜索与动态优化，实现了高效、精准的波段选择。</a:t>
            </a:r>
            <a:endParaRPr dirty="0">
              <a:sym typeface="+mn-ea"/>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与官方提供的训练条件相比，本次自主训练的规模和资源存在显著差异。官方训练使用了</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707</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个场景和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1513</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次扫描，共计约</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250</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万张</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RGB-D</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图像，并在</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块</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Titan RTX GPU</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上进行了</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万次迭代，耗时约</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天。而本次实验仅选取了</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个场景，使用单张</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RTX 3060 GPU</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进行</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15</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个</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epoch</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的训练。尽管训练时间较短、数据量较小，但在资源受限条件下仍实现了初步模型构建和功能验证，为后续扩展打下了基础。</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我将从以下</a:t>
            </a:r>
            <a:r>
              <a:rPr lang="en-US" altLang="zh-CN" dirty="0"/>
              <a:t>6</a:t>
            </a:r>
            <a:r>
              <a:rPr lang="zh-CN" altLang="en-US" dirty="0"/>
              <a:t>部分内容开展报告</a:t>
            </a:r>
            <a:endParaRPr lang="en-US" altLang="zh-CN"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25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sym typeface="+mn-ea"/>
              </a:rPr>
              <a:t>与</a:t>
            </a:r>
            <a:r>
              <a:rPr lang="en-US" altLang="zh-CN" dirty="0">
                <a:latin typeface="微软雅黑" panose="020B0503020204020204" pitchFamily="34" charset="-122"/>
                <a:ea typeface="微软雅黑" panose="020B0503020204020204" pitchFamily="34" charset="-122"/>
                <a:sym typeface="+mn-ea"/>
              </a:rPr>
              <a:t> DELTAS </a:t>
            </a:r>
            <a:r>
              <a:rPr lang="zh-CN" altLang="en-US" dirty="0">
                <a:latin typeface="微软雅黑" panose="020B0503020204020204" pitchFamily="34" charset="-122"/>
                <a:ea typeface="微软雅黑" panose="020B0503020204020204" pitchFamily="34" charset="-122"/>
                <a:sym typeface="+mn-ea"/>
              </a:rPr>
              <a:t>相比，</a:t>
            </a:r>
            <a:r>
              <a:rPr lang="en-US" altLang="zh-CN" dirty="0">
                <a:latin typeface="微软雅黑" panose="020B0503020204020204" pitchFamily="34" charset="-122"/>
                <a:ea typeface="微软雅黑" panose="020B0503020204020204" pitchFamily="34" charset="-122"/>
                <a:sym typeface="+mn-ea"/>
              </a:rPr>
              <a:t>DUSt3R </a:t>
            </a:r>
            <a:r>
              <a:rPr lang="zh-CN" altLang="en-US" dirty="0">
                <a:latin typeface="微软雅黑" panose="020B0503020204020204" pitchFamily="34" charset="-122"/>
                <a:ea typeface="微软雅黑" panose="020B0503020204020204" pitchFamily="34" charset="-122"/>
                <a:sym typeface="+mn-ea"/>
              </a:rPr>
              <a:t>不依赖已知相机参数，简化了流程，并能闭环反馈优化前置模块。成功从未校准图像中恢复三维结构和相机位姿，显示出较强的自适应性和精度</a:t>
            </a:r>
            <a:endParaRPr lang="zh-CN" altLang="en-US" dirty="0">
              <a:latin typeface="微软雅黑" panose="020B0503020204020204" pitchFamily="34" charset="-122"/>
              <a:ea typeface="微软雅黑" panose="020B0503020204020204" pitchFamily="34" charset="-122"/>
              <a:sym typeface="+mn-ea"/>
            </a:endParaRPr>
          </a:p>
          <a:p>
            <a:pPr indent="0">
              <a:lnSpc>
                <a:spcPct val="125000"/>
              </a:lnSpc>
              <a:buFont typeface="Arial" panose="020B0604020202020204" pitchFamily="34" charset="0"/>
              <a:buNone/>
            </a:pPr>
            <a:r>
              <a:rPr lang="zh-CN" altLang="en-US" dirty="0">
                <a:solidFill>
                  <a:schemeClr val="tx1"/>
                </a:solidFill>
                <a:latin typeface="微软雅黑" panose="020B0503020204020204" pitchFamily="34" charset="-122"/>
                <a:ea typeface="微软雅黑" panose="020B0503020204020204" pitchFamily="34" charset="-122"/>
              </a:rPr>
              <a:t>比较了</a:t>
            </a:r>
            <a:r>
              <a:rPr lang="en-US" altLang="zh-CN" dirty="0">
                <a:solidFill>
                  <a:schemeClr val="tx1"/>
                </a:solidFill>
                <a:latin typeface="微软雅黑" panose="020B0503020204020204" pitchFamily="34" charset="-122"/>
                <a:ea typeface="微软雅黑" panose="020B0503020204020204" pitchFamily="34" charset="-122"/>
              </a:rPr>
              <a:t> DUSt3R </a:t>
            </a:r>
            <a:r>
              <a:rPr lang="zh-CN" altLang="en-US" dirty="0">
                <a:solidFill>
                  <a:schemeClr val="tx1"/>
                </a:solidFill>
                <a:latin typeface="微软雅黑" panose="020B0503020204020204" pitchFamily="34" charset="-122"/>
                <a:ea typeface="微软雅黑" panose="020B0503020204020204" pitchFamily="34" charset="-122"/>
              </a:rPr>
              <a:t>输出的相机位姿与</a:t>
            </a:r>
            <a:r>
              <a:rPr lang="en-US" altLang="zh-CN" dirty="0">
                <a:solidFill>
                  <a:schemeClr val="tx1"/>
                </a:solidFill>
                <a:latin typeface="微软雅黑" panose="020B0503020204020204" pitchFamily="34" charset="-122"/>
                <a:ea typeface="微软雅黑" panose="020B0503020204020204" pitchFamily="34" charset="-122"/>
              </a:rPr>
              <a:t> whole_apartment </a:t>
            </a:r>
            <a:r>
              <a:rPr lang="zh-CN" altLang="en-US" dirty="0">
                <a:solidFill>
                  <a:schemeClr val="tx1"/>
                </a:solidFill>
                <a:latin typeface="微软雅黑" panose="020B0503020204020204" pitchFamily="34" charset="-122"/>
                <a:ea typeface="微软雅黑" panose="020B0503020204020204" pitchFamily="34" charset="-122"/>
              </a:rPr>
              <a:t>数据集中提供的真实相机位姿的误差：相对于参考方法或真值，</a:t>
            </a:r>
            <a:r>
              <a:rPr lang="en-US" altLang="zh-CN" dirty="0">
                <a:solidFill>
                  <a:schemeClr val="tx1"/>
                </a:solidFill>
                <a:latin typeface="微软雅黑" panose="020B0503020204020204" pitchFamily="34" charset="-122"/>
                <a:ea typeface="微软雅黑" panose="020B0503020204020204" pitchFamily="34" charset="-122"/>
              </a:rPr>
              <a:t>DUSt3R </a:t>
            </a:r>
            <a:r>
              <a:rPr lang="zh-CN" altLang="en-US" dirty="0">
                <a:solidFill>
                  <a:schemeClr val="tx1"/>
                </a:solidFill>
                <a:latin typeface="微软雅黑" panose="020B0503020204020204" pitchFamily="34" charset="-122"/>
                <a:ea typeface="微软雅黑" panose="020B0503020204020204" pitchFamily="34" charset="-122"/>
              </a:rPr>
              <a:t>方法的误差略高（约</a:t>
            </a:r>
            <a:r>
              <a:rPr lang="en-US" altLang="zh-CN" dirty="0">
                <a:solidFill>
                  <a:schemeClr val="tx1"/>
                </a:solidFill>
                <a:latin typeface="微软雅黑" panose="020B0503020204020204" pitchFamily="34" charset="-122"/>
                <a:ea typeface="微软雅黑" panose="020B0503020204020204" pitchFamily="34" charset="-122"/>
              </a:rPr>
              <a:t> 20% </a:t>
            </a:r>
            <a:r>
              <a:rPr lang="zh-CN" altLang="en-US" dirty="0">
                <a:solidFill>
                  <a:schemeClr val="tx1"/>
                </a:solidFill>
                <a:latin typeface="微软雅黑" panose="020B0503020204020204" pitchFamily="34" charset="-122"/>
                <a:ea typeface="微软雅黑" panose="020B0503020204020204" pitchFamily="34" charset="-122"/>
              </a:rPr>
              <a:t>左右），但在无任何相机先验信息的前提下，能够达到该精度说明其性能良好且具有鲁棒性。</a:t>
            </a:r>
            <a:endParaRPr lang="zh-CN" altLang="en-US" dirty="0">
              <a:solidFill>
                <a:schemeClr val="tx1"/>
              </a:solidFill>
              <a:latin typeface="微软雅黑" panose="020B0503020204020204" pitchFamily="34" charset="-122"/>
              <a:ea typeface="微软雅黑" panose="020B0503020204020204" pitchFamily="34" charset="-122"/>
            </a:endParaRPr>
          </a:p>
          <a:p>
            <a:pPr indent="0">
              <a:lnSpc>
                <a:spcPct val="125000"/>
              </a:lnSpc>
              <a:buFont typeface="Arial" panose="020B0604020202020204" pitchFamily="34" charset="0"/>
              <a:buNone/>
            </a:pPr>
            <a:r>
              <a:rPr lang="zh-CN" altLang="en-US" dirty="0">
                <a:solidFill>
                  <a:schemeClr val="tx1"/>
                </a:solidFill>
                <a:latin typeface="微软雅黑" panose="020B0503020204020204" pitchFamily="34" charset="-122"/>
                <a:ea typeface="微软雅黑" panose="020B0503020204020204" pitchFamily="34" charset="-122"/>
              </a:rPr>
              <a:t>评估</a:t>
            </a:r>
            <a:r>
              <a:rPr lang="en-US" altLang="zh-CN" dirty="0">
                <a:solidFill>
                  <a:schemeClr val="tx1"/>
                </a:solidFill>
                <a:latin typeface="微软雅黑" panose="020B0503020204020204" pitchFamily="34" charset="-122"/>
                <a:ea typeface="微软雅黑" panose="020B0503020204020204" pitchFamily="34" charset="-122"/>
              </a:rPr>
              <a:t> DUSt3R </a:t>
            </a:r>
            <a:r>
              <a:rPr lang="zh-CN" altLang="en-US" dirty="0">
                <a:solidFill>
                  <a:schemeClr val="tx1"/>
                </a:solidFill>
                <a:latin typeface="微软雅黑" panose="020B0503020204020204" pitchFamily="34" charset="-122"/>
                <a:ea typeface="微软雅黑" panose="020B0503020204020204" pitchFamily="34" charset="-122"/>
              </a:rPr>
              <a:t>在无需相机内外参的情况下预测出的深度图与</a:t>
            </a:r>
            <a:r>
              <a:rPr lang="en-US" altLang="zh-CN" dirty="0">
                <a:solidFill>
                  <a:schemeClr val="tx1"/>
                </a:solidFill>
                <a:latin typeface="微软雅黑" panose="020B0503020204020204" pitchFamily="34" charset="-122"/>
                <a:ea typeface="微软雅黑" panose="020B0503020204020204" pitchFamily="34" charset="-122"/>
              </a:rPr>
              <a:t> ground truth </a:t>
            </a:r>
            <a:r>
              <a:rPr lang="zh-CN" altLang="en-US" dirty="0">
                <a:solidFill>
                  <a:schemeClr val="tx1"/>
                </a:solidFill>
                <a:latin typeface="微软雅黑" panose="020B0503020204020204" pitchFamily="34" charset="-122"/>
                <a:ea typeface="微软雅黑" panose="020B0503020204020204" pitchFamily="34" charset="-122"/>
              </a:rPr>
              <a:t>深度图之间的误差：虽然误差略大，但考虑到整个过程中不依赖任何相机参数，且完全由图像端到端预测，说明该方法可用于粗略建图或在无相机标定的场景中提供初始估计。</a:t>
            </a:r>
            <a:endParaRPr lang="zh-CN" altLang="en-US" dirty="0">
              <a:solidFill>
                <a:schemeClr val="tx1"/>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各位老师同学大家好，很荣幸成为今天第一个进行开题汇报的同学，我是</a:t>
            </a:r>
            <a:r>
              <a:rPr lang="en-US" altLang="zh-CN" dirty="0"/>
              <a:t>***</a:t>
            </a:r>
            <a:r>
              <a:rPr lang="zh-CN" altLang="en-US" dirty="0"/>
              <a:t>级</a:t>
            </a:r>
            <a:r>
              <a:rPr lang="en-US" altLang="zh-CN" dirty="0"/>
              <a:t>**</a:t>
            </a:r>
            <a:r>
              <a:rPr lang="zh-CN" altLang="en-US" dirty="0"/>
              <a:t>，导师是</a:t>
            </a:r>
            <a:r>
              <a:rPr lang="en-US" altLang="zh-CN" dirty="0"/>
              <a:t>***</a:t>
            </a:r>
            <a:r>
              <a:rPr lang="zh-CN" altLang="en-US" dirty="0"/>
              <a:t>老师，我的课题名称是：</a:t>
            </a:r>
            <a:r>
              <a:rPr lang="en-US" altLang="zh-CN"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图像深度估计在三维重建、增强现实、机器人导航等领域具有重要意义。传统的三角化方法依赖多视角图像之间的特征点匹配来恢复稀疏深度点，但其效果受特征提取算法的影响较大。</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为提升精度，研究者提出将三角化与深度学习相结合的补全方法，如</a:t>
            </a:r>
            <a:r>
              <a:rPr lang="en-US" altLang="zh-CN" dirty="0"/>
              <a:t> DELTAS</a:t>
            </a:r>
            <a:r>
              <a:rPr lang="zh-CN" altLang="en-US" dirty="0"/>
              <a:t>（</a:t>
            </a:r>
            <a:r>
              <a:rPr lang="en-US" altLang="zh-CN" dirty="0"/>
              <a:t>ECCV 2020</a:t>
            </a:r>
            <a:r>
              <a:rPr lang="zh-CN" altLang="en-US" dirty="0"/>
              <a:t>），通过学习机制实现对稀疏点的</a:t>
            </a:r>
            <a:r>
              <a:rPr lang="en-US" altLang="zh-CN" dirty="0"/>
              <a:t> densification</a:t>
            </a:r>
            <a:r>
              <a:rPr lang="zh-CN" altLang="en-US" dirty="0"/>
              <a:t>。在无需已知相机参数的场景下，最新的</a:t>
            </a:r>
            <a:r>
              <a:rPr lang="en-US" altLang="zh-CN" dirty="0"/>
              <a:t> DUSt3R</a:t>
            </a:r>
            <a:r>
              <a:rPr lang="zh-CN" altLang="en-US" dirty="0"/>
              <a:t>（</a:t>
            </a:r>
            <a:r>
              <a:rPr lang="en-US" altLang="zh-CN" dirty="0"/>
              <a:t>CVPR 2024</a:t>
            </a:r>
            <a:r>
              <a:rPr lang="zh-CN" altLang="en-US" dirty="0"/>
              <a:t>）进一步提出端到端的几何重建框架，可同时估计相机姿态与场景结构，显著降低累计误差与系统复杂度。</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本实验围绕图像深度估计展开研究，拟在</a:t>
            </a:r>
            <a:r>
              <a:rPr lang="en-US" altLang="zh-CN" dirty="0"/>
              <a:t> whole_apartment </a:t>
            </a:r>
            <a:r>
              <a:rPr lang="zh-CN" altLang="en-US" dirty="0"/>
              <a:t>数据集上，比较不同特征提取算法（</a:t>
            </a:r>
            <a:r>
              <a:rPr lang="en-US" altLang="zh-CN" dirty="0"/>
              <a:t>SIFT</a:t>
            </a:r>
            <a:r>
              <a:rPr lang="zh-CN" altLang="en-US" dirty="0"/>
              <a:t>、</a:t>
            </a:r>
            <a:r>
              <a:rPr lang="en-US" altLang="zh-CN" dirty="0"/>
              <a:t>SURF</a:t>
            </a:r>
            <a:r>
              <a:rPr lang="zh-CN" altLang="en-US" dirty="0"/>
              <a:t>、</a:t>
            </a:r>
            <a:r>
              <a:rPr lang="en-US" altLang="zh-CN" dirty="0"/>
              <a:t>ORB</a:t>
            </a:r>
            <a:r>
              <a:rPr lang="zh-CN" altLang="en-US" dirty="0"/>
              <a:t>）在传统三角化方法中的性能表现，并进一步复现</a:t>
            </a:r>
            <a:r>
              <a:rPr lang="en-US" altLang="zh-CN" dirty="0"/>
              <a:t> DELTAS </a:t>
            </a:r>
            <a:r>
              <a:rPr lang="zh-CN" altLang="en-US" dirty="0"/>
              <a:t>和</a:t>
            </a:r>
            <a:r>
              <a:rPr lang="en-US" altLang="zh-CN" dirty="0"/>
              <a:t> DUSt3R </a:t>
            </a:r>
            <a:r>
              <a:rPr lang="zh-CN" altLang="en-US" dirty="0"/>
              <a:t>方法，评估其在稀疏点提取与深度估计中的精度与可行性。</a:t>
            </a:r>
            <a:endParaRPr lang="zh-CN" altLang="en-US" dirty="0"/>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sym typeface="+mn-ea"/>
              </a:rPr>
              <a:t>高光谱图像通常包含上百个波段，但其中存在大量冗余信息，直接使用会降低分类效率。我们的目标是从中筛选出信息丰富、冗余低的一小组波段，提升地物分类准确率，同时降低计算复杂度。</a:t>
            </a:r>
            <a:endParaRPr dirty="0">
              <a:sym typeface="+mn-ea"/>
            </a:endParaRPr>
          </a:p>
          <a:p>
            <a:r>
              <a:rPr lang="zh-CN" dirty="0">
                <a:sym typeface="+mn-ea"/>
              </a:rPr>
              <a:t>具体应用</a:t>
            </a:r>
            <a:r>
              <a:rPr dirty="0">
                <a:sym typeface="+mn-ea"/>
              </a:rPr>
              <a:t>的核心流程分为</a:t>
            </a:r>
            <a:r>
              <a:rPr lang="zh-CN" dirty="0">
                <a:sym typeface="+mn-ea"/>
              </a:rPr>
              <a:t>以下</a:t>
            </a:r>
            <a:r>
              <a:rPr dirty="0">
                <a:sym typeface="+mn-ea"/>
              </a:rPr>
              <a:t>六步：</a:t>
            </a:r>
            <a:endParaRPr dirty="0">
              <a:sym typeface="+mn-ea"/>
            </a:endParaRPr>
          </a:p>
          <a:p>
            <a:r>
              <a:rPr lang="zh-CN" dirty="0">
                <a:sym typeface="+mn-ea"/>
              </a:rPr>
              <a:t>首先</a:t>
            </a:r>
            <a:r>
              <a:rPr dirty="0">
                <a:sym typeface="+mn-ea"/>
              </a:rPr>
              <a:t>将高光谱图像转换为矩阵形式，</a:t>
            </a:r>
            <a:r>
              <a:rPr lang="zh-CN" dirty="0">
                <a:sym typeface="+mn-ea"/>
              </a:rPr>
              <a:t>并</a:t>
            </a:r>
            <a:r>
              <a:rPr dirty="0">
                <a:sym typeface="+mn-ea"/>
              </a:rPr>
              <a:t>将高维波段特征空间划分为多个子空间，分区处理以加速搜索。</a:t>
            </a:r>
            <a:endParaRPr dirty="0">
              <a:sym typeface="+mn-ea"/>
            </a:endParaRPr>
          </a:p>
          <a:p>
            <a:r>
              <a:rPr lang="zh-CN" dirty="0">
                <a:sym typeface="+mn-ea"/>
              </a:rPr>
              <a:t>接着</a:t>
            </a:r>
            <a:r>
              <a:rPr dirty="0">
                <a:sym typeface="+mn-ea"/>
              </a:rPr>
              <a:t>初始化粒子群，每个粒子代表一个波段组合，并定义适应度函数。</a:t>
            </a:r>
            <a:endParaRPr dirty="0">
              <a:sym typeface="+mn-ea"/>
            </a:endParaRPr>
          </a:p>
          <a:p>
            <a:r>
              <a:rPr lang="zh-CN" dirty="0">
                <a:sym typeface="+mn-ea"/>
              </a:rPr>
              <a:t>训练时，利用</a:t>
            </a:r>
            <a:r>
              <a:rPr lang="en-US" altLang="zh-CN" dirty="0">
                <a:sym typeface="+mn-ea"/>
              </a:rPr>
              <a:t>IQEPSO</a:t>
            </a:r>
            <a:r>
              <a:rPr lang="zh-CN" altLang="en-US" dirty="0">
                <a:sym typeface="+mn-ea"/>
              </a:rPr>
              <a:t>优化搜索过程</a:t>
            </a:r>
            <a:endParaRPr dirty="0">
              <a:sym typeface="+mn-ea"/>
            </a:endParaRPr>
          </a:p>
          <a:p>
            <a:r>
              <a:rPr dirty="0">
                <a:sym typeface="+mn-ea"/>
              </a:rPr>
              <a:t>适应度评估</a:t>
            </a:r>
            <a:r>
              <a:rPr lang="zh-CN" dirty="0">
                <a:sym typeface="+mn-ea"/>
              </a:rPr>
              <a:t>方面，</a:t>
            </a:r>
            <a:r>
              <a:rPr dirty="0">
                <a:sym typeface="+mn-ea"/>
              </a:rPr>
              <a:t>根据波段间相关性和分类能力评估每个粒子。</a:t>
            </a:r>
            <a:endParaRPr dirty="0">
              <a:sym typeface="+mn-ea"/>
            </a:endParaRPr>
          </a:p>
          <a:p>
            <a:r>
              <a:rPr lang="zh-CN" dirty="0">
                <a:sym typeface="+mn-ea"/>
              </a:rPr>
              <a:t>同时，</a:t>
            </a:r>
            <a:r>
              <a:rPr dirty="0">
                <a:sym typeface="+mn-ea"/>
              </a:rPr>
              <a:t>引入参数动态调整和变异机制，避免陷入局部最优，探索更多可能组合。</a:t>
            </a:r>
            <a:endParaRPr dirty="0">
              <a:sym typeface="+mn-ea"/>
            </a:endParaRPr>
          </a:p>
          <a:p>
            <a:r>
              <a:rPr lang="zh-CN" dirty="0">
                <a:sym typeface="+mn-ea"/>
              </a:rPr>
              <a:t>最后，</a:t>
            </a:r>
            <a:r>
              <a:rPr dirty="0">
                <a:sym typeface="+mn-ea"/>
              </a:rPr>
              <a:t>用最大似然分类器验证所选波段的分类效果，最终输出最优组合。</a:t>
            </a:r>
            <a:endParaRPr dirty="0">
              <a:sym typeface="+mn-ea"/>
            </a:endParaRPr>
          </a:p>
          <a:p>
            <a:r>
              <a:rPr dirty="0">
                <a:sym typeface="+mn-ea"/>
              </a:rPr>
              <a:t>简而言之，IQEPSO通过智能搜索与动态优化，实现了高效、精准的波段选择。</a:t>
            </a:r>
            <a:endParaRPr dirty="0">
              <a:sym typeface="+mn-ea"/>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sym typeface="+mn-ea"/>
              </a:rPr>
              <a:t>高光谱图像通常包含上百个波段，但其中存在大量冗余信息，直接使用会降低分类效率。我们的目标是从中筛选出信息丰富、冗余低的一小组波段，提升地物分类准确率，同时降低计算复杂度。</a:t>
            </a:r>
            <a:endParaRPr dirty="0">
              <a:sym typeface="+mn-ea"/>
            </a:endParaRPr>
          </a:p>
          <a:p>
            <a:r>
              <a:rPr lang="zh-CN" dirty="0">
                <a:sym typeface="+mn-ea"/>
              </a:rPr>
              <a:t>具体应用</a:t>
            </a:r>
            <a:r>
              <a:rPr dirty="0">
                <a:sym typeface="+mn-ea"/>
              </a:rPr>
              <a:t>的核心流程分为</a:t>
            </a:r>
            <a:r>
              <a:rPr lang="zh-CN" dirty="0">
                <a:sym typeface="+mn-ea"/>
              </a:rPr>
              <a:t>以下</a:t>
            </a:r>
            <a:r>
              <a:rPr dirty="0">
                <a:sym typeface="+mn-ea"/>
              </a:rPr>
              <a:t>六步：</a:t>
            </a:r>
            <a:endParaRPr dirty="0">
              <a:sym typeface="+mn-ea"/>
            </a:endParaRPr>
          </a:p>
          <a:p>
            <a:r>
              <a:rPr lang="zh-CN" dirty="0">
                <a:sym typeface="+mn-ea"/>
              </a:rPr>
              <a:t>首先</a:t>
            </a:r>
            <a:r>
              <a:rPr dirty="0">
                <a:sym typeface="+mn-ea"/>
              </a:rPr>
              <a:t>将高光谱图像转换为矩阵形式，</a:t>
            </a:r>
            <a:r>
              <a:rPr lang="zh-CN" dirty="0">
                <a:sym typeface="+mn-ea"/>
              </a:rPr>
              <a:t>并</a:t>
            </a:r>
            <a:r>
              <a:rPr dirty="0">
                <a:sym typeface="+mn-ea"/>
              </a:rPr>
              <a:t>将高维波段特征空间划分为多个子空间，分区处理以加速搜索。</a:t>
            </a:r>
            <a:endParaRPr dirty="0">
              <a:sym typeface="+mn-ea"/>
            </a:endParaRPr>
          </a:p>
          <a:p>
            <a:r>
              <a:rPr lang="zh-CN" dirty="0">
                <a:sym typeface="+mn-ea"/>
              </a:rPr>
              <a:t>接着</a:t>
            </a:r>
            <a:r>
              <a:rPr dirty="0">
                <a:sym typeface="+mn-ea"/>
              </a:rPr>
              <a:t>初始化粒子群，每个粒子代表一个波段组合，并定义适应度函数。</a:t>
            </a:r>
            <a:endParaRPr dirty="0">
              <a:sym typeface="+mn-ea"/>
            </a:endParaRPr>
          </a:p>
          <a:p>
            <a:r>
              <a:rPr lang="zh-CN" dirty="0">
                <a:sym typeface="+mn-ea"/>
              </a:rPr>
              <a:t>训练时，利用</a:t>
            </a:r>
            <a:r>
              <a:rPr lang="en-US" altLang="zh-CN" dirty="0">
                <a:sym typeface="+mn-ea"/>
              </a:rPr>
              <a:t>IQEPSO</a:t>
            </a:r>
            <a:r>
              <a:rPr lang="zh-CN" altLang="en-US" dirty="0">
                <a:sym typeface="+mn-ea"/>
              </a:rPr>
              <a:t>优化搜索过程</a:t>
            </a:r>
            <a:endParaRPr dirty="0">
              <a:sym typeface="+mn-ea"/>
            </a:endParaRPr>
          </a:p>
          <a:p>
            <a:r>
              <a:rPr dirty="0">
                <a:sym typeface="+mn-ea"/>
              </a:rPr>
              <a:t>适应度评估</a:t>
            </a:r>
            <a:r>
              <a:rPr lang="zh-CN" dirty="0">
                <a:sym typeface="+mn-ea"/>
              </a:rPr>
              <a:t>方面，</a:t>
            </a:r>
            <a:r>
              <a:rPr dirty="0">
                <a:sym typeface="+mn-ea"/>
              </a:rPr>
              <a:t>根据波段间相关性和分类能力评估每个粒子。</a:t>
            </a:r>
            <a:endParaRPr dirty="0">
              <a:sym typeface="+mn-ea"/>
            </a:endParaRPr>
          </a:p>
          <a:p>
            <a:r>
              <a:rPr lang="zh-CN" dirty="0">
                <a:sym typeface="+mn-ea"/>
              </a:rPr>
              <a:t>同时，</a:t>
            </a:r>
            <a:r>
              <a:rPr dirty="0">
                <a:sym typeface="+mn-ea"/>
              </a:rPr>
              <a:t>引入参数动态调整和变异机制，避免陷入局部最优，探索更多可能组合。</a:t>
            </a:r>
            <a:endParaRPr dirty="0">
              <a:sym typeface="+mn-ea"/>
            </a:endParaRPr>
          </a:p>
          <a:p>
            <a:r>
              <a:rPr lang="zh-CN" dirty="0">
                <a:sym typeface="+mn-ea"/>
              </a:rPr>
              <a:t>最后，</a:t>
            </a:r>
            <a:r>
              <a:rPr dirty="0">
                <a:sym typeface="+mn-ea"/>
              </a:rPr>
              <a:t>用最大似然分类器验证所选波段的分类效果，最终输出最优组合。</a:t>
            </a:r>
            <a:endParaRPr dirty="0">
              <a:sym typeface="+mn-ea"/>
            </a:endParaRPr>
          </a:p>
          <a:p>
            <a:r>
              <a:rPr dirty="0">
                <a:sym typeface="+mn-ea"/>
              </a:rPr>
              <a:t>简而言之，IQEPSO通过智能搜索与动态优化，实现了高效、精准的波段选择。</a:t>
            </a:r>
            <a:endParaRPr dirty="0">
              <a:sym typeface="+mn-ea"/>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sym typeface="+mn-ea"/>
              </a:rPr>
              <a:t>高光谱图像通常包含上百个波段，但其中存在大量冗余信息，直接使用会降低分类效率。我们的目标是从中筛选出信息丰富、冗余低的一小组波段，提升地物分类准确率，同时降低计算复杂度。</a:t>
            </a:r>
            <a:endParaRPr dirty="0">
              <a:sym typeface="+mn-ea"/>
            </a:endParaRPr>
          </a:p>
          <a:p>
            <a:r>
              <a:rPr lang="zh-CN" dirty="0">
                <a:sym typeface="+mn-ea"/>
              </a:rPr>
              <a:t>具体应用</a:t>
            </a:r>
            <a:r>
              <a:rPr dirty="0">
                <a:sym typeface="+mn-ea"/>
              </a:rPr>
              <a:t>的核心流程分为</a:t>
            </a:r>
            <a:r>
              <a:rPr lang="zh-CN" dirty="0">
                <a:sym typeface="+mn-ea"/>
              </a:rPr>
              <a:t>以下</a:t>
            </a:r>
            <a:r>
              <a:rPr dirty="0">
                <a:sym typeface="+mn-ea"/>
              </a:rPr>
              <a:t>六步：</a:t>
            </a:r>
            <a:endParaRPr dirty="0">
              <a:sym typeface="+mn-ea"/>
            </a:endParaRPr>
          </a:p>
          <a:p>
            <a:r>
              <a:rPr lang="zh-CN" dirty="0">
                <a:sym typeface="+mn-ea"/>
              </a:rPr>
              <a:t>首先</a:t>
            </a:r>
            <a:r>
              <a:rPr dirty="0">
                <a:sym typeface="+mn-ea"/>
              </a:rPr>
              <a:t>将高光谱图像转换为矩阵形式，</a:t>
            </a:r>
            <a:r>
              <a:rPr lang="zh-CN" dirty="0">
                <a:sym typeface="+mn-ea"/>
              </a:rPr>
              <a:t>并</a:t>
            </a:r>
            <a:r>
              <a:rPr dirty="0">
                <a:sym typeface="+mn-ea"/>
              </a:rPr>
              <a:t>将高维波段特征空间划分为多个子空间，分区处理以加速搜索。</a:t>
            </a:r>
            <a:endParaRPr dirty="0">
              <a:sym typeface="+mn-ea"/>
            </a:endParaRPr>
          </a:p>
          <a:p>
            <a:r>
              <a:rPr lang="zh-CN" dirty="0">
                <a:sym typeface="+mn-ea"/>
              </a:rPr>
              <a:t>接着</a:t>
            </a:r>
            <a:r>
              <a:rPr dirty="0">
                <a:sym typeface="+mn-ea"/>
              </a:rPr>
              <a:t>初始化粒子群，每个粒子代表一个波段组合，并定义适应度函数。</a:t>
            </a:r>
            <a:endParaRPr dirty="0">
              <a:sym typeface="+mn-ea"/>
            </a:endParaRPr>
          </a:p>
          <a:p>
            <a:r>
              <a:rPr lang="zh-CN" dirty="0">
                <a:sym typeface="+mn-ea"/>
              </a:rPr>
              <a:t>训练时，利用</a:t>
            </a:r>
            <a:r>
              <a:rPr lang="en-US" altLang="zh-CN" dirty="0">
                <a:sym typeface="+mn-ea"/>
              </a:rPr>
              <a:t>IQEPSO</a:t>
            </a:r>
            <a:r>
              <a:rPr lang="zh-CN" altLang="en-US" dirty="0">
                <a:sym typeface="+mn-ea"/>
              </a:rPr>
              <a:t>优化搜索过程</a:t>
            </a:r>
            <a:endParaRPr dirty="0">
              <a:sym typeface="+mn-ea"/>
            </a:endParaRPr>
          </a:p>
          <a:p>
            <a:r>
              <a:rPr dirty="0">
                <a:sym typeface="+mn-ea"/>
              </a:rPr>
              <a:t>适应度评估</a:t>
            </a:r>
            <a:r>
              <a:rPr lang="zh-CN" dirty="0">
                <a:sym typeface="+mn-ea"/>
              </a:rPr>
              <a:t>方面，</a:t>
            </a:r>
            <a:r>
              <a:rPr dirty="0">
                <a:sym typeface="+mn-ea"/>
              </a:rPr>
              <a:t>根据波段间相关性和分类能力评估每个粒子。</a:t>
            </a:r>
            <a:endParaRPr dirty="0">
              <a:sym typeface="+mn-ea"/>
            </a:endParaRPr>
          </a:p>
          <a:p>
            <a:r>
              <a:rPr lang="zh-CN" dirty="0">
                <a:sym typeface="+mn-ea"/>
              </a:rPr>
              <a:t>同时，</a:t>
            </a:r>
            <a:r>
              <a:rPr dirty="0">
                <a:sym typeface="+mn-ea"/>
              </a:rPr>
              <a:t>引入参数动态调整和变异机制，避免陷入局部最优，探索更多可能组合。</a:t>
            </a:r>
            <a:endParaRPr dirty="0">
              <a:sym typeface="+mn-ea"/>
            </a:endParaRPr>
          </a:p>
          <a:p>
            <a:r>
              <a:rPr lang="zh-CN" dirty="0">
                <a:sym typeface="+mn-ea"/>
              </a:rPr>
              <a:t>最后，</a:t>
            </a:r>
            <a:r>
              <a:rPr dirty="0">
                <a:sym typeface="+mn-ea"/>
              </a:rPr>
              <a:t>用最大似然分类器验证所选波段的分类效果，最终输出最优组合。</a:t>
            </a:r>
            <a:endParaRPr dirty="0">
              <a:sym typeface="+mn-ea"/>
            </a:endParaRPr>
          </a:p>
          <a:p>
            <a:r>
              <a:rPr dirty="0">
                <a:sym typeface="+mn-ea"/>
              </a:rPr>
              <a:t>简而言之，IQEPSO通过智能搜索与动态优化，实现了高效、精准的波段选择。</a:t>
            </a:r>
            <a:endParaRPr dirty="0">
              <a:sym typeface="+mn-ea"/>
            </a:endParaRPr>
          </a:p>
          <a:p>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fld id="{AD80470A-4597-4319-87FD-3AB9665446A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目录板式">
    <p:spTree>
      <p:nvGrpSpPr>
        <p:cNvPr id="1" name=""/>
        <p:cNvGrpSpPr/>
        <p:nvPr/>
      </p:nvGrpSpPr>
      <p:grpSpPr>
        <a:xfrm>
          <a:off x="0" y="0"/>
          <a:ext cx="0" cy="0"/>
          <a:chOff x="0" y="0"/>
          <a:chExt cx="0" cy="0"/>
        </a:xfrm>
      </p:grpSpPr>
      <p:sp>
        <p:nvSpPr>
          <p:cNvPr id="4" name="矩形 3"/>
          <p:cNvSpPr/>
          <p:nvPr userDrawn="1"/>
        </p:nvSpPr>
        <p:spPr>
          <a:xfrm>
            <a:off x="0" y="0"/>
            <a:ext cx="3056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研究背景及</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意义</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5" name="矩形 4"/>
          <p:cNvSpPr/>
          <p:nvPr userDrawn="1"/>
        </p:nvSpPr>
        <p:spPr>
          <a:xfrm>
            <a:off x="3056255" y="0"/>
            <a:ext cx="3056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en-US" altLang="zh-CN"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IQEPSO</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算法介绍</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6" name="矩形 5"/>
          <p:cNvSpPr/>
          <p:nvPr userDrawn="1"/>
        </p:nvSpPr>
        <p:spPr>
          <a:xfrm>
            <a:off x="6112510" y="0"/>
            <a:ext cx="3056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具体应用过程</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7" name="矩形 6"/>
          <p:cNvSpPr/>
          <p:nvPr userDrawn="1"/>
        </p:nvSpPr>
        <p:spPr>
          <a:xfrm>
            <a:off x="9168765" y="0"/>
            <a:ext cx="3056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结论</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0" name="灯片编号占位符 4"/>
          <p:cNvSpPr>
            <a:spLocks noGrp="1"/>
          </p:cNvSpPr>
          <p:nvPr>
            <p:ph type="sldNum" sz="quarter" idx="12"/>
          </p:nvPr>
        </p:nvSpPr>
        <p:spPr>
          <a:xfrm>
            <a:off x="9291669" y="6356350"/>
            <a:ext cx="2743200" cy="365125"/>
          </a:xfrm>
        </p:spPr>
        <p:txBody>
          <a:bodyPr/>
          <a:lstStyle>
            <a:lvl1pPr>
              <a:defRPr sz="1600"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stStyle>
          <a:p>
            <a:fld id="{5E2EABFD-C142-48D2-8272-3C2D8BEF2F38}"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目录板式">
    <p:spTree>
      <p:nvGrpSpPr>
        <p:cNvPr id="1" name=""/>
        <p:cNvGrpSpPr/>
        <p:nvPr/>
      </p:nvGrpSpPr>
      <p:grpSpPr>
        <a:xfrm>
          <a:off x="0" y="0"/>
          <a:ext cx="0" cy="0"/>
          <a:chOff x="0" y="0"/>
          <a:chExt cx="0" cy="0"/>
        </a:xfrm>
      </p:grpSpPr>
      <p:sp>
        <p:nvSpPr>
          <p:cNvPr id="4" name="矩形 3"/>
          <p:cNvSpPr/>
          <p:nvPr userDrawn="1"/>
        </p:nvSpPr>
        <p:spPr>
          <a:xfrm>
            <a:off x="0"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实验背景与目标</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5" name="矩形 4"/>
          <p:cNvSpPr/>
          <p:nvPr userDrawn="1"/>
        </p:nvSpPr>
        <p:spPr>
          <a:xfrm>
            <a:off x="2444115"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实验方法介绍</a:t>
            </a:r>
            <a:endParaRPr lang="zh-CN"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6" name="矩形 5"/>
          <p:cNvSpPr/>
          <p:nvPr userDrawn="1"/>
        </p:nvSpPr>
        <p:spPr>
          <a:xfrm>
            <a:off x="4888230"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实验过程</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7" name="矩形 6"/>
          <p:cNvSpPr/>
          <p:nvPr userDrawn="1"/>
        </p:nvSpPr>
        <p:spPr>
          <a:xfrm>
            <a:off x="7332345"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实验结果与分析</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0" name="灯片编号占位符 4"/>
          <p:cNvSpPr>
            <a:spLocks noGrp="1"/>
          </p:cNvSpPr>
          <p:nvPr>
            <p:ph type="sldNum" sz="quarter" idx="12"/>
          </p:nvPr>
        </p:nvSpPr>
        <p:spPr>
          <a:xfrm>
            <a:off x="9291669" y="6356350"/>
            <a:ext cx="2743200" cy="365125"/>
          </a:xfrm>
        </p:spPr>
        <p:txBody>
          <a:bodyPr/>
          <a:lstStyle>
            <a:lvl1pPr>
              <a:defRPr sz="1600"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stStyle>
          <a:p>
            <a:fld id="{5E2EABFD-C142-48D2-8272-3C2D8BEF2F38}" type="slidenum">
              <a:rPr lang="zh-CN" altLang="en-US" smtClean="0"/>
            </a:fld>
            <a:endParaRPr lang="zh-CN" altLang="en-US" dirty="0"/>
          </a:p>
        </p:txBody>
      </p:sp>
      <p:sp>
        <p:nvSpPr>
          <p:cNvPr id="3" name="矩形 2"/>
          <p:cNvSpPr/>
          <p:nvPr userDrawn="1"/>
        </p:nvSpPr>
        <p:spPr>
          <a:xfrm>
            <a:off x="9776460"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sym typeface="+mn-ea"/>
              </a:rPr>
              <a:t>困难与解决方案</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目录板式">
    <p:spTree>
      <p:nvGrpSpPr>
        <p:cNvPr id="1" name=""/>
        <p:cNvGrpSpPr/>
        <p:nvPr/>
      </p:nvGrpSpPr>
      <p:grpSpPr>
        <a:xfrm>
          <a:off x="0" y="0"/>
          <a:ext cx="0" cy="0"/>
          <a:chOff x="0" y="0"/>
          <a:chExt cx="0" cy="0"/>
        </a:xfrm>
      </p:grpSpPr>
      <p:sp>
        <p:nvSpPr>
          <p:cNvPr id="4" name="矩形 3"/>
          <p:cNvSpPr/>
          <p:nvPr userDrawn="1"/>
        </p:nvSpPr>
        <p:spPr>
          <a:xfrm>
            <a:off x="0"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实验背景与目标</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5" name="矩形 4"/>
          <p:cNvSpPr/>
          <p:nvPr userDrawn="1"/>
        </p:nvSpPr>
        <p:spPr>
          <a:xfrm>
            <a:off x="2444115"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sym typeface="+mn-ea"/>
              </a:rPr>
              <a:t>实验方法介绍</a:t>
            </a:r>
            <a:endParaRPr lang="zh-CN"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6" name="矩形 5"/>
          <p:cNvSpPr/>
          <p:nvPr userDrawn="1"/>
        </p:nvSpPr>
        <p:spPr>
          <a:xfrm>
            <a:off x="4888230"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实验过程</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7" name="矩形 6"/>
          <p:cNvSpPr/>
          <p:nvPr userDrawn="1"/>
        </p:nvSpPr>
        <p:spPr>
          <a:xfrm>
            <a:off x="7332345"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实验结果与分析</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0" name="灯片编号占位符 4"/>
          <p:cNvSpPr>
            <a:spLocks noGrp="1"/>
          </p:cNvSpPr>
          <p:nvPr>
            <p:ph type="sldNum" sz="quarter" idx="12"/>
          </p:nvPr>
        </p:nvSpPr>
        <p:spPr>
          <a:xfrm>
            <a:off x="9291669" y="6356350"/>
            <a:ext cx="2743200" cy="365125"/>
          </a:xfrm>
        </p:spPr>
        <p:txBody>
          <a:bodyPr/>
          <a:lstStyle>
            <a:lvl1pPr>
              <a:defRPr sz="1600"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stStyle>
          <a:p>
            <a:fld id="{5E2EABFD-C142-48D2-8272-3C2D8BEF2F38}" type="slidenum">
              <a:rPr lang="zh-CN" altLang="en-US" smtClean="0"/>
            </a:fld>
            <a:endParaRPr lang="zh-CN" altLang="en-US" dirty="0"/>
          </a:p>
        </p:txBody>
      </p:sp>
      <p:sp>
        <p:nvSpPr>
          <p:cNvPr id="3" name="矩形 2"/>
          <p:cNvSpPr/>
          <p:nvPr userDrawn="1"/>
        </p:nvSpPr>
        <p:spPr>
          <a:xfrm>
            <a:off x="9776460"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sym typeface="+mn-ea"/>
              </a:rPr>
              <a:t>困难与解决方案</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目录板式">
    <p:spTree>
      <p:nvGrpSpPr>
        <p:cNvPr id="1" name=""/>
        <p:cNvGrpSpPr/>
        <p:nvPr/>
      </p:nvGrpSpPr>
      <p:grpSpPr>
        <a:xfrm>
          <a:off x="0" y="0"/>
          <a:ext cx="0" cy="0"/>
          <a:chOff x="0" y="0"/>
          <a:chExt cx="0" cy="0"/>
        </a:xfrm>
      </p:grpSpPr>
      <p:sp>
        <p:nvSpPr>
          <p:cNvPr id="4" name="矩形 3"/>
          <p:cNvSpPr/>
          <p:nvPr userDrawn="1"/>
        </p:nvSpPr>
        <p:spPr>
          <a:xfrm>
            <a:off x="0"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实验背景与目标</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5" name="矩形 4"/>
          <p:cNvSpPr/>
          <p:nvPr userDrawn="1"/>
        </p:nvSpPr>
        <p:spPr>
          <a:xfrm>
            <a:off x="2444115"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sym typeface="+mn-ea"/>
              </a:rPr>
              <a:t>实验方法介绍</a:t>
            </a:r>
            <a:endParaRPr lang="zh-CN"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6" name="矩形 5"/>
          <p:cNvSpPr/>
          <p:nvPr userDrawn="1"/>
        </p:nvSpPr>
        <p:spPr>
          <a:xfrm>
            <a:off x="4888230"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实验过程</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7" name="矩形 6"/>
          <p:cNvSpPr/>
          <p:nvPr userDrawn="1"/>
        </p:nvSpPr>
        <p:spPr>
          <a:xfrm>
            <a:off x="7332345"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实验结果与分析</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0" name="灯片编号占位符 4"/>
          <p:cNvSpPr>
            <a:spLocks noGrp="1"/>
          </p:cNvSpPr>
          <p:nvPr>
            <p:ph type="sldNum" sz="quarter" idx="12"/>
          </p:nvPr>
        </p:nvSpPr>
        <p:spPr>
          <a:xfrm>
            <a:off x="9291669" y="6356350"/>
            <a:ext cx="2743200" cy="365125"/>
          </a:xfrm>
        </p:spPr>
        <p:txBody>
          <a:bodyPr/>
          <a:lstStyle>
            <a:lvl1pPr>
              <a:defRPr sz="1600"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stStyle>
          <a:p>
            <a:fld id="{5E2EABFD-C142-48D2-8272-3C2D8BEF2F38}" type="slidenum">
              <a:rPr lang="zh-CN" altLang="en-US" smtClean="0"/>
            </a:fld>
            <a:endParaRPr lang="zh-CN" altLang="en-US" dirty="0"/>
          </a:p>
        </p:txBody>
      </p:sp>
      <p:sp>
        <p:nvSpPr>
          <p:cNvPr id="3" name="矩形 2"/>
          <p:cNvSpPr/>
          <p:nvPr userDrawn="1"/>
        </p:nvSpPr>
        <p:spPr>
          <a:xfrm>
            <a:off x="9776460"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sym typeface="+mn-ea"/>
              </a:rPr>
              <a:t>困难与解决方案</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97AA5570-5C36-4F12-A1EB-4155A99A1666}"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12725" y="2302510"/>
            <a:ext cx="10515600" cy="1325563"/>
          </a:xfrm>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A5570-5C36-4F12-A1EB-4155A99A1666}" type="slidenum">
              <a:rPr lang="zh-CN" altLang="en-US" smtClean="0"/>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目录板式">
    <p:spTree>
      <p:nvGrpSpPr>
        <p:cNvPr id="1" name=""/>
        <p:cNvGrpSpPr/>
        <p:nvPr/>
      </p:nvGrpSpPr>
      <p:grpSpPr>
        <a:xfrm>
          <a:off x="0" y="0"/>
          <a:ext cx="0" cy="0"/>
          <a:chOff x="0" y="0"/>
          <a:chExt cx="0" cy="0"/>
        </a:xfrm>
      </p:grpSpPr>
      <p:sp>
        <p:nvSpPr>
          <p:cNvPr id="4" name="矩形 3"/>
          <p:cNvSpPr/>
          <p:nvPr userDrawn="1"/>
        </p:nvSpPr>
        <p:spPr>
          <a:xfrm>
            <a:off x="-33020" y="0"/>
            <a:ext cx="3056400" cy="654312"/>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研究背景及</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意义</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5" name="矩形 4"/>
          <p:cNvSpPr/>
          <p:nvPr userDrawn="1"/>
        </p:nvSpPr>
        <p:spPr>
          <a:xfrm>
            <a:off x="3023310" y="0"/>
            <a:ext cx="3056400" cy="654312"/>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en-US" altLang="zh-CN"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IQEPSO</a:t>
            </a: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算法介绍</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6" name="矩形 5"/>
          <p:cNvSpPr/>
          <p:nvPr userDrawn="1"/>
        </p:nvSpPr>
        <p:spPr>
          <a:xfrm>
            <a:off x="6079640" y="0"/>
            <a:ext cx="3056400" cy="654312"/>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具体应用过程</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7" name="矩形 6"/>
          <p:cNvSpPr/>
          <p:nvPr userDrawn="1"/>
        </p:nvSpPr>
        <p:spPr>
          <a:xfrm>
            <a:off x="9135970" y="0"/>
            <a:ext cx="3056400" cy="654312"/>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结论</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0" name="灯片编号占位符 4"/>
          <p:cNvSpPr>
            <a:spLocks noGrp="1"/>
          </p:cNvSpPr>
          <p:nvPr>
            <p:ph type="sldNum" sz="quarter" idx="12"/>
          </p:nvPr>
        </p:nvSpPr>
        <p:spPr>
          <a:xfrm>
            <a:off x="9291669" y="6356350"/>
            <a:ext cx="2743200" cy="365125"/>
          </a:xfrm>
        </p:spPr>
        <p:txBody>
          <a:bodyPr/>
          <a:lstStyle>
            <a:lvl1pPr>
              <a:defRPr sz="1600"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stStyle>
          <a:p>
            <a:fld id="{5E2EABFD-C142-48D2-8272-3C2D8BEF2F38}" type="slidenum">
              <a:rPr lang="zh-CN" altLang="en-US" smtClean="0"/>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目录板式">
    <p:spTree>
      <p:nvGrpSpPr>
        <p:cNvPr id="1" name=""/>
        <p:cNvGrpSpPr/>
        <p:nvPr/>
      </p:nvGrpSpPr>
      <p:grpSpPr>
        <a:xfrm>
          <a:off x="0" y="0"/>
          <a:ext cx="0" cy="0"/>
          <a:chOff x="0" y="0"/>
          <a:chExt cx="0" cy="0"/>
        </a:xfrm>
      </p:grpSpPr>
      <p:sp>
        <p:nvSpPr>
          <p:cNvPr id="4" name="矩形 3"/>
          <p:cNvSpPr/>
          <p:nvPr userDrawn="1"/>
        </p:nvSpPr>
        <p:spPr>
          <a:xfrm>
            <a:off x="0"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实验背景与目标</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5" name="矩形 4"/>
          <p:cNvSpPr/>
          <p:nvPr userDrawn="1"/>
        </p:nvSpPr>
        <p:spPr>
          <a:xfrm>
            <a:off x="2444115"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sym typeface="+mn-ea"/>
              </a:rPr>
              <a:t>实验方法介绍</a:t>
            </a:r>
            <a:endParaRPr lang="zh-CN"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6" name="矩形 5"/>
          <p:cNvSpPr/>
          <p:nvPr userDrawn="1"/>
        </p:nvSpPr>
        <p:spPr>
          <a:xfrm>
            <a:off x="4888230"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实验过程</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7" name="矩形 6"/>
          <p:cNvSpPr/>
          <p:nvPr userDrawn="1"/>
        </p:nvSpPr>
        <p:spPr>
          <a:xfrm>
            <a:off x="7332345"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实验结果与分析</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0" name="灯片编号占位符 4"/>
          <p:cNvSpPr>
            <a:spLocks noGrp="1"/>
          </p:cNvSpPr>
          <p:nvPr>
            <p:ph type="sldNum" sz="quarter" idx="12"/>
          </p:nvPr>
        </p:nvSpPr>
        <p:spPr>
          <a:xfrm>
            <a:off x="9291669" y="6356350"/>
            <a:ext cx="2743200" cy="365125"/>
          </a:xfrm>
        </p:spPr>
        <p:txBody>
          <a:bodyPr/>
          <a:lstStyle>
            <a:lvl1pPr>
              <a:defRPr sz="1600"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stStyle>
          <a:p>
            <a:fld id="{5E2EABFD-C142-48D2-8272-3C2D8BEF2F38}" type="slidenum">
              <a:rPr lang="zh-CN" altLang="en-US" smtClean="0"/>
            </a:fld>
            <a:endParaRPr lang="zh-CN" altLang="en-US" dirty="0"/>
          </a:p>
        </p:txBody>
      </p:sp>
      <p:sp>
        <p:nvSpPr>
          <p:cNvPr id="3" name="矩形 2"/>
          <p:cNvSpPr/>
          <p:nvPr userDrawn="1"/>
        </p:nvSpPr>
        <p:spPr>
          <a:xfrm>
            <a:off x="9776460"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sym typeface="+mn-ea"/>
              </a:rPr>
              <a:t>困难与解决方案</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97AA5570-5C36-4F12-A1EB-4155A99A1666}"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12725" y="2302510"/>
            <a:ext cx="10515600" cy="1325563"/>
          </a:xfrm>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A5570-5C36-4F12-A1EB-4155A99A1666}" type="slidenum">
              <a:rPr lang="zh-CN" altLang="en-US" smtClean="0"/>
            </a:fld>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目录板式">
    <p:spTree>
      <p:nvGrpSpPr>
        <p:cNvPr id="1" name=""/>
        <p:cNvGrpSpPr/>
        <p:nvPr/>
      </p:nvGrpSpPr>
      <p:grpSpPr>
        <a:xfrm>
          <a:off x="0" y="0"/>
          <a:ext cx="0" cy="0"/>
          <a:chOff x="0" y="0"/>
          <a:chExt cx="0" cy="0"/>
        </a:xfrm>
      </p:grpSpPr>
      <p:sp>
        <p:nvSpPr>
          <p:cNvPr id="4" name="矩形 3"/>
          <p:cNvSpPr/>
          <p:nvPr userDrawn="1"/>
        </p:nvSpPr>
        <p:spPr>
          <a:xfrm>
            <a:off x="0"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实验背景与目标</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5" name="矩形 4"/>
          <p:cNvSpPr/>
          <p:nvPr userDrawn="1"/>
        </p:nvSpPr>
        <p:spPr>
          <a:xfrm>
            <a:off x="2444115"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sym typeface="+mn-ea"/>
              </a:rPr>
              <a:t>实验方法介绍</a:t>
            </a:r>
            <a:endParaRPr lang="zh-CN"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6" name="矩形 5"/>
          <p:cNvSpPr/>
          <p:nvPr userDrawn="1"/>
        </p:nvSpPr>
        <p:spPr>
          <a:xfrm>
            <a:off x="4888230"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实验过程</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7" name="矩形 6"/>
          <p:cNvSpPr/>
          <p:nvPr userDrawn="1"/>
        </p:nvSpPr>
        <p:spPr>
          <a:xfrm>
            <a:off x="7332345"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lstStyle/>
          <a:p>
            <a:pPr algn="ctr"/>
            <a:r>
              <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rPr>
              <a:t>实验结果与分析</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0" name="灯片编号占位符 4"/>
          <p:cNvSpPr>
            <a:spLocks noGrp="1"/>
          </p:cNvSpPr>
          <p:nvPr>
            <p:ph type="sldNum" sz="quarter" idx="12"/>
          </p:nvPr>
        </p:nvSpPr>
        <p:spPr>
          <a:xfrm>
            <a:off x="9291669" y="6356350"/>
            <a:ext cx="2743200" cy="365125"/>
          </a:xfrm>
        </p:spPr>
        <p:txBody>
          <a:bodyPr/>
          <a:lstStyle>
            <a:lvl1pPr>
              <a:defRPr sz="1600" b="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stStyle>
          <a:p>
            <a:fld id="{5E2EABFD-C142-48D2-8272-3C2D8BEF2F38}" type="slidenum">
              <a:rPr lang="zh-CN" altLang="en-US" smtClean="0"/>
            </a:fld>
            <a:endParaRPr lang="zh-CN" altLang="en-US" dirty="0"/>
          </a:p>
        </p:txBody>
      </p:sp>
      <p:sp>
        <p:nvSpPr>
          <p:cNvPr id="3" name="矩形 2"/>
          <p:cNvSpPr/>
          <p:nvPr userDrawn="1"/>
        </p:nvSpPr>
        <p:spPr>
          <a:xfrm>
            <a:off x="9776460" y="0"/>
            <a:ext cx="2444400" cy="65405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36000" rIns="36000" rtlCol="0" anchor="ctr"/>
          <a:p>
            <a:pPr algn="ct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sym typeface="+mn-ea"/>
              </a:rPr>
              <a:t>困难与解决方案</a:t>
            </a:r>
            <a:endParaRPr lang="zh-CN" altLang="en-US" sz="2000" b="0" dirty="0">
              <a:solidFill>
                <a:schemeClr val="tx1">
                  <a:lumMod val="75000"/>
                  <a:lumOff val="25000"/>
                </a:schemeClr>
              </a:solidFill>
              <a:latin typeface="微软雅黑" panose="020B0503020204020204" pitchFamily="34" charset="-122"/>
              <a:ea typeface="微软雅黑" panose="020B0503020204020204" pitchFamily="34" charset="-122"/>
              <a:cs typeface="Calibri" panose="020F050202020403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7AA5570-5C36-4F12-A1EB-4155A99A1666}"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97AA5570-5C36-4F12-A1EB-4155A99A166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A5570-5C36-4F12-A1EB-4155A99A166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12725" y="2302510"/>
            <a:ext cx="10515600" cy="1325563"/>
          </a:xfrm>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A5570-5C36-4F12-A1EB-4155A99A1666}"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0" Type="http://schemas.openxmlformats.org/officeDocument/2006/relationships/theme" Target="../theme/theme3.xml"/><Relationship Id="rId2" Type="http://schemas.openxmlformats.org/officeDocument/2006/relationships/slideLayout" Target="../slideLayouts/slideLayout25.xml"/><Relationship Id="rId19" Type="http://schemas.openxmlformats.org/officeDocument/2006/relationships/tags" Target="../tags/tag124.xml"/><Relationship Id="rId18" Type="http://schemas.openxmlformats.org/officeDocument/2006/relationships/tags" Target="../tags/tag123.xml"/><Relationship Id="rId17" Type="http://schemas.openxmlformats.org/officeDocument/2006/relationships/tags" Target="../tags/tag122.xml"/><Relationship Id="rId16" Type="http://schemas.openxmlformats.org/officeDocument/2006/relationships/tags" Target="../tags/tag121.xml"/><Relationship Id="rId15" Type="http://schemas.openxmlformats.org/officeDocument/2006/relationships/tags" Target="../tags/tag120.xml"/><Relationship Id="rId14" Type="http://schemas.openxmlformats.org/officeDocument/2006/relationships/tags" Target="../tags/tag119.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2" Type="http://schemas.openxmlformats.org/officeDocument/2006/relationships/theme" Target="../theme/theme4.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2" Type="http://schemas.openxmlformats.org/officeDocument/2006/relationships/theme" Target="../theme/theme5.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302750" y="6356350"/>
            <a:ext cx="2743200" cy="365125"/>
          </a:xfrm>
          <a:prstGeom prst="rect">
            <a:avLst/>
          </a:prstGeom>
        </p:spPr>
        <p:txBody>
          <a:bodyPr vert="horz" lIns="91440" tIns="45720" rIns="91440" bIns="45720" rtlCol="0" anchor="ctr"/>
          <a:lstStyle>
            <a:lvl1pPr algn="r">
              <a:defRPr sz="1600" baseline="0">
                <a:solidFill>
                  <a:schemeClr val="tx1">
                    <a:tint val="75000"/>
                  </a:schemeClr>
                </a:solidFill>
                <a:latin typeface="Times New Roman" panose="02020603050405020304" pitchFamily="18" charset="0"/>
                <a:cs typeface="Times New Roman" panose="02020603050405020304" pitchFamily="18" charset="0"/>
              </a:defRPr>
            </a:lvl1pPr>
          </a:lstStyle>
          <a:p>
            <a:fld id="{97AA5570-5C36-4F12-A1EB-4155A99A166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302750" y="6356350"/>
            <a:ext cx="2743200" cy="365125"/>
          </a:xfrm>
          <a:prstGeom prst="rect">
            <a:avLst/>
          </a:prstGeom>
        </p:spPr>
        <p:txBody>
          <a:bodyPr vert="horz" lIns="91440" tIns="45720" rIns="91440" bIns="45720" rtlCol="0" anchor="ctr"/>
          <a:lstStyle>
            <a:lvl1pPr algn="r">
              <a:defRPr sz="1600" baseline="0">
                <a:solidFill>
                  <a:schemeClr val="tx1">
                    <a:tint val="75000"/>
                  </a:schemeClr>
                </a:solidFill>
                <a:latin typeface="Times New Roman" panose="02020603050405020304" pitchFamily="18" charset="0"/>
                <a:cs typeface="Times New Roman" panose="02020603050405020304" pitchFamily="18" charset="0"/>
              </a:defRPr>
            </a:lvl1pPr>
          </a:lstStyle>
          <a:p>
            <a:fld id="{97AA5570-5C36-4F12-A1EB-4155A99A166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302750" y="6356350"/>
            <a:ext cx="2743200" cy="365125"/>
          </a:xfrm>
          <a:prstGeom prst="rect">
            <a:avLst/>
          </a:prstGeom>
        </p:spPr>
        <p:txBody>
          <a:bodyPr vert="horz" lIns="91440" tIns="45720" rIns="91440" bIns="45720" rtlCol="0" anchor="ctr"/>
          <a:lstStyle>
            <a:lvl1pPr algn="r">
              <a:defRPr sz="1600" baseline="0">
                <a:solidFill>
                  <a:schemeClr val="tx1">
                    <a:tint val="75000"/>
                  </a:schemeClr>
                </a:solidFill>
                <a:latin typeface="Times New Roman" panose="02020603050405020304" pitchFamily="18" charset="0"/>
                <a:cs typeface="Times New Roman" panose="02020603050405020304" pitchFamily="18" charset="0"/>
              </a:defRPr>
            </a:lvl1pPr>
          </a:lstStyle>
          <a:p>
            <a:fld id="{97AA5570-5C36-4F12-A1EB-4155A99A166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25.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4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tags" Target="../tags/tag165.xml"/><Relationship Id="rId1" Type="http://schemas.openxmlformats.org/officeDocument/2006/relationships/tags" Target="../tags/tag164.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7.xml"/><Relationship Id="rId3" Type="http://schemas.openxmlformats.org/officeDocument/2006/relationships/image" Target="../media/image15.png"/><Relationship Id="rId2" Type="http://schemas.openxmlformats.org/officeDocument/2006/relationships/tags" Target="../tags/tag167.xml"/><Relationship Id="rId1" Type="http://schemas.openxmlformats.org/officeDocument/2006/relationships/tags" Target="../tags/tag166.xml"/></Relationships>
</file>

<file path=ppt/slides/_rels/slide12.xml.rels><?xml version="1.0" encoding="UTF-8" standalone="yes"?>
<Relationships xmlns="http://schemas.openxmlformats.org/package/2006/relationships"><Relationship Id="rId9" Type="http://schemas.openxmlformats.org/officeDocument/2006/relationships/notesSlide" Target="../notesSlides/notesSlide12.xml"/><Relationship Id="rId8" Type="http://schemas.openxmlformats.org/officeDocument/2006/relationships/slideLayout" Target="../slideLayouts/slideLayout47.xml"/><Relationship Id="rId7" Type="http://schemas.openxmlformats.org/officeDocument/2006/relationships/tags" Target="../tags/tag17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47.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7.xml"/><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47.xml"/><Relationship Id="rId4" Type="http://schemas.openxmlformats.org/officeDocument/2006/relationships/image" Target="../media/image26.png"/><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tags" Target="../tags/tag173.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47.xml"/><Relationship Id="rId8" Type="http://schemas.openxmlformats.org/officeDocument/2006/relationships/tags" Target="../tags/tag181.xml"/><Relationship Id="rId7" Type="http://schemas.openxmlformats.org/officeDocument/2006/relationships/tags" Target="../tags/tag180.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0" Type="http://schemas.openxmlformats.org/officeDocument/2006/relationships/notesSlide" Target="../notesSlides/notesSlide16.xml"/><Relationship Id="rId1" Type="http://schemas.openxmlformats.org/officeDocument/2006/relationships/tags" Target="../tags/tag17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7.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7.xml"/><Relationship Id="rId1" Type="http://schemas.openxmlformats.org/officeDocument/2006/relationships/tags" Target="../tags/tag182.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4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image" Target="../media/image28.png"/><Relationship Id="rId3" Type="http://schemas.openxmlformats.org/officeDocument/2006/relationships/tags" Target="../tags/tag184.xml"/><Relationship Id="rId2" Type="http://schemas.openxmlformats.org/officeDocument/2006/relationships/image" Target="../media/image27.png"/><Relationship Id="rId1" Type="http://schemas.openxmlformats.org/officeDocument/2006/relationships/tags" Target="../tags/tag183.xml"/></Relationships>
</file>

<file path=ppt/slides/_rels/slide2.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2" Type="http://schemas.openxmlformats.org/officeDocument/2006/relationships/notesSlide" Target="../notesSlides/notesSlide2.xml"/><Relationship Id="rId11" Type="http://schemas.openxmlformats.org/officeDocument/2006/relationships/slideLayout" Target="../slideLayouts/slideLayout9.xml"/><Relationship Id="rId10" Type="http://schemas.openxmlformats.org/officeDocument/2006/relationships/tags" Target="../tags/tag135.xml"/><Relationship Id="rId1" Type="http://schemas.openxmlformats.org/officeDocument/2006/relationships/tags" Target="../tags/tag126.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47.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1" Type="http://schemas.openxmlformats.org/officeDocument/2006/relationships/notesSlide" Target="../notesSlides/notesSlide21.xml"/><Relationship Id="rId10" Type="http://schemas.openxmlformats.org/officeDocument/2006/relationships/slideLayout" Target="../slideLayouts/slideLayout57.xml"/><Relationship Id="rId1" Type="http://schemas.openxmlformats.org/officeDocument/2006/relationships/tags" Target="../tags/tag18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7.xml"/><Relationship Id="rId1" Type="http://schemas.openxmlformats.org/officeDocument/2006/relationships/tags" Target="../tags/tag19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7.xml"/><Relationship Id="rId1" Type="http://schemas.openxmlformats.org/officeDocument/2006/relationships/tags" Target="../tags/tag197.xml"/></Relationships>
</file>

<file path=ppt/slides/_rels/slide24.xml.rels><?xml version="1.0" encoding="UTF-8" standalone="yes"?>
<Relationships xmlns="http://schemas.openxmlformats.org/package/2006/relationships"><Relationship Id="rId9" Type="http://schemas.openxmlformats.org/officeDocument/2006/relationships/tags" Target="../tags/tag206.xml"/><Relationship Id="rId8" Type="http://schemas.openxmlformats.org/officeDocument/2006/relationships/tags" Target="../tags/tag205.xml"/><Relationship Id="rId7" Type="http://schemas.openxmlformats.org/officeDocument/2006/relationships/tags" Target="../tags/tag204.xml"/><Relationship Id="rId6" Type="http://schemas.openxmlformats.org/officeDocument/2006/relationships/tags" Target="../tags/tag203.xml"/><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5" Type="http://schemas.openxmlformats.org/officeDocument/2006/relationships/notesSlide" Target="../notesSlides/notesSlide24.xml"/><Relationship Id="rId14" Type="http://schemas.openxmlformats.org/officeDocument/2006/relationships/slideLayout" Target="../slideLayouts/slideLayout57.xml"/><Relationship Id="rId13" Type="http://schemas.openxmlformats.org/officeDocument/2006/relationships/tags" Target="../tags/tag210.xml"/><Relationship Id="rId12" Type="http://schemas.openxmlformats.org/officeDocument/2006/relationships/tags" Target="../tags/tag209.xml"/><Relationship Id="rId11" Type="http://schemas.openxmlformats.org/officeDocument/2006/relationships/tags" Target="../tags/tag208.xml"/><Relationship Id="rId10" Type="http://schemas.openxmlformats.org/officeDocument/2006/relationships/tags" Target="../tags/tag207.xml"/><Relationship Id="rId1" Type="http://schemas.openxmlformats.org/officeDocument/2006/relationships/tags" Target="../tags/tag19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1.xml"/><Relationship Id="rId2" Type="http://schemas.openxmlformats.org/officeDocument/2006/relationships/tags" Target="../tags/tag137.xml"/><Relationship Id="rId1" Type="http://schemas.openxmlformats.org/officeDocument/2006/relationships/tags" Target="../tags/tag136.xml"/></Relationships>
</file>

<file path=ppt/slides/_rels/slide4.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image" Target="../media/image6.png"/><Relationship Id="rId7" Type="http://schemas.openxmlformats.org/officeDocument/2006/relationships/image" Target="../media/image5.jpe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139.xml"/><Relationship Id="rId11" Type="http://schemas.openxmlformats.org/officeDocument/2006/relationships/notesSlide" Target="../notesSlides/notesSlide4.xml"/><Relationship Id="rId10" Type="http://schemas.openxmlformats.org/officeDocument/2006/relationships/slideLayout" Target="../slideLayouts/slideLayout11.xml"/><Relationship Id="rId1" Type="http://schemas.openxmlformats.org/officeDocument/2006/relationships/tags" Target="../tags/tag138.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1.xml"/><Relationship Id="rId2" Type="http://schemas.openxmlformats.org/officeDocument/2006/relationships/image" Target="../media/image7.jpeg"/><Relationship Id="rId1" Type="http://schemas.openxmlformats.org/officeDocument/2006/relationships/tags" Target="../tags/tag141.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47.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tags" Target="../tags/tag14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7.xml"/><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3" Type="http://schemas.openxmlformats.org/officeDocument/2006/relationships/notesSlide" Target="../notesSlides/notesSlide9.xml"/><Relationship Id="rId22" Type="http://schemas.openxmlformats.org/officeDocument/2006/relationships/slideLayout" Target="../slideLayouts/slideLayout47.xml"/><Relationship Id="rId21" Type="http://schemas.openxmlformats.org/officeDocument/2006/relationships/tags" Target="../tags/tag163.xml"/><Relationship Id="rId20" Type="http://schemas.openxmlformats.org/officeDocument/2006/relationships/tags" Target="../tags/tag162.xml"/><Relationship Id="rId2" Type="http://schemas.openxmlformats.org/officeDocument/2006/relationships/tags" Target="../tags/tag144.xml"/><Relationship Id="rId19" Type="http://schemas.openxmlformats.org/officeDocument/2006/relationships/tags" Target="../tags/tag161.xml"/><Relationship Id="rId18" Type="http://schemas.openxmlformats.org/officeDocument/2006/relationships/tags" Target="../tags/tag160.xml"/><Relationship Id="rId17" Type="http://schemas.openxmlformats.org/officeDocument/2006/relationships/tags" Target="../tags/tag159.xml"/><Relationship Id="rId16" Type="http://schemas.openxmlformats.org/officeDocument/2006/relationships/tags" Target="../tags/tag158.xml"/><Relationship Id="rId15" Type="http://schemas.openxmlformats.org/officeDocument/2006/relationships/tags" Target="../tags/tag157.xml"/><Relationship Id="rId14" Type="http://schemas.openxmlformats.org/officeDocument/2006/relationships/tags" Target="../tags/tag156.xml"/><Relationship Id="rId13" Type="http://schemas.openxmlformats.org/officeDocument/2006/relationships/tags" Target="../tags/tag155.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tags" Target="../tags/tag1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1847849"/>
            <a:ext cx="12192000" cy="26674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ctr">
              <a:spcBef>
                <a:spcPts val="0"/>
              </a:spcBef>
              <a:spcAft>
                <a:spcPts val="0"/>
              </a:spcAft>
            </a:pPr>
            <a:endParaRPr lang="zh-CN" altLang="zh-CN" sz="4000" dirty="0">
              <a:solidFill>
                <a:schemeClr val="bg2"/>
              </a:solidFill>
              <a:effectLst/>
              <a:latin typeface="微软雅黑" panose="020B0503020204020204" pitchFamily="34" charset="-122"/>
              <a:ea typeface="微软雅黑" panose="020B0503020204020204" pitchFamily="34" charset="-122"/>
            </a:endParaRPr>
          </a:p>
        </p:txBody>
      </p:sp>
      <p:sp>
        <p:nvSpPr>
          <p:cNvPr id="9" name="文本框 8"/>
          <p:cNvSpPr txBox="1"/>
          <p:nvPr/>
        </p:nvSpPr>
        <p:spPr>
          <a:xfrm>
            <a:off x="-160655" y="2167255"/>
            <a:ext cx="12138025" cy="1799590"/>
          </a:xfrm>
          <a:prstGeom prst="rect">
            <a:avLst/>
          </a:prstGeom>
          <a:noFill/>
        </p:spPr>
        <p:txBody>
          <a:bodyPr wrap="square" rtlCol="0">
            <a:spAutoFit/>
          </a:bodyPr>
          <a:lstStyle/>
          <a:p>
            <a:pPr algn="ctr">
              <a:lnSpc>
                <a:spcPct val="150000"/>
              </a:lnSpc>
            </a:pPr>
            <a:r>
              <a:rPr lang="zh-CN" altLang="en-US" sz="3800" b="1" dirty="0">
                <a:solidFill>
                  <a:schemeClr val="bg1"/>
                </a:solidFill>
                <a:latin typeface="微软雅黑" panose="020B0503020204020204" pitchFamily="34" charset="-122"/>
                <a:ea typeface="微软雅黑" panose="020B0503020204020204" pitchFamily="34" charset="-122"/>
              </a:rPr>
              <a:t>基于三角化、</a:t>
            </a:r>
            <a:r>
              <a:rPr lang="en-US" altLang="zh-CN" sz="3800" b="1" dirty="0">
                <a:solidFill>
                  <a:schemeClr val="bg1"/>
                </a:solidFill>
                <a:latin typeface="微软雅黑" panose="020B0503020204020204" pitchFamily="34" charset="-122"/>
                <a:ea typeface="微软雅黑" panose="020B0503020204020204" pitchFamily="34" charset="-122"/>
              </a:rPr>
              <a:t>DELTAS</a:t>
            </a:r>
            <a:r>
              <a:rPr lang="zh-CN" altLang="en-US" sz="3800" b="1" dirty="0">
                <a:solidFill>
                  <a:schemeClr val="bg1"/>
                </a:solidFill>
                <a:latin typeface="微软雅黑" panose="020B0503020204020204" pitchFamily="34" charset="-122"/>
                <a:ea typeface="微软雅黑" panose="020B0503020204020204" pitchFamily="34" charset="-122"/>
              </a:rPr>
              <a:t>和</a:t>
            </a:r>
            <a:r>
              <a:rPr lang="en-US" altLang="zh-CN" sz="3800" b="1" dirty="0">
                <a:solidFill>
                  <a:schemeClr val="bg1"/>
                </a:solidFill>
                <a:latin typeface="微软雅黑" panose="020B0503020204020204" pitchFamily="34" charset="-122"/>
                <a:ea typeface="微软雅黑" panose="020B0503020204020204" pitchFamily="34" charset="-122"/>
              </a:rPr>
              <a:t>DUSt3R</a:t>
            </a:r>
            <a:r>
              <a:rPr lang="zh-CN" altLang="en-US" sz="3800" b="1" dirty="0">
                <a:solidFill>
                  <a:schemeClr val="bg1"/>
                </a:solidFill>
                <a:latin typeface="微软雅黑" panose="020B0503020204020204" pitchFamily="34" charset="-122"/>
                <a:ea typeface="微软雅黑" panose="020B0503020204020204" pitchFamily="34" charset="-122"/>
              </a:rPr>
              <a:t>方法的深度估计实验</a:t>
            </a:r>
            <a:endParaRPr lang="zh-CN" altLang="en-US" sz="38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3600" b="1" dirty="0">
                <a:solidFill>
                  <a:schemeClr val="bg1"/>
                </a:solidFill>
                <a:latin typeface="微软雅黑" panose="020B0503020204020204" pitchFamily="34" charset="-122"/>
                <a:ea typeface="微软雅黑" panose="020B0503020204020204" pitchFamily="34" charset="-122"/>
              </a:rPr>
              <a:t>                        ——whole_apartment</a:t>
            </a:r>
            <a:r>
              <a:rPr lang="zh-CN" altLang="en-US" sz="3600" b="1" dirty="0">
                <a:solidFill>
                  <a:schemeClr val="bg1"/>
                </a:solidFill>
                <a:latin typeface="微软雅黑" panose="020B0503020204020204" pitchFamily="34" charset="-122"/>
                <a:ea typeface="微软雅黑" panose="020B0503020204020204" pitchFamily="34" charset="-122"/>
              </a:rPr>
              <a:t>数据集</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graphicFrame>
        <p:nvGraphicFramePr>
          <p:cNvPr id="10" name="表格 2"/>
          <p:cNvGraphicFramePr>
            <a:graphicFrameLocks noGrp="1"/>
          </p:cNvGraphicFramePr>
          <p:nvPr>
            <p:custDataLst>
              <p:tags r:id="rId1"/>
            </p:custDataLst>
          </p:nvPr>
        </p:nvGraphicFramePr>
        <p:xfrm>
          <a:off x="2289175" y="4873625"/>
          <a:ext cx="6453505" cy="1429385"/>
        </p:xfrm>
        <a:graphic>
          <a:graphicData uri="http://schemas.openxmlformats.org/drawingml/2006/table">
            <a:tbl>
              <a:tblPr firstRow="1" bandRow="1">
                <a:tableStyleId>{2D5ABB26-0587-4C30-8999-92F81FD0307C}</a:tableStyleId>
              </a:tblPr>
              <a:tblGrid>
                <a:gridCol w="2230755"/>
                <a:gridCol w="519430"/>
                <a:gridCol w="3703320"/>
              </a:tblGrid>
              <a:tr h="1429385">
                <a:tc>
                  <a:txBody>
                    <a:bodyPr/>
                    <a:p>
                      <a:pPr marL="0" algn="dist" defTabSz="457200" rtl="0" eaLnBrk="1" latinLnBrk="0" hangingPunct="1">
                        <a:lnSpc>
                          <a:spcPct val="150000"/>
                        </a:lnSpc>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小组成员</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p>
                      <a:pPr marL="0" algn="ctr" defTabSz="457200" rtl="0" eaLnBrk="1" latinLnBrk="0" hangingPunct="1">
                        <a:lnSpc>
                          <a:spcPct val="150000"/>
                        </a:lnSpc>
                      </a:pPr>
                      <a:r>
                        <a:rPr lang="zh-CN" altLang="en-US" sz="1800" b="1"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p>
                      <a:pPr marL="0" algn="l" defTabSz="457200" rtl="0" eaLnBrk="1" latinLnBrk="0" hangingPunct="1">
                        <a:lnSpc>
                          <a:spcPct val="150000"/>
                        </a:lnSpc>
                      </a:pPr>
                      <a:r>
                        <a:rPr lang="en-US" altLang="zh-CN" sz="1800" kern="1200" dirty="0">
                          <a:solidFill>
                            <a:schemeClr val="tx1"/>
                          </a:solidFill>
                          <a:latin typeface="微软雅黑" panose="020B0503020204020204" pitchFamily="34" charset="-122"/>
                          <a:ea typeface="微软雅黑" panose="020B0503020204020204" pitchFamily="34" charset="-122"/>
                          <a:cs typeface="+mn-cs"/>
                        </a:rPr>
                        <a:t>2251537</a:t>
                      </a:r>
                      <a:r>
                        <a:rPr lang="zh-CN" altLang="en-US" sz="1800" kern="1200" dirty="0">
                          <a:solidFill>
                            <a:schemeClr val="tx1"/>
                          </a:solidFill>
                          <a:latin typeface="微软雅黑" panose="020B0503020204020204" pitchFamily="34" charset="-122"/>
                          <a:ea typeface="微软雅黑" panose="020B0503020204020204" pitchFamily="34" charset="-122"/>
                          <a:cs typeface="+mn-cs"/>
                        </a:rPr>
                        <a:t>王思源</a:t>
                      </a:r>
                      <a:r>
                        <a:rPr lang="en-US" altLang="zh-CN" sz="1800" kern="1200" dirty="0">
                          <a:solidFill>
                            <a:schemeClr val="tx1"/>
                          </a:solidFill>
                          <a:latin typeface="微软雅黑" panose="020B0503020204020204" pitchFamily="34" charset="-122"/>
                          <a:ea typeface="微软雅黑" panose="020B0503020204020204" pitchFamily="34" charset="-122"/>
                          <a:cs typeface="+mn-cs"/>
                        </a:rPr>
                        <a:t> 2251752 </a:t>
                      </a:r>
                      <a:r>
                        <a:rPr lang="zh-CN" altLang="en-US" sz="1800" kern="1200" dirty="0">
                          <a:solidFill>
                            <a:schemeClr val="tx1"/>
                          </a:solidFill>
                          <a:latin typeface="微软雅黑" panose="020B0503020204020204" pitchFamily="34" charset="-122"/>
                          <a:ea typeface="微软雅黑" panose="020B0503020204020204" pitchFamily="34" charset="-122"/>
                          <a:cs typeface="+mn-cs"/>
                        </a:rPr>
                        <a:t>王滢</a:t>
                      </a: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p>
                      <a:pPr marL="0" algn="l" defTabSz="457200" rtl="0" eaLnBrk="1" latinLnBrk="0" hangingPunct="1">
                        <a:lnSpc>
                          <a:spcPct val="150000"/>
                        </a:lnSpc>
                      </a:pPr>
                      <a:r>
                        <a:rPr lang="en-US" altLang="zh-CN" sz="1800" kern="1200" dirty="0">
                          <a:solidFill>
                            <a:schemeClr val="tx1"/>
                          </a:solidFill>
                          <a:latin typeface="微软雅黑" panose="020B0503020204020204" pitchFamily="34" charset="-122"/>
                          <a:ea typeface="微软雅黑" panose="020B0503020204020204" pitchFamily="34" charset="-122"/>
                          <a:cs typeface="+mn-cs"/>
                        </a:rPr>
                        <a:t>2253406</a:t>
                      </a:r>
                      <a:r>
                        <a:rPr lang="zh-CN" altLang="en-US" sz="1800" kern="1200" dirty="0">
                          <a:solidFill>
                            <a:schemeClr val="tx1"/>
                          </a:solidFill>
                          <a:latin typeface="微软雅黑" panose="020B0503020204020204" pitchFamily="34" charset="-122"/>
                          <a:ea typeface="微软雅黑" panose="020B0503020204020204" pitchFamily="34" charset="-122"/>
                          <a:cs typeface="+mn-cs"/>
                        </a:rPr>
                        <a:t>李跃跃</a:t>
                      </a:r>
                      <a:r>
                        <a:rPr lang="en-US" altLang="zh-CN" sz="1800" kern="1200" dirty="0">
                          <a:solidFill>
                            <a:schemeClr val="tx1"/>
                          </a:solidFill>
                          <a:latin typeface="微软雅黑" panose="020B0503020204020204" pitchFamily="34" charset="-122"/>
                          <a:ea typeface="微软雅黑" panose="020B0503020204020204" pitchFamily="34" charset="-122"/>
                          <a:cs typeface="+mn-cs"/>
                        </a:rPr>
                        <a:t> 2251026仇宇晨2254318陆宇豪</a:t>
                      </a:r>
                      <a:endParaRPr lang="en-US" altLang="zh-CN" sz="1800" kern="1200" dirty="0">
                        <a:solidFill>
                          <a:schemeClr val="tx1"/>
                        </a:solidFill>
                        <a:latin typeface="微软雅黑" panose="020B0503020204020204" pitchFamily="34" charset="-122"/>
                        <a:ea typeface="微软雅黑" panose="020B0503020204020204" pitchFamily="34"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advTm="21352"/>
    </mc:Choice>
    <mc:Fallback>
      <p:transition advTm="2135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18"/>
          <p:cNvSpPr txBox="1"/>
          <p:nvPr/>
        </p:nvSpPr>
        <p:spPr>
          <a:xfrm>
            <a:off x="9302750" y="6544310"/>
            <a:ext cx="2743200" cy="2882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
        <p:nvSpPr>
          <p:cNvPr id="25" name="矩形 24"/>
          <p:cNvSpPr/>
          <p:nvPr/>
        </p:nvSpPr>
        <p:spPr>
          <a:xfrm>
            <a:off x="4874260" y="0"/>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实验</a:t>
            </a:r>
            <a:r>
              <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过程</a:t>
            </a:r>
            <a:endPar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endParaRPr>
          </a:p>
        </p:txBody>
      </p:sp>
      <p:sp>
        <p:nvSpPr>
          <p:cNvPr id="2" name="文本框 1"/>
          <p:cNvSpPr txBox="1"/>
          <p:nvPr/>
        </p:nvSpPr>
        <p:spPr>
          <a:xfrm>
            <a:off x="329565" y="995680"/>
            <a:ext cx="3249930" cy="460375"/>
          </a:xfrm>
          <a:prstGeom prst="rect">
            <a:avLst/>
          </a:prstGeom>
          <a:noFill/>
        </p:spPr>
        <p:txBody>
          <a:bodyPr wrap="square" rtlCol="0" anchor="t">
            <a:spAutoFit/>
          </a:bodyPr>
          <a:p>
            <a:pPr marL="342900" indent="-342900">
              <a:buClr>
                <a:schemeClr val="accent1"/>
              </a:buClr>
              <a:buFont typeface="Wingdings" panose="05000000000000000000" pitchFamily="2" charset="2"/>
              <a:buChar char="Ø"/>
            </a:pPr>
            <a:r>
              <a:rPr lang="zh-CN" sz="2400" b="1" kern="100" dirty="0">
                <a:solidFill>
                  <a:schemeClr val="accent1"/>
                </a:solidFill>
                <a:latin typeface="微软雅黑" panose="020B0503020204020204" pitchFamily="34" charset="-122"/>
                <a:ea typeface="微软雅黑" panose="020B0503020204020204" pitchFamily="34" charset="-122"/>
                <a:sym typeface="+mn-ea"/>
              </a:rPr>
              <a:t>步骤</a:t>
            </a:r>
            <a:r>
              <a:rPr lang="en-US" altLang="zh-CN" sz="2400" b="1" kern="100" dirty="0">
                <a:solidFill>
                  <a:schemeClr val="accent1"/>
                </a:solidFill>
                <a:latin typeface="微软雅黑" panose="020B0503020204020204" pitchFamily="34" charset="-122"/>
                <a:ea typeface="微软雅黑" panose="020B0503020204020204" pitchFamily="34" charset="-122"/>
                <a:sym typeface="+mn-ea"/>
              </a:rPr>
              <a:t>3</a:t>
            </a:r>
            <a:r>
              <a:rPr lang="zh-CN" sz="2400" b="1" kern="100" dirty="0">
                <a:solidFill>
                  <a:schemeClr val="accent1"/>
                </a:solidFill>
                <a:latin typeface="微软雅黑" panose="020B0503020204020204" pitchFamily="34" charset="-122"/>
                <a:ea typeface="微软雅黑" panose="020B0503020204020204" pitchFamily="34" charset="-122"/>
                <a:sym typeface="+mn-ea"/>
              </a:rPr>
              <a:t>：</a:t>
            </a:r>
            <a:endParaRPr lang="zh-CN" sz="2400" b="1" kern="100" dirty="0">
              <a:solidFill>
                <a:schemeClr val="accent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2219960" y="1036955"/>
            <a:ext cx="8780145" cy="551180"/>
          </a:xfrm>
          <a:prstGeom prst="rect">
            <a:avLst/>
          </a:prstGeom>
          <a:noFill/>
        </p:spPr>
        <p:txBody>
          <a:bodyPr wrap="square" rtlCol="0">
            <a:noAutofit/>
          </a:bodyPr>
          <a:p>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矩形: 圆角 29"/>
          <p:cNvSpPr/>
          <p:nvPr>
            <p:custDataLst>
              <p:tags r:id="rId1"/>
            </p:custDataLst>
          </p:nvPr>
        </p:nvSpPr>
        <p:spPr>
          <a:xfrm>
            <a:off x="725805" y="1898015"/>
            <a:ext cx="5925185" cy="3021330"/>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4" name="矩形 3"/>
          <p:cNvSpPr/>
          <p:nvPr>
            <p:custDataLst>
              <p:tags r:id="rId2"/>
            </p:custDataLst>
          </p:nvPr>
        </p:nvSpPr>
        <p:spPr>
          <a:xfrm>
            <a:off x="2875915" y="1652905"/>
            <a:ext cx="1738630" cy="462915"/>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p>
            <a:pPr algn="ctr">
              <a:lnSpc>
                <a:spcPct val="125000"/>
              </a:lnSpc>
            </a:pPr>
            <a:r>
              <a:rPr lang="zh-CN" altLang="en-US" sz="2000" b="1" dirty="0">
                <a:solidFill>
                  <a:schemeClr val="bg1"/>
                </a:solidFill>
                <a:latin typeface="微软雅黑" panose="020B0503020204020204" pitchFamily="34" charset="-122"/>
                <a:ea typeface="微软雅黑" panose="020B0503020204020204" pitchFamily="34" charset="-122"/>
              </a:rPr>
              <a:t>计算相对位姿</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矩形: 圆角 359"/>
          <p:cNvSpPr/>
          <p:nvPr/>
        </p:nvSpPr>
        <p:spPr>
          <a:xfrm>
            <a:off x="725805" y="5313045"/>
            <a:ext cx="5880100" cy="1115695"/>
          </a:xfrm>
          <a:prstGeom prst="roundRect">
            <a:avLst>
              <a:gd name="adj" fmla="val 1988"/>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marL="285750" indent="-285750">
              <a:lnSpc>
                <a:spcPct val="125000"/>
              </a:lnSpc>
              <a:buClr>
                <a:srgbClr val="9B0000"/>
              </a:buClr>
              <a:buFont typeface="Arial" panose="020B0604020202020204" pitchFamily="34" charset="0"/>
              <a:buChar char="•"/>
            </a:pPr>
            <a:r>
              <a:rPr lang="zh-CN" altLang="en-US" b="1" dirty="0">
                <a:solidFill>
                  <a:schemeClr val="tx1"/>
                </a:solidFill>
                <a:latin typeface="微软雅黑" panose="020B0503020204020204" pitchFamily="34" charset="-122"/>
                <a:ea typeface="微软雅黑" panose="020B0503020204020204" pitchFamily="34" charset="-122"/>
                <a:sym typeface="+mn-ea"/>
              </a:rPr>
              <a:t>错误处理：若本质矩阵为空则返回失败，确保后续三角化计算的</a:t>
            </a:r>
            <a:r>
              <a:rPr lang="zh-CN" altLang="en-US" b="1">
                <a:solidFill>
                  <a:srgbClr val="2E75B6"/>
                </a:solidFill>
                <a:latin typeface="微软雅黑" panose="020B0503020204020204" pitchFamily="34" charset="-122"/>
                <a:ea typeface="微软雅黑" panose="020B0503020204020204" pitchFamily="34" charset="-122"/>
                <a:sym typeface="+mn-ea"/>
              </a:rPr>
              <a:t>可靠性</a:t>
            </a:r>
            <a:r>
              <a:rPr lang="zh-CN" altLang="en-US" b="1" dirty="0">
                <a:solidFill>
                  <a:schemeClr val="tx1"/>
                </a:solidFill>
                <a:latin typeface="微软雅黑" panose="020B0503020204020204" pitchFamily="34" charset="-122"/>
                <a:ea typeface="微软雅黑" panose="020B0503020204020204" pitchFamily="34" charset="-122"/>
                <a:sym typeface="+mn-ea"/>
              </a:rPr>
              <a:t>。</a:t>
            </a:r>
            <a:endParaRPr lang="zh-CN" altLang="en-US" b="1" dirty="0">
              <a:solidFill>
                <a:schemeClr val="tx1"/>
              </a:solidFill>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3"/>
          <a:stretch>
            <a:fillRect/>
          </a:stretch>
        </p:blipFill>
        <p:spPr>
          <a:xfrm>
            <a:off x="7082155" y="929005"/>
            <a:ext cx="4914265" cy="5694045"/>
          </a:xfrm>
          <a:prstGeom prst="rect">
            <a:avLst/>
          </a:prstGeom>
        </p:spPr>
      </p:pic>
      <p:pic>
        <p:nvPicPr>
          <p:cNvPr id="10" name="图片 9"/>
          <p:cNvPicPr>
            <a:picLocks noChangeAspect="1"/>
          </p:cNvPicPr>
          <p:nvPr/>
        </p:nvPicPr>
        <p:blipFill>
          <a:blip r:embed="rId4"/>
          <a:stretch>
            <a:fillRect/>
          </a:stretch>
        </p:blipFill>
        <p:spPr>
          <a:xfrm>
            <a:off x="953770" y="2181225"/>
            <a:ext cx="5394960" cy="2551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4342"/>
    </mc:Choice>
    <mc:Fallback>
      <p:transition spd="slow" advTm="2434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18"/>
          <p:cNvSpPr txBox="1"/>
          <p:nvPr/>
        </p:nvSpPr>
        <p:spPr>
          <a:xfrm>
            <a:off x="9302750" y="6544310"/>
            <a:ext cx="2743200" cy="2882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
        <p:nvSpPr>
          <p:cNvPr id="25" name="矩形 24"/>
          <p:cNvSpPr/>
          <p:nvPr/>
        </p:nvSpPr>
        <p:spPr>
          <a:xfrm>
            <a:off x="4874260" y="0"/>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实验</a:t>
            </a:r>
            <a:r>
              <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过程</a:t>
            </a:r>
            <a:endPar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endParaRPr>
          </a:p>
        </p:txBody>
      </p:sp>
      <p:sp>
        <p:nvSpPr>
          <p:cNvPr id="2" name="文本框 1"/>
          <p:cNvSpPr txBox="1"/>
          <p:nvPr/>
        </p:nvSpPr>
        <p:spPr>
          <a:xfrm>
            <a:off x="329565" y="995680"/>
            <a:ext cx="3249930" cy="460375"/>
          </a:xfrm>
          <a:prstGeom prst="rect">
            <a:avLst/>
          </a:prstGeom>
          <a:noFill/>
        </p:spPr>
        <p:txBody>
          <a:bodyPr wrap="square" rtlCol="0" anchor="t">
            <a:spAutoFit/>
          </a:bodyPr>
          <a:p>
            <a:pPr marL="342900" indent="-342900">
              <a:buClr>
                <a:schemeClr val="accent1"/>
              </a:buClr>
              <a:buFont typeface="Wingdings" panose="05000000000000000000" pitchFamily="2" charset="2"/>
              <a:buChar char="Ø"/>
            </a:pPr>
            <a:r>
              <a:rPr lang="zh-CN" sz="2400" b="1" kern="100" dirty="0">
                <a:solidFill>
                  <a:schemeClr val="accent1"/>
                </a:solidFill>
                <a:latin typeface="微软雅黑" panose="020B0503020204020204" pitchFamily="34" charset="-122"/>
                <a:ea typeface="微软雅黑" panose="020B0503020204020204" pitchFamily="34" charset="-122"/>
                <a:sym typeface="+mn-ea"/>
              </a:rPr>
              <a:t>步骤</a:t>
            </a:r>
            <a:r>
              <a:rPr lang="en-US" altLang="zh-CN" sz="2400" b="1" kern="100" dirty="0">
                <a:solidFill>
                  <a:schemeClr val="accent1"/>
                </a:solidFill>
                <a:latin typeface="微软雅黑" panose="020B0503020204020204" pitchFamily="34" charset="-122"/>
                <a:ea typeface="微软雅黑" panose="020B0503020204020204" pitchFamily="34" charset="-122"/>
                <a:sym typeface="+mn-ea"/>
              </a:rPr>
              <a:t>4</a:t>
            </a:r>
            <a:r>
              <a:rPr lang="zh-CN" sz="2400" b="1" kern="100" dirty="0">
                <a:solidFill>
                  <a:schemeClr val="accent1"/>
                </a:solidFill>
                <a:latin typeface="微软雅黑" panose="020B0503020204020204" pitchFamily="34" charset="-122"/>
                <a:ea typeface="微软雅黑" panose="020B0503020204020204" pitchFamily="34" charset="-122"/>
                <a:sym typeface="+mn-ea"/>
              </a:rPr>
              <a:t>：</a:t>
            </a:r>
            <a:endParaRPr lang="zh-CN" sz="2400" b="1" kern="100" dirty="0">
              <a:solidFill>
                <a:schemeClr val="accent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2219960" y="1036955"/>
            <a:ext cx="8780145" cy="551180"/>
          </a:xfrm>
          <a:prstGeom prst="rect">
            <a:avLst/>
          </a:prstGeom>
          <a:noFill/>
        </p:spPr>
        <p:txBody>
          <a:bodyPr wrap="square" rtlCol="0">
            <a:noAutofit/>
          </a:bodyPr>
          <a:p>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矩形: 圆角 29"/>
          <p:cNvSpPr/>
          <p:nvPr>
            <p:custDataLst>
              <p:tags r:id="rId1"/>
            </p:custDataLst>
          </p:nvPr>
        </p:nvSpPr>
        <p:spPr>
          <a:xfrm>
            <a:off x="725805" y="1553845"/>
            <a:ext cx="5925185" cy="3975735"/>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defTabSz="2400300">
              <a:lnSpc>
                <a:spcPct val="125000"/>
              </a:lnSpc>
              <a:spcBef>
                <a:spcPct val="0"/>
              </a:spcBef>
              <a:spcAft>
                <a:spcPct val="35000"/>
              </a:spcAft>
            </a:pP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构建投影矩阵</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：第一帧为</a:t>
            </a:r>
            <a:r>
              <a:rPr lang="zh-CN" altLang="en-US" b="1" dirty="0">
                <a:solidFill>
                  <a:srgbClr val="C00000"/>
                </a:solidFill>
                <a:latin typeface="微软雅黑" panose="020B0503020204020204" pitchFamily="34" charset="-122"/>
                <a:ea typeface="微软雅黑" panose="020B0503020204020204" pitchFamily="34" charset="-122"/>
              </a:rPr>
              <a:t>单位矩阵</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[I|0]，第二帧为[R|t]（由</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位姿估计得到）。</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defTabSz="2400300">
              <a:lnSpc>
                <a:spcPct val="125000"/>
              </a:lnSpc>
              <a:spcBef>
                <a:spcPct val="0"/>
              </a:spcBef>
              <a:spcAft>
                <a:spcPct val="35000"/>
              </a:spcAft>
            </a:pP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坐标转换</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：将匹配点像素坐标通过pixel2cam转为</a:t>
            </a:r>
            <a:r>
              <a:rPr lang="zh-CN" altLang="en-US" b="1" dirty="0">
                <a:solidFill>
                  <a:srgbClr val="003E87"/>
                </a:solidFill>
                <a:latin typeface="微软雅黑" panose="020B0503020204020204" pitchFamily="34" charset="-122"/>
                <a:ea typeface="微软雅黑" panose="020B0503020204020204" pitchFamily="34" charset="-122"/>
              </a:rPr>
              <a:t>相机归一化</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坐标，去除内参影响。</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defTabSz="2400300">
              <a:lnSpc>
                <a:spcPct val="125000"/>
              </a:lnSpc>
              <a:spcBef>
                <a:spcPct val="0"/>
              </a:spcBef>
              <a:spcAft>
                <a:spcPct val="35000"/>
              </a:spcAft>
            </a:pP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三角化计算</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：调用triangulatePoints，输入两帧投影矩阵和归一化点，输出</a:t>
            </a:r>
            <a:r>
              <a:rPr lang="zh-CN" altLang="en-US" b="1" dirty="0">
                <a:solidFill>
                  <a:srgbClr val="003E87"/>
                </a:solidFill>
                <a:latin typeface="微软雅黑" panose="020B0503020204020204" pitchFamily="34" charset="-122"/>
                <a:ea typeface="微软雅黑" panose="020B0503020204020204" pitchFamily="34" charset="-122"/>
              </a:rPr>
              <a:t>齐次坐标</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pts_4d。</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defTabSz="2400300">
              <a:lnSpc>
                <a:spcPct val="125000"/>
              </a:lnSpc>
              <a:spcBef>
                <a:spcPct val="0"/>
              </a:spcBef>
              <a:spcAft>
                <a:spcPct val="35000"/>
              </a:spcAft>
            </a:pPr>
            <a:r>
              <a:rPr lang="zh-CN" altLang="en-US"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坐标转换与过滤</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：将齐次坐标(X,Y,Z,W)</a:t>
            </a:r>
            <a:r>
              <a:rPr lang="zh-CN" altLang="en-US" b="1" dirty="0">
                <a:solidFill>
                  <a:srgbClr val="003E87"/>
                </a:solidFill>
                <a:latin typeface="微软雅黑" panose="020B0503020204020204" pitchFamily="34" charset="-122"/>
                <a:ea typeface="微软雅黑" panose="020B0503020204020204" pitchFamily="34" charset="-122"/>
              </a:rPr>
              <a:t>归一化</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（除以W），过滤W过小（深度不可靠）的点，最终</a:t>
            </a:r>
            <a:r>
              <a:rPr lang="zh-CN" altLang="en-US" b="1" dirty="0">
                <a:solidFill>
                  <a:srgbClr val="003E87"/>
                </a:solidFill>
                <a:latin typeface="微软雅黑" panose="020B0503020204020204" pitchFamily="34" charset="-122"/>
                <a:ea typeface="微软雅黑" panose="020B0503020204020204" pitchFamily="34" charset="-122"/>
              </a:rPr>
              <a:t>存入points向量</a:t>
            </a:r>
            <a:r>
              <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custDataLst>
              <p:tags r:id="rId2"/>
            </p:custDataLst>
          </p:nvPr>
        </p:nvSpPr>
        <p:spPr>
          <a:xfrm>
            <a:off x="2875915" y="1212850"/>
            <a:ext cx="1738630" cy="462915"/>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p>
            <a:pPr algn="ctr">
              <a:lnSpc>
                <a:spcPct val="125000"/>
              </a:lnSpc>
            </a:pPr>
            <a:r>
              <a:rPr lang="zh-CN" altLang="en-US" sz="2000" b="1" dirty="0">
                <a:solidFill>
                  <a:schemeClr val="bg1"/>
                </a:solidFill>
                <a:latin typeface="微软雅黑" panose="020B0503020204020204" pitchFamily="34" charset="-122"/>
                <a:ea typeface="微软雅黑" panose="020B0503020204020204" pitchFamily="34" charset="-122"/>
              </a:rPr>
              <a:t>三角化重建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矩形: 圆角 359"/>
          <p:cNvSpPr/>
          <p:nvPr/>
        </p:nvSpPr>
        <p:spPr>
          <a:xfrm>
            <a:off x="725805" y="5647690"/>
            <a:ext cx="5880100" cy="781050"/>
          </a:xfrm>
          <a:prstGeom prst="roundRect">
            <a:avLst>
              <a:gd name="adj" fmla="val 1988"/>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marL="285750" indent="-285750">
              <a:lnSpc>
                <a:spcPct val="125000"/>
              </a:lnSpc>
              <a:buClr>
                <a:srgbClr val="9B0000"/>
              </a:buClr>
              <a:buFont typeface="Arial" panose="020B0604020202020204" pitchFamily="34" charset="0"/>
              <a:buChar char="•"/>
            </a:pPr>
            <a:r>
              <a:rPr lang="zh-CN" altLang="en-US" b="1" dirty="0">
                <a:solidFill>
                  <a:schemeClr val="tx1"/>
                </a:solidFill>
                <a:latin typeface="微软雅黑" panose="020B0503020204020204" pitchFamily="34" charset="-122"/>
                <a:ea typeface="微软雅黑" panose="020B0503020204020204" pitchFamily="34" charset="-122"/>
                <a:sym typeface="+mn-ea"/>
              </a:rPr>
              <a:t>若重建点非空则返回成功。该过程通过多视图几何约束求解空间点坐标，是 SLAM 中 3D 重建的核心步骤。</a:t>
            </a:r>
            <a:endParaRPr lang="zh-CN" altLang="en-US" b="1" dirty="0">
              <a:solidFill>
                <a:schemeClr val="tx1"/>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3"/>
          <a:stretch>
            <a:fillRect/>
          </a:stretch>
        </p:blipFill>
        <p:spPr>
          <a:xfrm>
            <a:off x="6883400" y="1401445"/>
            <a:ext cx="5085080" cy="4491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4342"/>
    </mc:Choice>
    <mc:Fallback>
      <p:transition spd="slow" advTm="2434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874260" y="0"/>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实验</a:t>
            </a:r>
            <a:r>
              <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过程</a:t>
            </a:r>
            <a:endPar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endParaRPr>
          </a:p>
        </p:txBody>
      </p:sp>
      <p:sp>
        <p:nvSpPr>
          <p:cNvPr id="2" name="文本框 1"/>
          <p:cNvSpPr txBox="1"/>
          <p:nvPr/>
        </p:nvSpPr>
        <p:spPr>
          <a:xfrm>
            <a:off x="329565" y="995680"/>
            <a:ext cx="3249930" cy="460375"/>
          </a:xfrm>
          <a:prstGeom prst="rect">
            <a:avLst/>
          </a:prstGeom>
          <a:noFill/>
        </p:spPr>
        <p:txBody>
          <a:bodyPr wrap="square" rtlCol="0" anchor="t">
            <a:spAutoFit/>
          </a:bodyPr>
          <a:p>
            <a:pPr marL="342900" indent="-342900">
              <a:buClr>
                <a:schemeClr val="accent1"/>
              </a:buClr>
              <a:buFont typeface="Wingdings" panose="05000000000000000000" pitchFamily="2" charset="2"/>
              <a:buChar char="Ø"/>
            </a:pPr>
            <a:r>
              <a:rPr lang="zh-CN" sz="2400" b="1" kern="100" dirty="0">
                <a:solidFill>
                  <a:schemeClr val="accent1"/>
                </a:solidFill>
                <a:latin typeface="微软雅黑" panose="020B0503020204020204" pitchFamily="34" charset="-122"/>
                <a:ea typeface="微软雅黑" panose="020B0503020204020204" pitchFamily="34" charset="-122"/>
                <a:sym typeface="+mn-ea"/>
              </a:rPr>
              <a:t>步骤</a:t>
            </a:r>
            <a:r>
              <a:rPr lang="en-US" altLang="zh-CN" sz="2400" b="1" kern="100" dirty="0">
                <a:solidFill>
                  <a:schemeClr val="accent1"/>
                </a:solidFill>
                <a:latin typeface="微软雅黑" panose="020B0503020204020204" pitchFamily="34" charset="-122"/>
                <a:ea typeface="微软雅黑" panose="020B0503020204020204" pitchFamily="34" charset="-122"/>
                <a:sym typeface="+mn-ea"/>
              </a:rPr>
              <a:t>5</a:t>
            </a:r>
            <a:r>
              <a:rPr lang="zh-CN" sz="2400" b="1" kern="100" dirty="0">
                <a:solidFill>
                  <a:schemeClr val="accent1"/>
                </a:solidFill>
                <a:latin typeface="微软雅黑" panose="020B0503020204020204" pitchFamily="34" charset="-122"/>
                <a:ea typeface="微软雅黑" panose="020B0503020204020204" pitchFamily="34" charset="-122"/>
                <a:sym typeface="+mn-ea"/>
              </a:rPr>
              <a:t>：误差计算</a:t>
            </a:r>
            <a:endParaRPr lang="zh-CN" sz="2400" b="1" kern="100" dirty="0">
              <a:solidFill>
                <a:schemeClr val="accent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2219960" y="1036955"/>
            <a:ext cx="8780145" cy="551180"/>
          </a:xfrm>
          <a:prstGeom prst="rect">
            <a:avLst/>
          </a:prstGeom>
          <a:noFill/>
        </p:spPr>
        <p:txBody>
          <a:bodyPr wrap="square" rtlCol="0">
            <a:noAutofit/>
          </a:bodyPr>
          <a:p>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2" name="矩形: 圆角 291"/>
          <p:cNvSpPr/>
          <p:nvPr/>
        </p:nvSpPr>
        <p:spPr>
          <a:xfrm>
            <a:off x="431165" y="1779270"/>
            <a:ext cx="11505565" cy="4680585"/>
          </a:xfrm>
          <a:prstGeom prst="roundRect">
            <a:avLst>
              <a:gd name="adj" fmla="val 5160"/>
            </a:avLst>
          </a:prstGeom>
          <a:no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1125220" y="4940300"/>
            <a:ext cx="10380345" cy="1335405"/>
          </a:xfrm>
          <a:prstGeom prst="rect">
            <a:avLst/>
          </a:prstGeom>
          <a:solidFill>
            <a:schemeClr val="tx2">
              <a:lumMod val="75000"/>
              <a:alpha val="2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marL="285750" indent="-285750" algn="l">
              <a:lnSpc>
                <a:spcPct val="125000"/>
              </a:lnSpc>
              <a:buClr>
                <a:srgbClr val="9B0000"/>
              </a:buClr>
              <a:buSzTx/>
              <a:buFont typeface="Wingdings" panose="05000000000000000000" charset="0"/>
              <a:buChar char="ü"/>
            </a:pPr>
            <a:r>
              <a:rPr lang="zh-CN" altLang="en-US" sz="1600" dirty="0">
                <a:solidFill>
                  <a:schemeClr val="tx1"/>
                </a:solidFill>
                <a:latin typeface="微软雅黑" panose="020B0503020204020204" pitchFamily="34" charset="-122"/>
                <a:ea typeface="微软雅黑" panose="020B0503020204020204" pitchFamily="34" charset="-122"/>
                <a:sym typeface="+mn-ea"/>
              </a:rPr>
              <a:t>投影三维点：通过相机内参K将三角化点</a:t>
            </a:r>
            <a:r>
              <a:rPr lang="zh-CN" altLang="en-US"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投影到像素坐标</a:t>
            </a:r>
            <a:endParaRPr lang="zh-CN" altLang="en-US" sz="1600" dirty="0">
              <a:solidFill>
                <a:schemeClr val="tx1"/>
              </a:solidFill>
              <a:latin typeface="微软雅黑" panose="020B0503020204020204" pitchFamily="34" charset="-122"/>
              <a:ea typeface="微软雅黑" panose="020B0503020204020204" pitchFamily="34" charset="-122"/>
              <a:sym typeface="+mn-ea"/>
            </a:endParaRPr>
          </a:p>
          <a:p>
            <a:pPr marL="285750" indent="-285750" algn="l">
              <a:lnSpc>
                <a:spcPct val="125000"/>
              </a:lnSpc>
              <a:buClr>
                <a:srgbClr val="9B0000"/>
              </a:buClr>
              <a:buSzTx/>
              <a:buFont typeface="Wingdings" panose="05000000000000000000" charset="0"/>
              <a:buChar char="ü"/>
            </a:pPr>
            <a:r>
              <a:rPr lang="zh-CN" altLang="en-US" sz="1600" dirty="0">
                <a:solidFill>
                  <a:schemeClr val="tx1"/>
                </a:solidFill>
                <a:latin typeface="微软雅黑" panose="020B0503020204020204" pitchFamily="34" charset="-122"/>
                <a:ea typeface="微软雅黑" panose="020B0503020204020204" pitchFamily="34" charset="-122"/>
                <a:sym typeface="+mn-ea"/>
              </a:rPr>
              <a:t>深度值提取：从</a:t>
            </a:r>
            <a:r>
              <a:rPr lang="zh-CN" altLang="en-US"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深度图</a:t>
            </a:r>
            <a:r>
              <a:rPr lang="zh-CN" altLang="en-US" sz="1600" dirty="0">
                <a:solidFill>
                  <a:schemeClr val="tx1"/>
                </a:solidFill>
                <a:latin typeface="微软雅黑" panose="020B0503020204020204" pitchFamily="34" charset="-122"/>
                <a:ea typeface="微软雅黑" panose="020B0503020204020204" pitchFamily="34" charset="-122"/>
                <a:sym typeface="+mn-ea"/>
              </a:rPr>
              <a:t>中获取对应像素的测量深度</a:t>
            </a:r>
            <a:endParaRPr lang="zh-CN" altLang="en-US" sz="1600" dirty="0">
              <a:solidFill>
                <a:schemeClr val="tx1"/>
              </a:solidFill>
              <a:latin typeface="微软雅黑" panose="020B0503020204020204" pitchFamily="34" charset="-122"/>
              <a:ea typeface="微软雅黑" panose="020B0503020204020204" pitchFamily="34" charset="-122"/>
              <a:sym typeface="+mn-ea"/>
            </a:endParaRPr>
          </a:p>
          <a:p>
            <a:pPr marL="285750" indent="-285750" algn="l">
              <a:lnSpc>
                <a:spcPct val="125000"/>
              </a:lnSpc>
              <a:buClr>
                <a:srgbClr val="9B0000"/>
              </a:buClr>
              <a:buSzTx/>
              <a:buFont typeface="Wingdings" panose="05000000000000000000" charset="0"/>
              <a:buChar char="ü"/>
            </a:pPr>
            <a:r>
              <a:rPr lang="zh-CN" altLang="en-US" sz="1600" dirty="0">
                <a:solidFill>
                  <a:schemeClr val="tx1"/>
                </a:solidFill>
                <a:latin typeface="微软雅黑" panose="020B0503020204020204" pitchFamily="34" charset="-122"/>
                <a:ea typeface="微软雅黑" panose="020B0503020204020204" pitchFamily="34" charset="-122"/>
                <a:sym typeface="+mn-ea"/>
              </a:rPr>
              <a:t>误差计算：估计深度Z与测量深度的</a:t>
            </a:r>
            <a:r>
              <a:rPr lang="zh-CN" altLang="en-US"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绝对差</a:t>
            </a:r>
            <a:endParaRPr lang="zh-CN" altLang="en-US" sz="1600" dirty="0">
              <a:solidFill>
                <a:schemeClr val="tx1"/>
              </a:solidFill>
              <a:latin typeface="微软雅黑" panose="020B0503020204020204" pitchFamily="34" charset="-122"/>
              <a:ea typeface="微软雅黑" panose="020B0503020204020204" pitchFamily="34" charset="-122"/>
              <a:sym typeface="+mn-ea"/>
            </a:endParaRPr>
          </a:p>
          <a:p>
            <a:pPr marL="285750" indent="-285750" algn="l">
              <a:lnSpc>
                <a:spcPct val="125000"/>
              </a:lnSpc>
              <a:buClr>
                <a:srgbClr val="9B0000"/>
              </a:buClr>
              <a:buSzTx/>
              <a:buFont typeface="Wingdings" panose="05000000000000000000" charset="0"/>
              <a:buChar char="ü"/>
            </a:pPr>
            <a:r>
              <a:rPr lang="zh-CN" altLang="en-US" sz="1600" dirty="0">
                <a:solidFill>
                  <a:schemeClr val="tx1"/>
                </a:solidFill>
                <a:latin typeface="微软雅黑" panose="020B0503020204020204" pitchFamily="34" charset="-122"/>
                <a:ea typeface="微软雅黑" panose="020B0503020204020204" pitchFamily="34" charset="-122"/>
                <a:sym typeface="+mn-ea"/>
              </a:rPr>
              <a:t>统计分析：计算 </a:t>
            </a:r>
            <a:r>
              <a:rPr lang="zh-CN" altLang="en-US" sz="1600" b="1">
                <a:solidFill>
                  <a:srgbClr val="2E75B6"/>
                </a:solidFill>
                <a:latin typeface="微软雅黑" panose="020B0503020204020204" pitchFamily="34" charset="-122"/>
                <a:ea typeface="微软雅黑" panose="020B0503020204020204" pitchFamily="34" charset="-122"/>
                <a:sym typeface="+mn-ea"/>
              </a:rPr>
              <a:t>MAE、RMSE、RMSE_log</a:t>
            </a:r>
            <a:r>
              <a:rPr lang="zh-CN" altLang="en-US" sz="1600" dirty="0">
                <a:solidFill>
                  <a:schemeClr val="tx1"/>
                </a:solidFill>
                <a:latin typeface="微软雅黑" panose="020B0503020204020204" pitchFamily="34" charset="-122"/>
                <a:ea typeface="微软雅黑" panose="020B0503020204020204" pitchFamily="34" charset="-122"/>
                <a:sym typeface="+mn-ea"/>
              </a:rPr>
              <a:t> 三个指标，全面评估深度估计精度</a:t>
            </a:r>
            <a:endParaRPr lang="zh-CN" altLang="en-US" sz="1600" dirty="0">
              <a:solidFill>
                <a:schemeClr val="tx1"/>
              </a:solidFill>
              <a:latin typeface="微软雅黑" panose="020B0503020204020204" pitchFamily="34" charset="-122"/>
              <a:ea typeface="微软雅黑" panose="020B0503020204020204" pitchFamily="34" charset="-122"/>
              <a:sym typeface="+mn-ea"/>
            </a:endParaRPr>
          </a:p>
        </p:txBody>
      </p:sp>
      <p:sp>
        <p:nvSpPr>
          <p:cNvPr id="9" name="矩形: 圆角 359" descr="7b0a202020202262756c6c6574223a20227b5c2263617465676f727949645c223a5c225c222c5c2274656d706c61746549645c223a32303233313637367d220a7d0a"/>
          <p:cNvSpPr/>
          <p:nvPr>
            <p:custDataLst>
              <p:tags r:id="rId1"/>
            </p:custDataLst>
          </p:nvPr>
        </p:nvSpPr>
        <p:spPr>
          <a:xfrm>
            <a:off x="938530" y="2366645"/>
            <a:ext cx="5090795" cy="2438400"/>
          </a:xfrm>
          <a:prstGeom prst="roundRect">
            <a:avLst>
              <a:gd name="adj" fmla="val 1988"/>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marL="285750" indent="-285750">
              <a:lnSpc>
                <a:spcPct val="125000"/>
              </a:lnSpc>
              <a:buClr>
                <a:srgbClr val="9B0000"/>
              </a:buClr>
              <a:buFont typeface="Wingdings" panose="05000000000000000000" charset="0"/>
              <a:buChar char="ü"/>
            </a:pPr>
            <a:r>
              <a:rPr lang="zh-CN" altLang="en-US" b="1" dirty="0">
                <a:solidFill>
                  <a:schemeClr val="tx1"/>
                </a:solidFill>
                <a:latin typeface="微软雅黑" panose="020B0503020204020204" pitchFamily="34" charset="-122"/>
                <a:ea typeface="微软雅黑" panose="020B0503020204020204" pitchFamily="34" charset="-122"/>
              </a:rPr>
              <a:t>将三角化得到的三维点points4D投影到深度图depthMap上</a:t>
            </a:r>
            <a:endParaRPr lang="zh-CN" altLang="en-US" b="1"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Clr>
                <a:srgbClr val="9B0000"/>
              </a:buClr>
              <a:buFont typeface="Wingdings" panose="05000000000000000000" charset="0"/>
              <a:buChar char="ü"/>
            </a:pPr>
            <a:r>
              <a:rPr lang="zh-CN" altLang="en-US" b="1" dirty="0">
                <a:solidFill>
                  <a:schemeClr val="tx1"/>
                </a:solidFill>
                <a:latin typeface="微软雅黑" panose="020B0503020204020204" pitchFamily="34" charset="-122"/>
                <a:ea typeface="微软雅黑" panose="020B0503020204020204" pitchFamily="34" charset="-122"/>
              </a:rPr>
              <a:t>计算投影点的估计深度Z与深度图测量值的绝对误差</a:t>
            </a:r>
            <a:endParaRPr lang="zh-CN" altLang="en-US" b="1"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Clr>
                <a:srgbClr val="9B0000"/>
              </a:buClr>
              <a:buFont typeface="Wingdings" panose="05000000000000000000" charset="0"/>
              <a:buChar char="ü"/>
            </a:pPr>
            <a:r>
              <a:rPr lang="zh-CN" altLang="en-US" b="1" dirty="0">
                <a:solidFill>
                  <a:schemeClr val="tx1"/>
                </a:solidFill>
                <a:latin typeface="微软雅黑" panose="020B0503020204020204" pitchFamily="34" charset="-122"/>
                <a:ea typeface="微软雅黑" panose="020B0503020204020204" pitchFamily="34" charset="-122"/>
              </a:rPr>
              <a:t>处理边界情况（投影点超出图像范围或深度值无效），用 NaN 标记</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文本框 12"/>
          <p:cNvSpPr txBox="1"/>
          <p:nvPr>
            <p:custDataLst>
              <p:tags r:id="rId2"/>
            </p:custDataLst>
          </p:nvPr>
        </p:nvSpPr>
        <p:spPr>
          <a:xfrm>
            <a:off x="1537970" y="2179320"/>
            <a:ext cx="3561080" cy="337185"/>
          </a:xfrm>
          <a:prstGeom prst="rect">
            <a:avLst/>
          </a:prstGeom>
          <a:solidFill>
            <a:schemeClr val="bg1"/>
          </a:solidFill>
          <a:ln>
            <a:solidFill>
              <a:schemeClr val="accent1"/>
            </a:solidFill>
          </a:ln>
        </p:spPr>
        <p:txBody>
          <a:bodyPr wrap="square" rtlCol="0">
            <a:spAutoFit/>
          </a:bodyPr>
          <a:p>
            <a:pPr algn="ctr"/>
            <a:r>
              <a:rPr lang="zh-CN" altLang="en-US" sz="1600" b="1" dirty="0">
                <a:latin typeface="微软雅黑" panose="020B0503020204020204" pitchFamily="34" charset="-122"/>
                <a:ea typeface="微软雅黑" panose="020B0503020204020204" pitchFamily="34" charset="-122"/>
                <a:cs typeface="Calibri" panose="020F0502020204030204" pitchFamily="34" charset="0"/>
              </a:rPr>
              <a:t>深度误差计算</a:t>
            </a:r>
            <a:endParaRPr lang="zh-CN" altLang="en-US" sz="1600" b="1"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14" name="矩形: 圆角 359" descr="7b0a202020202262756c6c6574223a20227b5c2263617465676f727949645c223a5c225c222c5c2274656d706c61746549645c223a32303233313637367d220a7d0a"/>
          <p:cNvSpPr/>
          <p:nvPr>
            <p:custDataLst>
              <p:tags r:id="rId3"/>
            </p:custDataLst>
          </p:nvPr>
        </p:nvSpPr>
        <p:spPr>
          <a:xfrm>
            <a:off x="6415405" y="2366645"/>
            <a:ext cx="5090795" cy="2438400"/>
          </a:xfrm>
          <a:prstGeom prst="roundRect">
            <a:avLst>
              <a:gd name="adj" fmla="val 1988"/>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marL="285750" indent="-285750">
              <a:lnSpc>
                <a:spcPct val="125000"/>
              </a:lnSpc>
              <a:buClr>
                <a:srgbClr val="9B0000"/>
              </a:buClr>
              <a:buFont typeface="Wingdings" panose="05000000000000000000" charset="0"/>
              <a:buChar char="ü"/>
            </a:pPr>
            <a:r>
              <a:rPr lang="zh-CN" altLang="en-US" b="1" dirty="0">
                <a:solidFill>
                  <a:schemeClr val="tx1"/>
                </a:solidFill>
                <a:latin typeface="微软雅黑" panose="020B0503020204020204" pitchFamily="34" charset="-122"/>
                <a:ea typeface="微软雅黑" panose="020B0503020204020204" pitchFamily="34" charset="-122"/>
              </a:rPr>
              <a:t>将三角化得到的三维点points4D投影到深度图depthMap上</a:t>
            </a:r>
            <a:endParaRPr lang="zh-CN" altLang="en-US" b="1"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Clr>
                <a:srgbClr val="9B0000"/>
              </a:buClr>
              <a:buFont typeface="Wingdings" panose="05000000000000000000" charset="0"/>
              <a:buChar char="ü"/>
            </a:pPr>
            <a:r>
              <a:rPr lang="zh-CN" altLang="en-US" b="1" dirty="0">
                <a:solidFill>
                  <a:schemeClr val="tx1"/>
                </a:solidFill>
                <a:latin typeface="微软雅黑" panose="020B0503020204020204" pitchFamily="34" charset="-122"/>
                <a:ea typeface="微软雅黑" panose="020B0503020204020204" pitchFamily="34" charset="-122"/>
              </a:rPr>
              <a:t>计算投影点的估计深度Z与深度图测量值的绝对误差</a:t>
            </a:r>
            <a:endParaRPr lang="zh-CN" altLang="en-US" b="1"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Clr>
                <a:srgbClr val="9B0000"/>
              </a:buClr>
              <a:buFont typeface="Wingdings" panose="05000000000000000000" charset="0"/>
              <a:buChar char="ü"/>
            </a:pPr>
            <a:r>
              <a:rPr lang="zh-CN" altLang="en-US" b="1" dirty="0">
                <a:solidFill>
                  <a:schemeClr val="tx1"/>
                </a:solidFill>
                <a:latin typeface="微软雅黑" panose="020B0503020204020204" pitchFamily="34" charset="-122"/>
                <a:ea typeface="微软雅黑" panose="020B0503020204020204" pitchFamily="34" charset="-122"/>
              </a:rPr>
              <a:t>处理边界情况（投影点超出图像范围或深度值无效），用 NaN 标记</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4"/>
            </p:custDataLst>
          </p:nvPr>
        </p:nvSpPr>
        <p:spPr>
          <a:xfrm>
            <a:off x="7119620" y="2179320"/>
            <a:ext cx="3561080" cy="337185"/>
          </a:xfrm>
          <a:prstGeom prst="rect">
            <a:avLst/>
          </a:prstGeom>
          <a:solidFill>
            <a:schemeClr val="bg1"/>
          </a:solidFill>
          <a:ln>
            <a:solidFill>
              <a:schemeClr val="accent1"/>
            </a:solidFill>
          </a:ln>
        </p:spPr>
        <p:txBody>
          <a:bodyPr wrap="square" rtlCol="0">
            <a:spAutoFit/>
          </a:bodyPr>
          <a:p>
            <a:pPr algn="ctr"/>
            <a:r>
              <a:rPr lang="zh-CN" altLang="en-US" sz="1600" b="1" dirty="0">
                <a:latin typeface="微软雅黑" panose="020B0503020204020204" pitchFamily="34" charset="-122"/>
                <a:ea typeface="微软雅黑" panose="020B0503020204020204" pitchFamily="34" charset="-122"/>
                <a:cs typeface="Calibri" panose="020F0502020204030204" pitchFamily="34" charset="0"/>
              </a:rPr>
              <a:t>误差统计</a:t>
            </a:r>
            <a:endParaRPr lang="zh-CN" altLang="en-US" sz="1600" b="1" dirty="0">
              <a:latin typeface="微软雅黑" panose="020B0503020204020204" pitchFamily="34" charset="-122"/>
              <a:ea typeface="微软雅黑" panose="020B0503020204020204" pitchFamily="34" charset="-122"/>
              <a:cs typeface="Calibri" panose="020F0502020204030204" pitchFamily="34" charset="0"/>
            </a:endParaRPr>
          </a:p>
        </p:txBody>
      </p:sp>
      <p:pic>
        <p:nvPicPr>
          <p:cNvPr id="22" name="图片 21"/>
          <p:cNvPicPr>
            <a:picLocks noChangeAspect="1"/>
          </p:cNvPicPr>
          <p:nvPr/>
        </p:nvPicPr>
        <p:blipFill>
          <a:blip r:embed="rId5"/>
          <a:stretch>
            <a:fillRect/>
          </a:stretch>
        </p:blipFill>
        <p:spPr>
          <a:xfrm>
            <a:off x="6528435" y="2581910"/>
            <a:ext cx="4864735" cy="2133600"/>
          </a:xfrm>
          <a:prstGeom prst="rect">
            <a:avLst/>
          </a:prstGeom>
        </p:spPr>
      </p:pic>
      <p:pic>
        <p:nvPicPr>
          <p:cNvPr id="23" name="图片 22"/>
          <p:cNvPicPr>
            <a:picLocks noChangeAspect="1"/>
          </p:cNvPicPr>
          <p:nvPr/>
        </p:nvPicPr>
        <p:blipFill>
          <a:blip r:embed="rId6"/>
          <a:stretch>
            <a:fillRect/>
          </a:stretch>
        </p:blipFill>
        <p:spPr>
          <a:xfrm>
            <a:off x="1021080" y="2581910"/>
            <a:ext cx="4930775" cy="2133600"/>
          </a:xfrm>
          <a:prstGeom prst="rect">
            <a:avLst/>
          </a:prstGeom>
        </p:spPr>
      </p:pic>
      <p:sp>
        <p:nvSpPr>
          <p:cNvPr id="27" name="文本框 26"/>
          <p:cNvSpPr txBox="1"/>
          <p:nvPr>
            <p:custDataLst>
              <p:tags r:id="rId7"/>
            </p:custDataLst>
          </p:nvPr>
        </p:nvSpPr>
        <p:spPr>
          <a:xfrm>
            <a:off x="9968230" y="5316220"/>
            <a:ext cx="1193800" cy="583565"/>
          </a:xfrm>
          <a:prstGeom prst="rect">
            <a:avLst/>
          </a:prstGeom>
          <a:solidFill>
            <a:schemeClr val="bg1"/>
          </a:solidFill>
          <a:ln>
            <a:solidFill>
              <a:schemeClr val="accent1"/>
            </a:solidFill>
          </a:ln>
        </p:spPr>
        <p:txBody>
          <a:bodyPr wrap="square" rtlCol="0">
            <a:spAutoFit/>
          </a:bodyPr>
          <a:p>
            <a:pPr algn="ctr"/>
            <a:r>
              <a:rPr lang="zh-CN" altLang="en-US" sz="1600" b="1" dirty="0">
                <a:latin typeface="微软雅黑" panose="020B0503020204020204" pitchFamily="34" charset="-122"/>
                <a:ea typeface="微软雅黑" panose="020B0503020204020204" pitchFamily="34" charset="-122"/>
                <a:cs typeface="Calibri" panose="020F0502020204030204" pitchFamily="34" charset="0"/>
              </a:rPr>
              <a:t>误差计算流程</a:t>
            </a:r>
            <a:endParaRPr lang="zh-CN" altLang="en-US" sz="1600" b="1" dirty="0">
              <a:latin typeface="微软雅黑" panose="020B0503020204020204" pitchFamily="34" charset="-122"/>
              <a:ea typeface="微软雅黑" panose="020B0503020204020204" pitchFamily="34"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4342"/>
    </mc:Choice>
    <mc:Fallback>
      <p:transition spd="slow" advTm="2434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标注 22"/>
          <p:cNvSpPr/>
          <p:nvPr/>
        </p:nvSpPr>
        <p:spPr>
          <a:xfrm>
            <a:off x="6066155" y="3278505"/>
            <a:ext cx="5583555" cy="3396615"/>
          </a:xfrm>
          <a:prstGeom prst="wedgeRectCallout">
            <a:avLst>
              <a:gd name="adj1" fmla="val -57093"/>
              <a:gd name="adj2" fmla="val -22759"/>
            </a:avLst>
          </a:prstGeom>
          <a:solidFill>
            <a:schemeClr val="accent3">
              <a:lumMod val="40000"/>
              <a:lumOff val="60000"/>
              <a:alpha val="5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灯片编号占位符 18"/>
          <p:cNvSpPr txBox="1"/>
          <p:nvPr/>
        </p:nvSpPr>
        <p:spPr>
          <a:xfrm>
            <a:off x="9302750" y="6544310"/>
            <a:ext cx="2743200" cy="2882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
        <p:nvSpPr>
          <p:cNvPr id="25" name="矩形 24"/>
          <p:cNvSpPr/>
          <p:nvPr/>
        </p:nvSpPr>
        <p:spPr>
          <a:xfrm>
            <a:off x="4874260" y="0"/>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实验</a:t>
            </a:r>
            <a:r>
              <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过程</a:t>
            </a:r>
            <a:endPar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endParaRPr>
          </a:p>
        </p:txBody>
      </p:sp>
      <p:sp>
        <p:nvSpPr>
          <p:cNvPr id="2" name="文本框 1"/>
          <p:cNvSpPr txBox="1"/>
          <p:nvPr/>
        </p:nvSpPr>
        <p:spPr>
          <a:xfrm>
            <a:off x="329565" y="995680"/>
            <a:ext cx="3249930" cy="460375"/>
          </a:xfrm>
          <a:prstGeom prst="rect">
            <a:avLst/>
          </a:prstGeom>
          <a:noFill/>
        </p:spPr>
        <p:txBody>
          <a:bodyPr wrap="square" rtlCol="0" anchor="t">
            <a:spAutoFit/>
          </a:bodyPr>
          <a:p>
            <a:pPr marL="342900" indent="-342900">
              <a:buClr>
                <a:schemeClr val="accent1"/>
              </a:buClr>
              <a:buFont typeface="Wingdings" panose="05000000000000000000" pitchFamily="2" charset="2"/>
              <a:buChar char="Ø"/>
            </a:pPr>
            <a:r>
              <a:rPr lang="zh-CN" sz="2400" b="1" kern="100" dirty="0">
                <a:solidFill>
                  <a:schemeClr val="accent1"/>
                </a:solidFill>
                <a:latin typeface="微软雅黑" panose="020B0503020204020204" pitchFamily="34" charset="-122"/>
                <a:ea typeface="微软雅黑" panose="020B0503020204020204" pitchFamily="34" charset="-122"/>
                <a:sym typeface="+mn-ea"/>
              </a:rPr>
              <a:t>扩展部分：</a:t>
            </a:r>
            <a:endParaRPr lang="zh-CN" sz="2400" b="1" kern="100" dirty="0">
              <a:solidFill>
                <a:schemeClr val="accent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2219960" y="1036955"/>
            <a:ext cx="3002915" cy="551180"/>
          </a:xfrm>
          <a:prstGeom prst="rect">
            <a:avLst/>
          </a:prstGeom>
          <a:noFill/>
        </p:spPr>
        <p:txBody>
          <a:bodyPr wrap="square" rtlCol="0">
            <a:noAutofit/>
          </a:bodyPr>
          <a:p>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复现</a:t>
            </a:r>
            <a:r>
              <a:rPr lang="en-US" altLang="zh-CN" sz="2000" b="1">
                <a:latin typeface="微软雅黑" panose="020B0503020204020204" pitchFamily="34" charset="-122"/>
                <a:ea typeface="微软雅黑" panose="020B0503020204020204" pitchFamily="34" charset="-122"/>
                <a:cs typeface="微软雅黑" panose="020B0503020204020204" pitchFamily="34" charset="-122"/>
              </a:rPr>
              <a:t>DELTAS</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方法</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圆角矩形 12"/>
          <p:cNvSpPr/>
          <p:nvPr/>
        </p:nvSpPr>
        <p:spPr>
          <a:xfrm>
            <a:off x="544195" y="3100705"/>
            <a:ext cx="1591945" cy="4495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环境准备</a:t>
            </a:r>
            <a:endParaRPr lang="zh-CN" altLang="en-US" b="1">
              <a:latin typeface="微软雅黑" panose="020B0503020204020204" pitchFamily="34" charset="-122"/>
              <a:ea typeface="微软雅黑" panose="020B0503020204020204" pitchFamily="34" charset="-122"/>
            </a:endParaRPr>
          </a:p>
        </p:txBody>
      </p:sp>
      <p:sp>
        <p:nvSpPr>
          <p:cNvPr id="3" name="圆角矩形 2"/>
          <p:cNvSpPr/>
          <p:nvPr/>
        </p:nvSpPr>
        <p:spPr>
          <a:xfrm>
            <a:off x="3329305" y="2397760"/>
            <a:ext cx="1762125" cy="4495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数据集准备</a:t>
            </a:r>
            <a:endParaRPr lang="zh-CN" altLang="en-US" b="1">
              <a:latin typeface="微软雅黑" panose="020B0503020204020204" pitchFamily="34" charset="-122"/>
              <a:ea typeface="微软雅黑" panose="020B0503020204020204" pitchFamily="34" charset="-122"/>
            </a:endParaRPr>
          </a:p>
        </p:txBody>
      </p:sp>
      <p:sp>
        <p:nvSpPr>
          <p:cNvPr id="4" name="圆角矩形 3"/>
          <p:cNvSpPr/>
          <p:nvPr/>
        </p:nvSpPr>
        <p:spPr>
          <a:xfrm>
            <a:off x="6484620" y="1737360"/>
            <a:ext cx="1762125" cy="4495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测试网络</a:t>
            </a:r>
            <a:endParaRPr lang="zh-CN" altLang="en-US" b="1">
              <a:latin typeface="微软雅黑" panose="020B0503020204020204" pitchFamily="34" charset="-122"/>
              <a:ea typeface="微软雅黑" panose="020B0503020204020204" pitchFamily="34" charset="-122"/>
            </a:endParaRPr>
          </a:p>
        </p:txBody>
      </p:sp>
      <p:sp>
        <p:nvSpPr>
          <p:cNvPr id="5" name="圆角矩形 4"/>
          <p:cNvSpPr/>
          <p:nvPr/>
        </p:nvSpPr>
        <p:spPr>
          <a:xfrm>
            <a:off x="3284220" y="3862705"/>
            <a:ext cx="2212975" cy="4495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补充训练流程</a:t>
            </a:r>
            <a:endParaRPr lang="zh-CN" altLang="en-US" b="1">
              <a:latin typeface="微软雅黑" panose="020B0503020204020204" pitchFamily="34" charset="-122"/>
              <a:ea typeface="微软雅黑" panose="020B0503020204020204" pitchFamily="34" charset="-122"/>
            </a:endParaRPr>
          </a:p>
        </p:txBody>
      </p:sp>
      <p:sp>
        <p:nvSpPr>
          <p:cNvPr id="56" name="箭头: 右 55"/>
          <p:cNvSpPr/>
          <p:nvPr/>
        </p:nvSpPr>
        <p:spPr>
          <a:xfrm rot="20460000">
            <a:off x="2409190" y="2736215"/>
            <a:ext cx="519430" cy="287655"/>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6431280" y="3545840"/>
            <a:ext cx="5020945" cy="2831465"/>
          </a:xfrm>
          <a:prstGeom prst="rect">
            <a:avLst/>
          </a:prstGeom>
          <a:ln>
            <a:noFill/>
          </a:ln>
        </p:spPr>
      </p:pic>
      <p:pic>
        <p:nvPicPr>
          <p:cNvPr id="10" name="图片 9"/>
          <p:cNvPicPr>
            <a:picLocks noChangeAspect="1"/>
          </p:cNvPicPr>
          <p:nvPr/>
        </p:nvPicPr>
        <p:blipFill>
          <a:blip r:embed="rId2"/>
          <a:srcRect r="11479" b="28889"/>
          <a:stretch>
            <a:fillRect/>
          </a:stretch>
        </p:blipFill>
        <p:spPr>
          <a:xfrm>
            <a:off x="9707880" y="5782310"/>
            <a:ext cx="1424940" cy="345440"/>
          </a:xfrm>
          <a:prstGeom prst="rect">
            <a:avLst/>
          </a:prstGeom>
          <a:solidFill>
            <a:srgbClr val="FAFAFA"/>
          </a:solidFill>
        </p:spPr>
      </p:pic>
      <p:pic>
        <p:nvPicPr>
          <p:cNvPr id="14" name="图片 13"/>
          <p:cNvPicPr>
            <a:picLocks noChangeAspect="1"/>
          </p:cNvPicPr>
          <p:nvPr/>
        </p:nvPicPr>
        <p:blipFill>
          <a:blip r:embed="rId3"/>
          <a:srcRect t="20286"/>
          <a:stretch>
            <a:fillRect/>
          </a:stretch>
        </p:blipFill>
        <p:spPr>
          <a:xfrm>
            <a:off x="711835" y="3766185"/>
            <a:ext cx="1256665" cy="1196975"/>
          </a:xfrm>
          <a:prstGeom prst="rect">
            <a:avLst/>
          </a:prstGeom>
          <a:solidFill>
            <a:schemeClr val="accent3">
              <a:lumMod val="20000"/>
              <a:lumOff val="80000"/>
            </a:schemeClr>
          </a:solidFill>
          <a:ln>
            <a:solidFill>
              <a:schemeClr val="accent1"/>
            </a:solidFill>
          </a:ln>
        </p:spPr>
      </p:pic>
      <p:sp>
        <p:nvSpPr>
          <p:cNvPr id="16" name="圆角矩形 15"/>
          <p:cNvSpPr/>
          <p:nvPr/>
        </p:nvSpPr>
        <p:spPr>
          <a:xfrm>
            <a:off x="2219325" y="5041265"/>
            <a:ext cx="1844040" cy="4495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数据集准备</a:t>
            </a:r>
            <a:endParaRPr lang="zh-CN" altLang="en-US" b="1">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4"/>
          <a:stretch>
            <a:fillRect/>
          </a:stretch>
        </p:blipFill>
        <p:spPr>
          <a:xfrm>
            <a:off x="8601075" y="1680845"/>
            <a:ext cx="2313940" cy="385445"/>
          </a:xfrm>
          <a:prstGeom prst="rect">
            <a:avLst/>
          </a:prstGeom>
          <a:ln>
            <a:solidFill>
              <a:schemeClr val="accent1"/>
            </a:solidFill>
          </a:ln>
        </p:spPr>
      </p:pic>
      <p:pic>
        <p:nvPicPr>
          <p:cNvPr id="20" name="图片 19"/>
          <p:cNvPicPr>
            <a:picLocks noChangeAspect="1"/>
          </p:cNvPicPr>
          <p:nvPr/>
        </p:nvPicPr>
        <p:blipFill>
          <a:blip r:embed="rId5"/>
          <a:srcRect r="19056" b="3521"/>
          <a:stretch>
            <a:fillRect/>
          </a:stretch>
        </p:blipFill>
        <p:spPr>
          <a:xfrm>
            <a:off x="4100195" y="2936875"/>
            <a:ext cx="1796415" cy="475615"/>
          </a:xfrm>
          <a:prstGeom prst="rect">
            <a:avLst/>
          </a:prstGeom>
          <a:ln>
            <a:solidFill>
              <a:schemeClr val="accent1"/>
            </a:solidFill>
          </a:ln>
        </p:spPr>
      </p:pic>
      <p:pic>
        <p:nvPicPr>
          <p:cNvPr id="21" name="图片 20"/>
          <p:cNvPicPr>
            <a:picLocks noChangeAspect="1"/>
          </p:cNvPicPr>
          <p:nvPr/>
        </p:nvPicPr>
        <p:blipFill>
          <a:blip r:embed="rId6"/>
          <a:srcRect r="17086" b="4688"/>
          <a:stretch>
            <a:fillRect/>
          </a:stretch>
        </p:blipFill>
        <p:spPr>
          <a:xfrm>
            <a:off x="3208655" y="1877060"/>
            <a:ext cx="1673225" cy="309880"/>
          </a:xfrm>
          <a:prstGeom prst="rect">
            <a:avLst/>
          </a:prstGeom>
          <a:ln>
            <a:solidFill>
              <a:schemeClr val="accent1"/>
            </a:solidFill>
          </a:ln>
        </p:spPr>
      </p:pic>
      <p:sp>
        <p:nvSpPr>
          <p:cNvPr id="27" name="文本框 26"/>
          <p:cNvSpPr txBox="1"/>
          <p:nvPr/>
        </p:nvSpPr>
        <p:spPr>
          <a:xfrm>
            <a:off x="5864225" y="2696845"/>
            <a:ext cx="2593975" cy="821055"/>
          </a:xfrm>
          <a:prstGeom prst="rect">
            <a:avLst/>
          </a:prstGeom>
          <a:noFill/>
        </p:spPr>
        <p:txBody>
          <a:bodyPr wrap="square" rtlCol="0">
            <a:noAutofit/>
          </a:bodyPr>
          <a:p>
            <a:pPr>
              <a:lnSpc>
                <a:spcPct val="110000"/>
              </a:lnSpc>
            </a:pPr>
            <a:r>
              <a:rPr lang="zh-CN" altLang="en-US" sz="14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②修改</a:t>
            </a:r>
            <a:r>
              <a:rPr lang="en-US" altLang="zh-CN" sz="14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sequence_folders.py</a:t>
            </a:r>
            <a:r>
              <a:rPr lang="zh-CN" altLang="en-US" sz="14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以适应新的数据集结构</a:t>
            </a:r>
            <a:endParaRPr lang="zh-CN" altLang="en-US" sz="14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 name="文本框 27"/>
          <p:cNvSpPr txBox="1"/>
          <p:nvPr/>
        </p:nvSpPr>
        <p:spPr>
          <a:xfrm>
            <a:off x="10167620" y="6377305"/>
            <a:ext cx="1210310" cy="306705"/>
          </a:xfrm>
          <a:prstGeom prst="rect">
            <a:avLst/>
          </a:prstGeom>
          <a:noFill/>
        </p:spPr>
        <p:txBody>
          <a:bodyPr wrap="square" rtlCol="0">
            <a:spAutoFit/>
          </a:bodyPr>
          <a:p>
            <a:r>
              <a:rPr lang="zh-CN" altLang="en-US" sz="1400">
                <a:solidFill>
                  <a:schemeClr val="tx1">
                    <a:lumMod val="50000"/>
                    <a:lumOff val="50000"/>
                  </a:schemeClr>
                </a:solidFill>
                <a:latin typeface="微软雅黑" panose="020B0503020204020204" pitchFamily="34" charset="-122"/>
                <a:ea typeface="微软雅黑" panose="020B0503020204020204" pitchFamily="34" charset="-122"/>
              </a:rPr>
              <a:t>（部分代码）</a:t>
            </a:r>
            <a:endParaRPr lang="zh-CN" altLang="en-US" sz="140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879475" y="4978400"/>
            <a:ext cx="1028065" cy="306705"/>
          </a:xfrm>
          <a:prstGeom prst="rect">
            <a:avLst/>
          </a:prstGeom>
          <a:noFill/>
        </p:spPr>
        <p:txBody>
          <a:bodyPr wrap="square" rtlCol="0">
            <a:spAutoFit/>
          </a:bodyPr>
          <a:p>
            <a:r>
              <a:rPr lang="zh-CN" altLang="en-US" sz="1400">
                <a:solidFill>
                  <a:schemeClr val="accent1"/>
                </a:solidFill>
                <a:latin typeface="微软雅黑" panose="020B0503020204020204" pitchFamily="34" charset="-122"/>
                <a:ea typeface="微软雅黑" panose="020B0503020204020204" pitchFamily="34" charset="-122"/>
              </a:rPr>
              <a:t>安装依赖</a:t>
            </a:r>
            <a:endParaRPr lang="zh-CN" altLang="en-US" sz="1400">
              <a:solidFill>
                <a:schemeClr val="accent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2136140" y="1880235"/>
            <a:ext cx="1072515" cy="521970"/>
          </a:xfrm>
          <a:prstGeom prst="rect">
            <a:avLst/>
          </a:prstGeom>
          <a:noFill/>
        </p:spPr>
        <p:txBody>
          <a:bodyPr wrap="square" rtlCol="0">
            <a:spAutoFit/>
          </a:bodyPr>
          <a:p>
            <a:r>
              <a:rPr lang="zh-CN" altLang="en-US" sz="1400">
                <a:solidFill>
                  <a:schemeClr val="accent1"/>
                </a:solidFill>
                <a:latin typeface="微软雅黑" panose="020B0503020204020204" pitchFamily="34" charset="-122"/>
                <a:ea typeface="微软雅黑" panose="020B0503020204020204" pitchFamily="34" charset="-122"/>
              </a:rPr>
              <a:t>①下载并解压数据集</a:t>
            </a:r>
            <a:endParaRPr lang="zh-CN" altLang="en-US" sz="1400">
              <a:solidFill>
                <a:schemeClr val="accent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8531225" y="1281430"/>
            <a:ext cx="968375" cy="306705"/>
          </a:xfrm>
          <a:prstGeom prst="rect">
            <a:avLst/>
          </a:prstGeom>
          <a:noFill/>
        </p:spPr>
        <p:txBody>
          <a:bodyPr wrap="square" rtlCol="0">
            <a:spAutoFit/>
          </a:bodyPr>
          <a:p>
            <a:r>
              <a:rPr lang="zh-CN" altLang="en-US" sz="1400">
                <a:solidFill>
                  <a:schemeClr val="accent1"/>
                </a:solidFill>
                <a:latin typeface="微软雅黑" panose="020B0503020204020204" pitchFamily="34" charset="-122"/>
                <a:ea typeface="微软雅黑" panose="020B0503020204020204" pitchFamily="34" charset="-122"/>
              </a:rPr>
              <a:t>运行命令：</a:t>
            </a:r>
            <a:endParaRPr lang="zh-CN" altLang="en-US" sz="1400">
              <a:solidFill>
                <a:schemeClr val="accent1"/>
              </a:solidFill>
              <a:latin typeface="微软雅黑" panose="020B0503020204020204" pitchFamily="34" charset="-122"/>
              <a:ea typeface="微软雅黑" panose="020B0503020204020204" pitchFamily="34" charset="-122"/>
            </a:endParaRPr>
          </a:p>
        </p:txBody>
      </p:sp>
      <p:sp>
        <p:nvSpPr>
          <p:cNvPr id="9" name="圆角矩形 8"/>
          <p:cNvSpPr/>
          <p:nvPr/>
        </p:nvSpPr>
        <p:spPr>
          <a:xfrm>
            <a:off x="3738245" y="6127750"/>
            <a:ext cx="2198370" cy="4495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进行训练与评估</a:t>
            </a:r>
            <a:endParaRPr lang="zh-CN" altLang="en-US" b="1">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7"/>
          <a:stretch>
            <a:fillRect/>
          </a:stretch>
        </p:blipFill>
        <p:spPr>
          <a:xfrm>
            <a:off x="4250690" y="4761230"/>
            <a:ext cx="1333500" cy="466725"/>
          </a:xfrm>
          <a:prstGeom prst="rect">
            <a:avLst/>
          </a:prstGeom>
          <a:ln>
            <a:solidFill>
              <a:schemeClr val="accent1"/>
            </a:solidFill>
          </a:ln>
        </p:spPr>
      </p:pic>
      <p:sp>
        <p:nvSpPr>
          <p:cNvPr id="17" name="文本框 16"/>
          <p:cNvSpPr txBox="1"/>
          <p:nvPr/>
        </p:nvSpPr>
        <p:spPr>
          <a:xfrm>
            <a:off x="4152265" y="5287645"/>
            <a:ext cx="1642745" cy="521970"/>
          </a:xfrm>
          <a:prstGeom prst="rect">
            <a:avLst/>
          </a:prstGeom>
          <a:noFill/>
        </p:spPr>
        <p:txBody>
          <a:bodyPr wrap="square" rtlCol="0">
            <a:spAutoFit/>
          </a:bodyPr>
          <a:p>
            <a:r>
              <a:rPr lang="zh-CN" altLang="en-US" sz="14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选择了</a:t>
            </a:r>
            <a:r>
              <a:rPr lang="en-US" altLang="zh-CN" sz="14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ScanNet</a:t>
            </a:r>
            <a:r>
              <a:rPr lang="zh-CN" altLang="en-US" sz="14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数据集中的部分场景</a:t>
            </a:r>
            <a:endParaRPr lang="zh-CN" altLang="en-US" sz="14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箭头: 右 55"/>
          <p:cNvSpPr/>
          <p:nvPr/>
        </p:nvSpPr>
        <p:spPr>
          <a:xfrm rot="20460000">
            <a:off x="5492115" y="2037715"/>
            <a:ext cx="519430" cy="287655"/>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sp>
        <p:nvSpPr>
          <p:cNvPr id="33" name="箭头: 右 55"/>
          <p:cNvSpPr/>
          <p:nvPr/>
        </p:nvSpPr>
        <p:spPr>
          <a:xfrm rot="1560000">
            <a:off x="2413635" y="3616960"/>
            <a:ext cx="519430" cy="287655"/>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sp>
        <p:nvSpPr>
          <p:cNvPr id="34" name="箭头: 右 55"/>
          <p:cNvSpPr/>
          <p:nvPr/>
        </p:nvSpPr>
        <p:spPr>
          <a:xfrm rot="1560000">
            <a:off x="2985135" y="5736590"/>
            <a:ext cx="519430" cy="287655"/>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sp>
        <p:nvSpPr>
          <p:cNvPr id="35" name="箭头: 右 55"/>
          <p:cNvSpPr/>
          <p:nvPr/>
        </p:nvSpPr>
        <p:spPr>
          <a:xfrm rot="8460000">
            <a:off x="3027045" y="4532630"/>
            <a:ext cx="519430" cy="287655"/>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4342"/>
    </mc:Choice>
    <mc:Fallback>
      <p:transition spd="slow" advTm="2434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圆角 4"/>
          <p:cNvSpPr/>
          <p:nvPr/>
        </p:nvSpPr>
        <p:spPr>
          <a:xfrm>
            <a:off x="6238240" y="1455420"/>
            <a:ext cx="5452745" cy="4904105"/>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sp>
        <p:nvSpPr>
          <p:cNvPr id="19" name="矩形: 圆角 29"/>
          <p:cNvSpPr/>
          <p:nvPr/>
        </p:nvSpPr>
        <p:spPr>
          <a:xfrm>
            <a:off x="328930" y="2201545"/>
            <a:ext cx="5450840" cy="3960495"/>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4" name="灯片编号占位符 18"/>
          <p:cNvSpPr txBox="1"/>
          <p:nvPr/>
        </p:nvSpPr>
        <p:spPr>
          <a:xfrm>
            <a:off x="9302750" y="6544310"/>
            <a:ext cx="2743200" cy="2882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
        <p:nvSpPr>
          <p:cNvPr id="25" name="矩形 24"/>
          <p:cNvSpPr/>
          <p:nvPr/>
        </p:nvSpPr>
        <p:spPr>
          <a:xfrm>
            <a:off x="4874260" y="0"/>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实验</a:t>
            </a:r>
            <a:r>
              <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过程</a:t>
            </a:r>
            <a:endPar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endParaRPr>
          </a:p>
        </p:txBody>
      </p:sp>
      <p:sp>
        <p:nvSpPr>
          <p:cNvPr id="2" name="文本框 1"/>
          <p:cNvSpPr txBox="1"/>
          <p:nvPr/>
        </p:nvSpPr>
        <p:spPr>
          <a:xfrm>
            <a:off x="329565" y="995680"/>
            <a:ext cx="3249930" cy="460375"/>
          </a:xfrm>
          <a:prstGeom prst="rect">
            <a:avLst/>
          </a:prstGeom>
          <a:noFill/>
        </p:spPr>
        <p:txBody>
          <a:bodyPr wrap="square" rtlCol="0" anchor="t">
            <a:spAutoFit/>
          </a:bodyPr>
          <a:p>
            <a:pPr marL="342900" indent="-342900">
              <a:buClr>
                <a:schemeClr val="accent1"/>
              </a:buClr>
              <a:buFont typeface="Wingdings" panose="05000000000000000000" pitchFamily="2" charset="2"/>
              <a:buChar char="Ø"/>
            </a:pPr>
            <a:r>
              <a:rPr lang="zh-CN" sz="2400" b="1" kern="100" dirty="0">
                <a:solidFill>
                  <a:schemeClr val="accent1"/>
                </a:solidFill>
                <a:latin typeface="微软雅黑" panose="020B0503020204020204" pitchFamily="34" charset="-122"/>
                <a:ea typeface="微软雅黑" panose="020B0503020204020204" pitchFamily="34" charset="-122"/>
                <a:sym typeface="+mn-ea"/>
              </a:rPr>
              <a:t>扩展部分：</a:t>
            </a:r>
            <a:endParaRPr lang="zh-CN" sz="2400" b="1" kern="100" dirty="0">
              <a:solidFill>
                <a:schemeClr val="accent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2219960" y="1036955"/>
            <a:ext cx="8780145" cy="551180"/>
          </a:xfrm>
          <a:prstGeom prst="rect">
            <a:avLst/>
          </a:prstGeom>
          <a:noFill/>
        </p:spPr>
        <p:txBody>
          <a:bodyPr wrap="square" rtlCol="0">
            <a:noAutofit/>
          </a:bodyPr>
          <a:p>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复现</a:t>
            </a:r>
            <a:r>
              <a:rPr lang="en-US" altLang="zh-CN" sz="2000" b="1">
                <a:latin typeface="微软雅黑" panose="020B0503020204020204" pitchFamily="34" charset="-122"/>
                <a:ea typeface="微软雅黑" panose="020B0503020204020204" pitchFamily="34" charset="-122"/>
                <a:cs typeface="微软雅黑" panose="020B0503020204020204" pitchFamily="34" charset="-122"/>
                <a:sym typeface="+mn-ea"/>
              </a:rPr>
              <a:t>DELTAS</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方法</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6472555" y="1515110"/>
            <a:ext cx="5051425" cy="4788535"/>
          </a:xfrm>
          <a:prstGeom prst="rect">
            <a:avLst/>
          </a:prstGeom>
          <a:noFill/>
        </p:spPr>
        <p:txBody>
          <a:bodyPr wrap="square" rtlCol="0" anchor="t">
            <a:noAutofit/>
          </a:bodyPr>
          <a:p>
            <a:pPr indent="0">
              <a:lnSpc>
                <a:spcPct val="135000"/>
              </a:lnSpc>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cs typeface="微软雅黑" panose="020B0503020204020204" pitchFamily="34" charset="-122"/>
                <a:sym typeface="+mn-ea"/>
              </a:rPr>
              <a:t>参数设置：</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定义训练过程中需要的参数，如学习率、批次大小等。</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135000"/>
              </a:lnSpc>
              <a:buFont typeface="Arial" panose="020B0604020202020204" pitchFamily="34" charset="0"/>
              <a:buNone/>
            </a:pPr>
            <a:r>
              <a:rPr lang="zh-CN" altLang="en-US" sz="1400" b="1">
                <a:latin typeface="微软雅黑" panose="020B0503020204020204" pitchFamily="34" charset="-122"/>
                <a:ea typeface="微软雅黑" panose="020B0503020204020204" pitchFamily="34" charset="-122"/>
                <a:cs typeface="微软雅黑" panose="020B0503020204020204" pitchFamily="34" charset="-122"/>
                <a:sym typeface="+mn-ea"/>
              </a:rPr>
              <a:t>数据准备</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：加载和预处理</a:t>
            </a:r>
            <a:r>
              <a:rPr lang="en-US" altLang="zh-CN" sz="1400" b="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ScanNet</a:t>
            </a:r>
            <a:r>
              <a:rPr lang="zh-CN" altLang="en-US" sz="1400" b="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数据集</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，为训练准备数据。</a:t>
            </a:r>
            <a:endPar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135000"/>
              </a:lnSpc>
              <a:buFont typeface="Arial" panose="020B0604020202020204" pitchFamily="34" charset="0"/>
              <a:buNone/>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模型初始化：</a:t>
            </a:r>
            <a:endParaRPr lang="zh-CN" altLang="en-US"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35000"/>
              </a:lnSpc>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初始化</a:t>
            </a:r>
            <a:r>
              <a:rPr lang="en-US" altLang="zh-CN" sz="1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SuperPoint</a:t>
            </a:r>
            <a:r>
              <a:rPr lang="zh-CN" altLang="en-US" sz="1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网络</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用于兴趣点检测和描述符生成。</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35000"/>
              </a:lnSpc>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初始化</a:t>
            </a:r>
            <a:r>
              <a:rPr lang="zh-CN" altLang="en-US" sz="1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三角测量网络</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用于从匹配的兴趣点中三角测量</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3D</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点。</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35000"/>
              </a:lnSpc>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初始化</a:t>
            </a:r>
            <a:r>
              <a:rPr lang="zh-CN" altLang="en-US" sz="1400"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稀疏到密集网络</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用于从稀疏的</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3D</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点生成密集的深度图。</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35000"/>
              </a:lnSpc>
              <a:buFont typeface="Arial" panose="020B0604020202020204" pitchFamily="34" charset="0"/>
              <a:buNone/>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优化器设置：</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Adam</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优化器及其参数。</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35000"/>
              </a:lnSpc>
              <a:buFont typeface="Arial" panose="020B0604020202020204" pitchFamily="34" charset="0"/>
              <a:buNone/>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训练循环：</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每个</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epoch</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包括前向传播、损失计算、反向传播和参数更新。</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a:lnSpc>
                <a:spcPct val="135000"/>
              </a:lnSpc>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在训练过程中，根据预定义的学习率调整策略调整学习率。</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35000"/>
              </a:lnSpc>
              <a:buFont typeface="Arial" panose="020B0604020202020204" pitchFamily="34" charset="0"/>
              <a:buNone/>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验证过程：</a:t>
            </a:r>
            <a:endParaRPr lang="zh-CN" altLang="en-US"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35000"/>
              </a:lnSpc>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在每个</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epoch</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后，使用验证集评估模型性能，</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计算评估指标包括绝对</a:t>
            </a:r>
            <a:r>
              <a:rPr lang="en-US" altLang="zh-CN" sz="1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Abs</a:t>
            </a:r>
            <a:r>
              <a:rPr lang="zh-CN" altLang="en-US" sz="1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RMSE</a:t>
            </a:r>
            <a:r>
              <a:rPr lang="zh-CN" altLang="en-US" sz="1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b="1"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RMSE log</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等。</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记录最佳结果。</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35000"/>
              </a:lnSpc>
              <a:buFont typeface="Arial" panose="020B0604020202020204" pitchFamily="34" charset="0"/>
              <a:buNone/>
            </a:pPr>
            <a:r>
              <a:rPr lang="zh-CN" altLang="en-US" sz="1400" b="1" dirty="0">
                <a:latin typeface="微软雅黑" panose="020B0503020204020204" pitchFamily="34" charset="-122"/>
                <a:ea typeface="微软雅黑" panose="020B0503020204020204" pitchFamily="34" charset="-122"/>
                <a:cs typeface="微软雅黑" panose="020B0503020204020204" pitchFamily="34" charset="-122"/>
                <a:sym typeface="+mn-ea"/>
              </a:rPr>
              <a:t>模型保存：</a:t>
            </a:r>
            <a:endParaRPr lang="zh-CN" altLang="en-US" sz="1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35000"/>
              </a:lnSpc>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在训练过程中定期保存模型的检查点。</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35000"/>
              </a:lnSpc>
              <a:buFont typeface="Arial" panose="020B0604020202020204" pitchFamily="34" charset="0"/>
              <a:buNone/>
            </a:pP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圆角矩形 8"/>
          <p:cNvSpPr/>
          <p:nvPr/>
        </p:nvSpPr>
        <p:spPr>
          <a:xfrm>
            <a:off x="1822450" y="1588135"/>
            <a:ext cx="2212975" cy="4495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训练流程</a:t>
            </a:r>
            <a:endParaRPr lang="zh-CN" altLang="en-US" b="1">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575945" y="2633345"/>
            <a:ext cx="4959985" cy="2894330"/>
          </a:xfrm>
          <a:prstGeom prst="rect">
            <a:avLst/>
          </a:prstGeom>
        </p:spPr>
      </p:pic>
      <p:pic>
        <p:nvPicPr>
          <p:cNvPr id="17" name="图片 16"/>
          <p:cNvPicPr>
            <a:picLocks noChangeAspect="1"/>
          </p:cNvPicPr>
          <p:nvPr/>
        </p:nvPicPr>
        <p:blipFill>
          <a:blip r:embed="rId2"/>
          <a:srcRect r="11479" b="28889"/>
          <a:stretch>
            <a:fillRect/>
          </a:stretch>
        </p:blipFill>
        <p:spPr>
          <a:xfrm>
            <a:off x="3664585" y="4845050"/>
            <a:ext cx="1424940" cy="345440"/>
          </a:xfrm>
          <a:prstGeom prst="rect">
            <a:avLst/>
          </a:prstGeom>
          <a:solidFill>
            <a:srgbClr val="FAFAFA"/>
          </a:solidFill>
        </p:spPr>
      </p:pic>
      <p:sp>
        <p:nvSpPr>
          <p:cNvPr id="23" name="文本框 22"/>
          <p:cNvSpPr txBox="1"/>
          <p:nvPr/>
        </p:nvSpPr>
        <p:spPr>
          <a:xfrm>
            <a:off x="4368165" y="5644515"/>
            <a:ext cx="1167765" cy="306705"/>
          </a:xfrm>
          <a:prstGeom prst="rect">
            <a:avLst/>
          </a:prstGeom>
          <a:noFill/>
        </p:spPr>
        <p:txBody>
          <a:bodyPr wrap="square" rtlCol="0">
            <a:spAutoFit/>
          </a:bodyPr>
          <a:p>
            <a:r>
              <a:rPr lang="zh-CN" altLang="en-US" sz="1400">
                <a:solidFill>
                  <a:schemeClr val="tx1">
                    <a:lumMod val="50000"/>
                    <a:lumOff val="50000"/>
                  </a:schemeClr>
                </a:solidFill>
                <a:latin typeface="微软雅黑" panose="020B0503020204020204" pitchFamily="34" charset="-122"/>
                <a:ea typeface="微软雅黑" panose="020B0503020204020204" pitchFamily="34" charset="-122"/>
              </a:rPr>
              <a:t>（部分代码）</a:t>
            </a:r>
            <a:endParaRPr lang="zh-CN" altLang="en-US" sz="140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4342"/>
    </mc:Choice>
    <mc:Fallback>
      <p:transition spd="slow" advTm="2434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4"/>
          <p:cNvSpPr/>
          <p:nvPr/>
        </p:nvSpPr>
        <p:spPr>
          <a:xfrm>
            <a:off x="9929495" y="2969260"/>
            <a:ext cx="1920240" cy="1420495"/>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sp>
        <p:nvSpPr>
          <p:cNvPr id="14" name="矩形: 圆角 30"/>
          <p:cNvSpPr/>
          <p:nvPr>
            <p:custDataLst>
              <p:tags r:id="rId1"/>
            </p:custDataLst>
          </p:nvPr>
        </p:nvSpPr>
        <p:spPr>
          <a:xfrm>
            <a:off x="167005" y="2828925"/>
            <a:ext cx="2286635" cy="2331085"/>
          </a:xfrm>
          <a:prstGeom prst="roundRect">
            <a:avLst>
              <a:gd name="adj" fmla="val 4610"/>
            </a:avLst>
          </a:prstGeom>
          <a:solidFill>
            <a:srgbClr val="F2F5F9"/>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nSpc>
                <a:spcPct val="125000"/>
              </a:lnSpc>
              <a:buFont typeface="Arial" panose="020B0604020202020204" pitchFamily="34" charset="0"/>
              <a:buNone/>
            </a:pP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24" name="灯片编号占位符 18"/>
          <p:cNvSpPr txBox="1"/>
          <p:nvPr/>
        </p:nvSpPr>
        <p:spPr>
          <a:xfrm>
            <a:off x="9302750" y="6544310"/>
            <a:ext cx="2743200" cy="2882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
        <p:nvSpPr>
          <p:cNvPr id="25" name="矩形 24"/>
          <p:cNvSpPr/>
          <p:nvPr/>
        </p:nvSpPr>
        <p:spPr>
          <a:xfrm>
            <a:off x="4874260" y="0"/>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实验</a:t>
            </a:r>
            <a:r>
              <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过程</a:t>
            </a:r>
            <a:endPar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endParaRPr>
          </a:p>
        </p:txBody>
      </p:sp>
      <p:sp>
        <p:nvSpPr>
          <p:cNvPr id="2" name="文本框 1"/>
          <p:cNvSpPr txBox="1"/>
          <p:nvPr/>
        </p:nvSpPr>
        <p:spPr>
          <a:xfrm>
            <a:off x="329565" y="995680"/>
            <a:ext cx="3249930" cy="460375"/>
          </a:xfrm>
          <a:prstGeom prst="rect">
            <a:avLst/>
          </a:prstGeom>
          <a:noFill/>
        </p:spPr>
        <p:txBody>
          <a:bodyPr wrap="square" rtlCol="0" anchor="t">
            <a:spAutoFit/>
          </a:bodyPr>
          <a:p>
            <a:pPr marL="342900" indent="-342900">
              <a:buClr>
                <a:schemeClr val="accent1"/>
              </a:buClr>
              <a:buFont typeface="Wingdings" panose="05000000000000000000" pitchFamily="2" charset="2"/>
              <a:buChar char="Ø"/>
            </a:pPr>
            <a:r>
              <a:rPr lang="zh-CN" sz="2400" b="1" kern="100" dirty="0">
                <a:solidFill>
                  <a:schemeClr val="accent1"/>
                </a:solidFill>
                <a:latin typeface="微软雅黑" panose="020B0503020204020204" pitchFamily="34" charset="-122"/>
                <a:ea typeface="微软雅黑" panose="020B0503020204020204" pitchFamily="34" charset="-122"/>
                <a:sym typeface="+mn-ea"/>
              </a:rPr>
              <a:t>扩展部分：</a:t>
            </a:r>
            <a:endParaRPr lang="zh-CN" sz="2400" b="1" kern="100" dirty="0">
              <a:solidFill>
                <a:schemeClr val="accent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2219960" y="1036955"/>
            <a:ext cx="8780145" cy="551180"/>
          </a:xfrm>
          <a:prstGeom prst="rect">
            <a:avLst/>
          </a:prstGeom>
          <a:noFill/>
        </p:spPr>
        <p:txBody>
          <a:bodyPr wrap="square" rtlCol="0">
            <a:noAutofit/>
          </a:bodyPr>
          <a:p>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复现</a:t>
            </a:r>
            <a:r>
              <a:rPr lang="en-US" altLang="zh-CN" sz="2000" b="1">
                <a:latin typeface="微软雅黑" panose="020B0503020204020204" pitchFamily="34" charset="-122"/>
                <a:ea typeface="微软雅黑" panose="020B0503020204020204" pitchFamily="34" charset="-122"/>
                <a:cs typeface="微软雅黑" panose="020B0503020204020204" pitchFamily="34" charset="-122"/>
              </a:rPr>
              <a:t>DUSt3R</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方法</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圆角矩形 12"/>
          <p:cNvSpPr/>
          <p:nvPr/>
        </p:nvSpPr>
        <p:spPr>
          <a:xfrm>
            <a:off x="612775" y="2204085"/>
            <a:ext cx="1489075" cy="4495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环境准备</a:t>
            </a:r>
            <a:endParaRPr lang="zh-CN" altLang="en-US" b="1">
              <a:latin typeface="微软雅黑" panose="020B0503020204020204" pitchFamily="34" charset="-122"/>
              <a:ea typeface="微软雅黑" panose="020B0503020204020204" pitchFamily="34" charset="-122"/>
            </a:endParaRPr>
          </a:p>
        </p:txBody>
      </p:sp>
      <p:sp>
        <p:nvSpPr>
          <p:cNvPr id="3" name="文本框 2"/>
          <p:cNvSpPr txBox="1"/>
          <p:nvPr/>
        </p:nvSpPr>
        <p:spPr>
          <a:xfrm>
            <a:off x="167005" y="2828925"/>
            <a:ext cx="2286000" cy="2282825"/>
          </a:xfrm>
          <a:prstGeom prst="rect">
            <a:avLst/>
          </a:prstGeom>
          <a:noFill/>
        </p:spPr>
        <p:txBody>
          <a:bodyPr wrap="square" rtlCol="0">
            <a:noAutofit/>
          </a:bodyPr>
          <a:p>
            <a:pPr marL="285750" indent="-285750">
              <a:lnSpc>
                <a:spcPct val="110000"/>
              </a:lnSpc>
              <a:buFont typeface="Arial" panose="020B0604020202020204" pitchFamily="34" charset="0"/>
              <a:buChar char="•"/>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Python 3.11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CMake 3.14.0</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PyTorch + CUDA 12.1</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1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主要使用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Open3D</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Matplotlib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等可视化库</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1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通过</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SSH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远程连接服务器，使用</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VSCode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进行代码开发和调试</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圆角矩形 3"/>
          <p:cNvSpPr/>
          <p:nvPr/>
        </p:nvSpPr>
        <p:spPr>
          <a:xfrm>
            <a:off x="2787650" y="2204085"/>
            <a:ext cx="1907540" cy="4495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复现官方</a:t>
            </a:r>
            <a:r>
              <a:rPr lang="en-US" altLang="zh-CN" b="1">
                <a:latin typeface="微软雅黑" panose="020B0503020204020204" pitchFamily="34" charset="-122"/>
                <a:ea typeface="微软雅黑" panose="020B0503020204020204" pitchFamily="34" charset="-122"/>
              </a:rPr>
              <a:t>demo</a:t>
            </a:r>
            <a:endParaRPr lang="en-US" altLang="zh-CN" b="1">
              <a:latin typeface="微软雅黑" panose="020B0503020204020204" pitchFamily="34" charset="-122"/>
              <a:ea typeface="微软雅黑" panose="020B0503020204020204" pitchFamily="34" charset="-122"/>
            </a:endParaRPr>
          </a:p>
        </p:txBody>
      </p:sp>
      <p:sp>
        <p:nvSpPr>
          <p:cNvPr id="5" name="圆角矩形 4"/>
          <p:cNvSpPr/>
          <p:nvPr/>
        </p:nvSpPr>
        <p:spPr>
          <a:xfrm>
            <a:off x="5380990" y="2204085"/>
            <a:ext cx="1599565" cy="4495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b="1">
                <a:latin typeface="微软雅黑" panose="020B0503020204020204" pitchFamily="34" charset="-122"/>
                <a:ea typeface="微软雅黑" panose="020B0503020204020204" pitchFamily="34" charset="-122"/>
              </a:rPr>
              <a:t>数据集准备</a:t>
            </a:r>
            <a:endParaRPr lang="zh-CN" b="1">
              <a:latin typeface="微软雅黑" panose="020B0503020204020204" pitchFamily="34" charset="-122"/>
              <a:ea typeface="微软雅黑" panose="020B0503020204020204" pitchFamily="34" charset="-122"/>
            </a:endParaRPr>
          </a:p>
        </p:txBody>
      </p:sp>
      <p:sp>
        <p:nvSpPr>
          <p:cNvPr id="7" name="圆角矩形 6"/>
          <p:cNvSpPr/>
          <p:nvPr/>
        </p:nvSpPr>
        <p:spPr>
          <a:xfrm>
            <a:off x="7666355" y="2204085"/>
            <a:ext cx="1799590" cy="4495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b="1">
                <a:latin typeface="微软雅黑" panose="020B0503020204020204" pitchFamily="34" charset="-122"/>
                <a:ea typeface="微软雅黑" panose="020B0503020204020204" pitchFamily="34" charset="-122"/>
              </a:rPr>
              <a:t>编写测试脚本</a:t>
            </a:r>
            <a:endParaRPr lang="zh-CN" b="1">
              <a:latin typeface="微软雅黑" panose="020B0503020204020204" pitchFamily="34" charset="-122"/>
              <a:ea typeface="微软雅黑" panose="020B0503020204020204" pitchFamily="34" charset="-122"/>
            </a:endParaRPr>
          </a:p>
        </p:txBody>
      </p:sp>
      <p:sp>
        <p:nvSpPr>
          <p:cNvPr id="8" name="圆角矩形 7"/>
          <p:cNvSpPr/>
          <p:nvPr/>
        </p:nvSpPr>
        <p:spPr>
          <a:xfrm>
            <a:off x="10104120" y="2204085"/>
            <a:ext cx="1503045" cy="4495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b="1">
                <a:latin typeface="微软雅黑" panose="020B0503020204020204" pitchFamily="34" charset="-122"/>
                <a:ea typeface="微软雅黑" panose="020B0503020204020204" pitchFamily="34" charset="-122"/>
              </a:rPr>
              <a:t>输出结果</a:t>
            </a:r>
            <a:endParaRPr lang="zh-CN" b="1">
              <a:latin typeface="微软雅黑" panose="020B0503020204020204" pitchFamily="34" charset="-122"/>
              <a:ea typeface="微软雅黑" panose="020B0503020204020204" pitchFamily="34" charset="-122"/>
            </a:endParaRPr>
          </a:p>
        </p:txBody>
      </p:sp>
      <p:sp>
        <p:nvSpPr>
          <p:cNvPr id="56" name="箭头: 右 55"/>
          <p:cNvSpPr/>
          <p:nvPr/>
        </p:nvSpPr>
        <p:spPr>
          <a:xfrm>
            <a:off x="2301240" y="2284730"/>
            <a:ext cx="287020" cy="287655"/>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sp>
        <p:nvSpPr>
          <p:cNvPr id="9" name="箭头: 右 55"/>
          <p:cNvSpPr/>
          <p:nvPr/>
        </p:nvSpPr>
        <p:spPr>
          <a:xfrm>
            <a:off x="4894580" y="2284730"/>
            <a:ext cx="287020" cy="287655"/>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sp>
        <p:nvSpPr>
          <p:cNvPr id="10" name="箭头: 右 55"/>
          <p:cNvSpPr/>
          <p:nvPr/>
        </p:nvSpPr>
        <p:spPr>
          <a:xfrm>
            <a:off x="7179945" y="2284730"/>
            <a:ext cx="287020" cy="287655"/>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sp>
        <p:nvSpPr>
          <p:cNvPr id="11" name="箭头: 右 55"/>
          <p:cNvSpPr/>
          <p:nvPr/>
        </p:nvSpPr>
        <p:spPr>
          <a:xfrm>
            <a:off x="9641840" y="2284730"/>
            <a:ext cx="287020" cy="287655"/>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2"/>
          <a:srcRect t="28476"/>
          <a:stretch>
            <a:fillRect/>
          </a:stretch>
        </p:blipFill>
        <p:spPr>
          <a:xfrm>
            <a:off x="2588260" y="2902585"/>
            <a:ext cx="3820795" cy="3731260"/>
          </a:xfrm>
          <a:prstGeom prst="rect">
            <a:avLst/>
          </a:prstGeom>
          <a:ln>
            <a:solidFill>
              <a:schemeClr val="accent1"/>
            </a:solidFill>
          </a:ln>
        </p:spPr>
      </p:pic>
      <p:pic>
        <p:nvPicPr>
          <p:cNvPr id="21" name="图片 20"/>
          <p:cNvPicPr>
            <a:picLocks noChangeAspect="1"/>
          </p:cNvPicPr>
          <p:nvPr/>
        </p:nvPicPr>
        <p:blipFill>
          <a:blip r:embed="rId3"/>
          <a:srcRect r="17086" b="4688"/>
          <a:stretch>
            <a:fillRect/>
          </a:stretch>
        </p:blipFill>
        <p:spPr>
          <a:xfrm>
            <a:off x="5307330" y="1645285"/>
            <a:ext cx="1673225" cy="309880"/>
          </a:xfrm>
          <a:prstGeom prst="rect">
            <a:avLst/>
          </a:prstGeom>
          <a:ln>
            <a:solidFill>
              <a:schemeClr val="accent1"/>
            </a:solidFill>
          </a:ln>
        </p:spPr>
      </p:pic>
      <p:sp>
        <p:nvSpPr>
          <p:cNvPr id="15" name="等腰三角形 14"/>
          <p:cNvSpPr/>
          <p:nvPr/>
        </p:nvSpPr>
        <p:spPr>
          <a:xfrm>
            <a:off x="3616960" y="2679065"/>
            <a:ext cx="248920" cy="213995"/>
          </a:xfrm>
          <a:prstGeom prst="triangle">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nvSpPr>
        <p:spPr>
          <a:xfrm>
            <a:off x="10012680" y="3028315"/>
            <a:ext cx="1837690" cy="1410970"/>
          </a:xfrm>
          <a:prstGeom prst="rect">
            <a:avLst/>
          </a:prstGeom>
          <a:noFill/>
        </p:spPr>
        <p:txBody>
          <a:bodyPr wrap="square" rtlCol="0">
            <a:noAutofit/>
          </a:bodyPr>
          <a:p>
            <a:pPr>
              <a:lnSpc>
                <a:spcPct val="120000"/>
              </a:lnSpc>
            </a:pPr>
            <a:r>
              <a:rPr lang="zh-CN" altLang="en-US" sz="1600">
                <a:solidFill>
                  <a:schemeClr val="tx1"/>
                </a:solidFill>
                <a:latin typeface="微软雅黑" panose="020B0503020204020204" pitchFamily="34" charset="-122"/>
                <a:ea typeface="微软雅黑" panose="020B0503020204020204" pitchFamily="34" charset="-122"/>
              </a:rPr>
              <a:t>输出焦距，相机姿态，三维点云数据，以及匹配点的可视化结果</a:t>
            </a:r>
            <a:endParaRPr lang="zh-CN" altLang="en-US" sz="1600">
              <a:solidFill>
                <a:schemeClr val="tx1"/>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4"/>
          <a:srcRect l="24278" r="9553"/>
          <a:stretch>
            <a:fillRect/>
          </a:stretch>
        </p:blipFill>
        <p:spPr>
          <a:xfrm>
            <a:off x="6758305" y="2981325"/>
            <a:ext cx="3051810" cy="2707640"/>
          </a:xfrm>
          <a:prstGeom prst="rect">
            <a:avLst/>
          </a:prstGeom>
        </p:spPr>
      </p:pic>
      <p:sp>
        <p:nvSpPr>
          <p:cNvPr id="19" name="矩形: 圆角 4"/>
          <p:cNvSpPr/>
          <p:nvPr/>
        </p:nvSpPr>
        <p:spPr>
          <a:xfrm>
            <a:off x="9929495" y="4542155"/>
            <a:ext cx="1920240" cy="1146175"/>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r>
              <a:rPr lang="zh-CN" altLang="en-US" sz="1600" dirty="0">
                <a:solidFill>
                  <a:schemeClr val="tx1"/>
                </a:solidFill>
                <a:latin typeface="微软雅黑" panose="020B0503020204020204" pitchFamily="34" charset="-122"/>
                <a:ea typeface="微软雅黑" panose="020B0503020204020204" pitchFamily="34" charset="-122"/>
              </a:rPr>
              <a:t>输出相机位姿估计误差、深度估计误差的评估结果</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4342"/>
    </mc:Choice>
    <mc:Fallback>
      <p:transition spd="slow" advTm="2434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18"/>
          <p:cNvSpPr txBox="1"/>
          <p:nvPr/>
        </p:nvSpPr>
        <p:spPr>
          <a:xfrm>
            <a:off x="9302750" y="6569710"/>
            <a:ext cx="2743200" cy="2882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
        <p:nvSpPr>
          <p:cNvPr id="25" name="矩形 24"/>
          <p:cNvSpPr/>
          <p:nvPr/>
        </p:nvSpPr>
        <p:spPr>
          <a:xfrm>
            <a:off x="7325995" y="8255"/>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实验结果与分析</a:t>
            </a:r>
            <a:endPar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endParaRPr>
          </a:p>
        </p:txBody>
      </p:sp>
      <p:sp>
        <p:nvSpPr>
          <p:cNvPr id="2" name="文本框 1"/>
          <p:cNvSpPr txBox="1"/>
          <p:nvPr/>
        </p:nvSpPr>
        <p:spPr>
          <a:xfrm>
            <a:off x="353695" y="1039495"/>
            <a:ext cx="8800465" cy="460375"/>
          </a:xfrm>
          <a:prstGeom prst="rect">
            <a:avLst/>
          </a:prstGeom>
          <a:noFill/>
        </p:spPr>
        <p:txBody>
          <a:bodyPr wrap="square" rtlCol="0" anchor="t">
            <a:spAutoFit/>
          </a:bodyPr>
          <a:p>
            <a:pPr marL="342900" indent="-342900">
              <a:buClr>
                <a:schemeClr val="accent1"/>
              </a:buClr>
              <a:buFont typeface="Wingdings" panose="05000000000000000000" pitchFamily="2" charset="2"/>
              <a:buChar char="Ø"/>
            </a:pPr>
            <a:r>
              <a:rPr lang="zh-CN" sz="2400" b="1" kern="100" dirty="0">
                <a:solidFill>
                  <a:schemeClr val="accent1"/>
                </a:solidFill>
                <a:latin typeface="微软雅黑" panose="020B0503020204020204" pitchFamily="34" charset="-122"/>
                <a:ea typeface="微软雅黑" panose="020B0503020204020204" pitchFamily="34" charset="-122"/>
                <a:sym typeface="+mn-ea"/>
              </a:rPr>
              <a:t>基础部分：</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三角化深度估计</a:t>
            </a:r>
            <a:endParaRPr lang="zh-CN" altLang="en-US" sz="2400" b="1" kern="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3" name="表格 2"/>
          <p:cNvGraphicFramePr/>
          <p:nvPr/>
        </p:nvGraphicFramePr>
        <p:xfrm>
          <a:off x="795020" y="1654175"/>
          <a:ext cx="5031105" cy="1516380"/>
        </p:xfrm>
        <a:graphic>
          <a:graphicData uri="http://schemas.openxmlformats.org/drawingml/2006/table">
            <a:tbl>
              <a:tblPr firstRow="1" bandRow="1">
                <a:tableStyleId>{5C22544A-7EE6-4342-B048-85BDC9FD1C3A}</a:tableStyleId>
              </a:tblPr>
              <a:tblGrid>
                <a:gridCol w="933450"/>
                <a:gridCol w="1143000"/>
                <a:gridCol w="1283970"/>
                <a:gridCol w="1670685"/>
              </a:tblGrid>
              <a:tr h="373380">
                <a:tc>
                  <a:txBody>
                    <a:bodyPr/>
                    <a:p>
                      <a:pPr>
                        <a:buNone/>
                      </a:pPr>
                      <a:r>
                        <a:rPr lang="zh-CN" altLang="en-US"/>
                        <a:t>指标</a:t>
                      </a:r>
                      <a:endParaRPr lang="zh-CN" altLang="en-US"/>
                    </a:p>
                  </a:txBody>
                  <a:tcPr/>
                </a:tc>
                <a:tc>
                  <a:txBody>
                    <a:bodyPr/>
                    <a:p>
                      <a:pPr algn="l">
                        <a:buNone/>
                      </a:pPr>
                      <a:r>
                        <a:rPr lang="zh-CN" altLang="en-US"/>
                        <a:t>A</a:t>
                      </a:r>
                      <a:r>
                        <a:rPr lang="en-US" altLang="zh-CN"/>
                        <a:t>bs</a:t>
                      </a:r>
                      <a:endParaRPr lang="en-US" altLang="zh-CN"/>
                    </a:p>
                  </a:txBody>
                  <a:tcPr/>
                </a:tc>
                <a:tc>
                  <a:txBody>
                    <a:bodyPr/>
                    <a:p>
                      <a:pPr>
                        <a:buNone/>
                      </a:pPr>
                      <a:r>
                        <a:rPr lang="zh-CN" altLang="en-US"/>
                        <a:t>Avg RMSE</a:t>
                      </a:r>
                      <a:endParaRPr lang="zh-CN" altLang="en-US"/>
                    </a:p>
                  </a:txBody>
                  <a:tcPr/>
                </a:tc>
                <a:tc>
                  <a:txBody>
                    <a:bodyPr/>
                    <a:p>
                      <a:pPr>
                        <a:buNone/>
                      </a:pPr>
                      <a:r>
                        <a:rPr lang="zh-CN" altLang="en-US"/>
                        <a:t>Avg RMSE log</a:t>
                      </a:r>
                      <a:endParaRPr lang="zh-CN" altLang="en-US"/>
                    </a:p>
                  </a:txBody>
                  <a:tcPr/>
                </a:tc>
              </a:tr>
              <a:tr h="381000">
                <a:tc>
                  <a:txBody>
                    <a:bodyPr/>
                    <a:p>
                      <a:pPr>
                        <a:buNone/>
                      </a:pPr>
                      <a:r>
                        <a:rPr lang="en-US" altLang="zh-CN" sz="1600" b="1">
                          <a:latin typeface="微软雅黑" panose="020B0503020204020204" pitchFamily="34" charset="-122"/>
                          <a:ea typeface="微软雅黑" panose="020B0503020204020204" pitchFamily="34" charset="-122"/>
                        </a:rPr>
                        <a:t>ORB</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rPr>
                        <a:t>12.297</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rPr>
                        <a:t>56.774</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rPr>
                        <a:t>1.516</a:t>
                      </a:r>
                      <a:endParaRPr lang="en-US" altLang="zh-CN" sz="1600" b="1">
                        <a:latin typeface="微软雅黑" panose="020B0503020204020204" pitchFamily="34" charset="-122"/>
                        <a:ea typeface="微软雅黑" panose="020B0503020204020204" pitchFamily="34" charset="-122"/>
                      </a:endParaRPr>
                    </a:p>
                  </a:txBody>
                  <a:tcPr/>
                </a:tc>
              </a:tr>
              <a:tr h="381000">
                <a:tc>
                  <a:txBody>
                    <a:bodyPr/>
                    <a:p>
                      <a:pPr>
                        <a:buNone/>
                      </a:pPr>
                      <a:r>
                        <a:rPr lang="en-US" altLang="zh-CN" sz="1600" b="1">
                          <a:latin typeface="微软雅黑" panose="020B0503020204020204" pitchFamily="34" charset="-122"/>
                          <a:ea typeface="微软雅黑" panose="020B0503020204020204" pitchFamily="34" charset="-122"/>
                        </a:rPr>
                        <a:t>SIFT</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rPr>
                        <a:t>10.311</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rPr>
                        <a:t>43.519</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rPr>
                        <a:t>1.475</a:t>
                      </a:r>
                      <a:endParaRPr lang="en-US" altLang="zh-CN" sz="1600" b="1">
                        <a:latin typeface="微软雅黑" panose="020B0503020204020204" pitchFamily="34" charset="-122"/>
                        <a:ea typeface="微软雅黑" panose="020B0503020204020204" pitchFamily="34" charset="-122"/>
                      </a:endParaRPr>
                    </a:p>
                  </a:txBody>
                  <a:tcPr/>
                </a:tc>
              </a:tr>
              <a:tr h="381000">
                <a:tc>
                  <a:txBody>
                    <a:bodyPr/>
                    <a:p>
                      <a:pPr>
                        <a:buNone/>
                      </a:pPr>
                      <a:r>
                        <a:rPr lang="en-US" altLang="zh-CN" sz="1600" b="1">
                          <a:latin typeface="微软雅黑" panose="020B0503020204020204" pitchFamily="34" charset="-122"/>
                          <a:ea typeface="微软雅黑" panose="020B0503020204020204" pitchFamily="34" charset="-122"/>
                        </a:rPr>
                        <a:t>SURF</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rPr>
                        <a:t>10.631</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rPr>
                        <a:t>52.405</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rPr>
                        <a:t>1.488</a:t>
                      </a:r>
                      <a:endParaRPr lang="en-US" altLang="zh-CN" sz="1600" b="1">
                        <a:latin typeface="微软雅黑" panose="020B0503020204020204" pitchFamily="34" charset="-122"/>
                        <a:ea typeface="微软雅黑" panose="020B0503020204020204" pitchFamily="34" charset="-122"/>
                      </a:endParaRPr>
                    </a:p>
                  </a:txBody>
                  <a:tcPr/>
                </a:tc>
              </a:tr>
            </a:tbl>
          </a:graphicData>
        </a:graphic>
      </p:graphicFrame>
      <p:graphicFrame>
        <p:nvGraphicFramePr>
          <p:cNvPr id="4" name="表格 3"/>
          <p:cNvGraphicFramePr/>
          <p:nvPr>
            <p:custDataLst>
              <p:tags r:id="rId1"/>
            </p:custDataLst>
          </p:nvPr>
        </p:nvGraphicFramePr>
        <p:xfrm>
          <a:off x="6327775" y="1654175"/>
          <a:ext cx="5016500" cy="1510030"/>
        </p:xfrm>
        <a:graphic>
          <a:graphicData uri="http://schemas.openxmlformats.org/drawingml/2006/table">
            <a:tbl>
              <a:tblPr firstRow="1" bandRow="1">
                <a:tableStyleId>{5C22544A-7EE6-4342-B048-85BDC9FD1C3A}</a:tableStyleId>
              </a:tblPr>
              <a:tblGrid>
                <a:gridCol w="925195"/>
                <a:gridCol w="1172210"/>
                <a:gridCol w="1250315"/>
                <a:gridCol w="1668780"/>
              </a:tblGrid>
              <a:tr h="361315">
                <a:tc>
                  <a:txBody>
                    <a:bodyPr/>
                    <a:p>
                      <a:pPr>
                        <a:buNone/>
                      </a:pPr>
                      <a:r>
                        <a:rPr lang="zh-CN" altLang="en-US"/>
                        <a:t>指标</a:t>
                      </a:r>
                      <a:endParaRPr lang="zh-CN" altLang="en-US"/>
                    </a:p>
                  </a:txBody>
                  <a:tcPr/>
                </a:tc>
                <a:tc>
                  <a:txBody>
                    <a:bodyPr/>
                    <a:p>
                      <a:pPr>
                        <a:buNone/>
                      </a:pPr>
                      <a:r>
                        <a:rPr lang="zh-CN" altLang="en-US"/>
                        <a:t>A</a:t>
                      </a:r>
                      <a:r>
                        <a:rPr lang="en-US" altLang="zh-CN"/>
                        <a:t>bs</a:t>
                      </a:r>
                      <a:endParaRPr lang="en-US" altLang="zh-CN"/>
                    </a:p>
                  </a:txBody>
                  <a:tcPr/>
                </a:tc>
                <a:tc>
                  <a:txBody>
                    <a:bodyPr/>
                    <a:p>
                      <a:pPr>
                        <a:buNone/>
                      </a:pPr>
                      <a:r>
                        <a:rPr lang="zh-CN" altLang="en-US"/>
                        <a:t>Avg RMSE</a:t>
                      </a:r>
                      <a:endParaRPr lang="zh-CN" altLang="en-US"/>
                    </a:p>
                  </a:txBody>
                  <a:tcPr/>
                </a:tc>
                <a:tc>
                  <a:txBody>
                    <a:bodyPr/>
                    <a:p>
                      <a:pPr>
                        <a:buNone/>
                      </a:pPr>
                      <a:r>
                        <a:rPr lang="zh-CN" altLang="en-US"/>
                        <a:t>Avg RMSE log</a:t>
                      </a:r>
                      <a:endParaRPr lang="zh-CN" altLang="en-US"/>
                    </a:p>
                  </a:txBody>
                  <a:tcPr/>
                </a:tc>
              </a:tr>
              <a:tr h="368935">
                <a:tc>
                  <a:txBody>
                    <a:bodyPr/>
                    <a:p>
                      <a:pPr>
                        <a:buNone/>
                      </a:pPr>
                      <a:r>
                        <a:rPr lang="en-US" altLang="zh-CN" sz="1600" b="1">
                          <a:latin typeface="微软雅黑" panose="020B0503020204020204" pitchFamily="34" charset="-122"/>
                          <a:ea typeface="微软雅黑" panose="020B0503020204020204" pitchFamily="34" charset="-122"/>
                        </a:rPr>
                        <a:t>ORB</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rPr>
                        <a:t>3.024</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rPr>
                        <a:t>8.182</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sym typeface="+mn-ea"/>
                        </a:rPr>
                        <a:t>0.907</a:t>
                      </a:r>
                      <a:endParaRPr lang="en-US" altLang="zh-CN" sz="1600" b="1">
                        <a:latin typeface="微软雅黑" panose="020B0503020204020204" pitchFamily="34" charset="-122"/>
                        <a:ea typeface="微软雅黑" panose="020B0503020204020204" pitchFamily="34" charset="-122"/>
                      </a:endParaRPr>
                    </a:p>
                  </a:txBody>
                  <a:tcPr/>
                </a:tc>
              </a:tr>
              <a:tr h="383540">
                <a:tc>
                  <a:txBody>
                    <a:bodyPr/>
                    <a:p>
                      <a:pPr>
                        <a:buNone/>
                      </a:pPr>
                      <a:r>
                        <a:rPr lang="en-US" altLang="zh-CN" sz="1600" b="1">
                          <a:latin typeface="微软雅黑" panose="020B0503020204020204" pitchFamily="34" charset="-122"/>
                          <a:ea typeface="微软雅黑" panose="020B0503020204020204" pitchFamily="34" charset="-122"/>
                        </a:rPr>
                        <a:t>SIFT</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rPr>
                        <a:t>2.682</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rPr>
                        <a:t>5.999</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sym typeface="+mn-ea"/>
                        </a:rPr>
                        <a:t>0.872</a:t>
                      </a:r>
                      <a:endParaRPr lang="en-US" altLang="zh-CN" sz="1600" b="1">
                        <a:latin typeface="微软雅黑" panose="020B0503020204020204" pitchFamily="34" charset="-122"/>
                        <a:ea typeface="微软雅黑" panose="020B0503020204020204" pitchFamily="34" charset="-122"/>
                      </a:endParaRPr>
                    </a:p>
                  </a:txBody>
                  <a:tcPr/>
                </a:tc>
              </a:tr>
              <a:tr h="391795">
                <a:tc>
                  <a:txBody>
                    <a:bodyPr/>
                    <a:p>
                      <a:pPr>
                        <a:buNone/>
                      </a:pPr>
                      <a:r>
                        <a:rPr lang="en-US" altLang="zh-CN" sz="1600" b="1">
                          <a:latin typeface="微软雅黑" panose="020B0503020204020204" pitchFamily="34" charset="-122"/>
                          <a:ea typeface="微软雅黑" panose="020B0503020204020204" pitchFamily="34" charset="-122"/>
                        </a:rPr>
                        <a:t>SURF</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rPr>
                        <a:t>2.896</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rPr>
                        <a:t>7.275</a:t>
                      </a:r>
                      <a:endParaRPr lang="en-US" altLang="zh-CN" sz="1600" b="1">
                        <a:latin typeface="微软雅黑" panose="020B0503020204020204" pitchFamily="34" charset="-122"/>
                        <a:ea typeface="微软雅黑" panose="020B0503020204020204" pitchFamily="34" charset="-122"/>
                      </a:endParaRPr>
                    </a:p>
                  </a:txBody>
                  <a:tcPr/>
                </a:tc>
                <a:tc>
                  <a:txBody>
                    <a:bodyPr/>
                    <a:p>
                      <a:pPr>
                        <a:buNone/>
                      </a:pPr>
                      <a:r>
                        <a:rPr lang="en-US" altLang="zh-CN" sz="1600" b="1">
                          <a:latin typeface="微软雅黑" panose="020B0503020204020204" pitchFamily="34" charset="-122"/>
                          <a:ea typeface="微软雅黑" panose="020B0503020204020204" pitchFamily="34" charset="-122"/>
                        </a:rPr>
                        <a:t>0.884  </a:t>
                      </a:r>
                      <a:endParaRPr lang="en-US" altLang="zh-CN" sz="1600" b="1">
                        <a:latin typeface="微软雅黑" panose="020B0503020204020204" pitchFamily="34" charset="-122"/>
                        <a:ea typeface="微软雅黑" panose="020B0503020204020204" pitchFamily="34" charset="-122"/>
                      </a:endParaRPr>
                    </a:p>
                  </a:txBody>
                  <a:tcPr/>
                </a:tc>
              </a:tr>
            </a:tbl>
          </a:graphicData>
        </a:graphic>
      </p:graphicFrame>
      <p:sp>
        <p:nvSpPr>
          <p:cNvPr id="5" name="文本框 4"/>
          <p:cNvSpPr txBox="1"/>
          <p:nvPr>
            <p:custDataLst>
              <p:tags r:id="rId2"/>
            </p:custDataLst>
          </p:nvPr>
        </p:nvSpPr>
        <p:spPr>
          <a:xfrm>
            <a:off x="808990" y="3360738"/>
            <a:ext cx="5080000" cy="212725"/>
          </a:xfrm>
          <a:prstGeom prst="rect">
            <a:avLst/>
          </a:prstGeom>
        </p:spPr>
        <p:txBody>
          <a:bodyPr>
            <a:spAutoFit/>
          </a:bodyPr>
          <a:p>
            <a:pPr algn="ctr">
              <a:lnSpc>
                <a:spcPts val="950"/>
              </a:lnSpc>
            </a:pPr>
            <a:r>
              <a:rPr lang="en-US" altLang="zh-CN" sz="1600" b="0">
                <a:solidFill>
                  <a:schemeClr val="tx1"/>
                </a:solidFill>
                <a:latin typeface="Consolas" panose="020B0609020204030204"/>
                <a:ea typeface="Consolas" panose="020B0609020204030204"/>
              </a:rPr>
              <a:t>interval = 120, selected_picture = 200</a:t>
            </a:r>
            <a:endParaRPr lang="en-US" altLang="zh-CN" sz="1600" b="0">
              <a:solidFill>
                <a:schemeClr val="tx1"/>
              </a:solidFill>
              <a:latin typeface="Consolas" panose="020B0609020204030204"/>
              <a:ea typeface="Consolas" panose="020B0609020204030204"/>
            </a:endParaRPr>
          </a:p>
        </p:txBody>
      </p:sp>
      <p:sp>
        <p:nvSpPr>
          <p:cNvPr id="6" name="文本框 5"/>
          <p:cNvSpPr txBox="1"/>
          <p:nvPr>
            <p:custDataLst>
              <p:tags r:id="rId3"/>
            </p:custDataLst>
          </p:nvPr>
        </p:nvSpPr>
        <p:spPr>
          <a:xfrm>
            <a:off x="6327775" y="3360738"/>
            <a:ext cx="5080000" cy="212725"/>
          </a:xfrm>
          <a:prstGeom prst="rect">
            <a:avLst/>
          </a:prstGeom>
        </p:spPr>
        <p:txBody>
          <a:bodyPr>
            <a:spAutoFit/>
          </a:bodyPr>
          <a:p>
            <a:pPr algn="ctr">
              <a:lnSpc>
                <a:spcPts val="950"/>
              </a:lnSpc>
            </a:pPr>
            <a:r>
              <a:rPr lang="en-US" altLang="zh-CN" sz="1600" b="0">
                <a:solidFill>
                  <a:schemeClr val="tx1"/>
                </a:solidFill>
                <a:latin typeface="Consolas" panose="020B0609020204030204"/>
                <a:ea typeface="Consolas" panose="020B0609020204030204"/>
              </a:rPr>
              <a:t>interval = 80, selected_picture = 45</a:t>
            </a:r>
            <a:endParaRPr lang="en-US" altLang="zh-CN" sz="1600" b="0">
              <a:solidFill>
                <a:schemeClr val="tx1"/>
              </a:solidFill>
              <a:latin typeface="Consolas" panose="020B0609020204030204"/>
              <a:ea typeface="Consolas" panose="020B0609020204030204"/>
            </a:endParaRPr>
          </a:p>
        </p:txBody>
      </p:sp>
      <p:sp>
        <p:nvSpPr>
          <p:cNvPr id="7" name="矩形: 圆角 4"/>
          <p:cNvSpPr/>
          <p:nvPr>
            <p:custDataLst>
              <p:tags r:id="rId4"/>
            </p:custDataLst>
          </p:nvPr>
        </p:nvSpPr>
        <p:spPr>
          <a:xfrm>
            <a:off x="809625" y="3964940"/>
            <a:ext cx="5015865" cy="1821815"/>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98" name="文本框 297"/>
          <p:cNvSpPr txBox="1"/>
          <p:nvPr>
            <p:custDataLst>
              <p:tags r:id="rId5"/>
            </p:custDataLst>
          </p:nvPr>
        </p:nvSpPr>
        <p:spPr>
          <a:xfrm>
            <a:off x="915670" y="4058285"/>
            <a:ext cx="4909820" cy="886460"/>
          </a:xfrm>
          <a:prstGeom prst="rect">
            <a:avLst/>
          </a:prstGeom>
          <a:solidFill>
            <a:schemeClr val="bg1"/>
          </a:solidFill>
        </p:spPr>
        <p:txBody>
          <a:bodyPr wrap="square" rtlCol="0">
            <a:noAutofit/>
          </a:bodyPr>
          <a:lstStyle/>
          <a:p>
            <a:pPr marL="171450" indent="-171450" algn="l">
              <a:lnSpc>
                <a:spcPct val="150000"/>
              </a:lnSpc>
              <a:buFont typeface="Wingdings" panose="05000000000000000000" charset="0"/>
              <a:buChar char="Ø"/>
            </a:pPr>
            <a:r>
              <a:rPr kumimoji="1" sz="1600" b="1" dirty="0">
                <a:ln w="12700">
                  <a:noFill/>
                </a:ln>
                <a:latin typeface="微软雅黑" panose="020B0503020204020204" pitchFamily="34" charset="-122"/>
                <a:ea typeface="微软雅黑" panose="020B0503020204020204" pitchFamily="34" charset="-122"/>
                <a:cs typeface="Source Han Sans" panose="020B0400000000000000" charset="-122"/>
                <a:sym typeface="+mn-ea"/>
              </a:rPr>
              <a:t>interval=</a:t>
            </a:r>
            <a:r>
              <a:rPr kumimoji="1" lang="en-US" sz="1600" b="1" dirty="0">
                <a:ln w="12700">
                  <a:noFill/>
                </a:ln>
                <a:latin typeface="微软雅黑" panose="020B0503020204020204" pitchFamily="34" charset="-122"/>
                <a:ea typeface="微软雅黑" panose="020B0503020204020204" pitchFamily="34" charset="-122"/>
                <a:cs typeface="Source Han Sans" panose="020B0400000000000000" charset="-122"/>
                <a:sym typeface="+mn-ea"/>
              </a:rPr>
              <a:t>120</a:t>
            </a:r>
            <a:r>
              <a:rPr kumimoji="1" sz="1600" b="1" dirty="0">
                <a:ln w="12700">
                  <a:noFill/>
                </a:ln>
                <a:latin typeface="微软雅黑" panose="020B0503020204020204" pitchFamily="34" charset="-122"/>
                <a:ea typeface="微软雅黑" panose="020B0503020204020204" pitchFamily="34" charset="-122"/>
                <a:cs typeface="Source Han Sans" panose="020B0400000000000000" charset="-122"/>
                <a:sym typeface="+mn-ea"/>
              </a:rPr>
              <a:t> 时，所有算法的 </a:t>
            </a:r>
            <a:r>
              <a:rPr lang="en-US" altLang="zh-CN" sz="1600" b="1" dirty="0">
                <a:solidFill>
                  <a:schemeClr val="accent1"/>
                </a:solidFill>
                <a:latin typeface="微软雅黑" panose="020B0503020204020204" pitchFamily="34" charset="-122"/>
                <a:ea typeface="微软雅黑" panose="020B0503020204020204" pitchFamily="34" charset="-122"/>
                <a:sym typeface="+mn-ea"/>
              </a:rPr>
              <a:t>RMSE</a:t>
            </a:r>
            <a:r>
              <a:rPr kumimoji="1" sz="1600" b="1" dirty="0">
                <a:ln w="12700">
                  <a:noFill/>
                </a:ln>
                <a:latin typeface="微软雅黑" panose="020B0503020204020204" pitchFamily="34" charset="-122"/>
                <a:ea typeface="微软雅黑" panose="020B0503020204020204" pitchFamily="34" charset="-122"/>
                <a:cs typeface="Source Han Sans" panose="020B0400000000000000" charset="-122"/>
                <a:sym typeface="+mn-ea"/>
              </a:rPr>
              <a:t> 均上升，表明密集采样可能引入</a:t>
            </a:r>
            <a:r>
              <a:rPr lang="zh-CN" altLang="en-US" sz="1600" b="1" dirty="0">
                <a:solidFill>
                  <a:srgbClr val="C00000"/>
                </a:solidFill>
                <a:latin typeface="微软雅黑" panose="020B0503020204020204" pitchFamily="34" charset="-122"/>
                <a:ea typeface="微软雅黑" panose="020B0503020204020204" pitchFamily="34" charset="-122"/>
                <a:sym typeface="+mn-ea"/>
              </a:rPr>
              <a:t>噪声或累积误差</a:t>
            </a:r>
            <a:r>
              <a:rPr kumimoji="1" sz="1600" b="1" dirty="0">
                <a:ln w="12700">
                  <a:noFill/>
                </a:ln>
                <a:latin typeface="微软雅黑" panose="020B0503020204020204" pitchFamily="34" charset="-122"/>
                <a:ea typeface="微软雅黑" panose="020B0503020204020204" pitchFamily="34" charset="-122"/>
                <a:cs typeface="Source Han Sans" panose="020B0400000000000000" charset="-122"/>
                <a:sym typeface="+mn-ea"/>
              </a:rPr>
              <a:t>。</a:t>
            </a:r>
            <a:endParaRPr kumimoji="1" sz="1600" b="1" dirty="0">
              <a:ln w="12700">
                <a:noFill/>
              </a:ln>
              <a:latin typeface="微软雅黑" panose="020B0503020204020204" pitchFamily="34" charset="-122"/>
              <a:ea typeface="微软雅黑" panose="020B0503020204020204" pitchFamily="34" charset="-122"/>
              <a:cs typeface="Source Han Sans" panose="020B0400000000000000" charset="-122"/>
              <a:sym typeface="+mn-ea"/>
            </a:endParaRPr>
          </a:p>
          <a:p>
            <a:pPr marL="171450" indent="-171450" algn="l">
              <a:lnSpc>
                <a:spcPct val="150000"/>
              </a:lnSpc>
              <a:buFont typeface="Wingdings" panose="05000000000000000000" charset="0"/>
              <a:buChar char="Ø"/>
            </a:pPr>
            <a:r>
              <a:rPr lang="en-US" altLang="zh-CN" sz="1600" b="1" dirty="0">
                <a:solidFill>
                  <a:schemeClr val="accent1"/>
                </a:solidFill>
                <a:latin typeface="微软雅黑" panose="020B0503020204020204" pitchFamily="34" charset="-122"/>
                <a:ea typeface="微软雅黑" panose="020B0503020204020204" pitchFamily="34" charset="-122"/>
                <a:sym typeface="+mn-ea"/>
              </a:rPr>
              <a:t>Abs 和 RMSE log</a:t>
            </a:r>
            <a:r>
              <a:rPr kumimoji="1" sz="1600" b="1" dirty="0">
                <a:ln w="12700">
                  <a:noFill/>
                </a:ln>
                <a:latin typeface="微软雅黑" panose="020B0503020204020204" pitchFamily="34" charset="-122"/>
                <a:ea typeface="微软雅黑" panose="020B0503020204020204" pitchFamily="34" charset="-122"/>
                <a:cs typeface="Source Han Sans" panose="020B0400000000000000" charset="-122"/>
                <a:sym typeface="+mn-ea"/>
              </a:rPr>
              <a:t> 变化不一致，反映不同指标对间隔的</a:t>
            </a:r>
            <a:r>
              <a:rPr lang="zh-CN" altLang="en-US" sz="1600" b="1" dirty="0">
                <a:solidFill>
                  <a:srgbClr val="C00000"/>
                </a:solidFill>
                <a:latin typeface="微软雅黑" panose="020B0503020204020204" pitchFamily="34" charset="-122"/>
                <a:ea typeface="微软雅黑" panose="020B0503020204020204" pitchFamily="34" charset="-122"/>
                <a:sym typeface="+mn-ea"/>
              </a:rPr>
              <a:t>敏感性差异</a:t>
            </a:r>
            <a:r>
              <a:rPr kumimoji="1" sz="1600" b="1" dirty="0">
                <a:ln w="12700">
                  <a:noFill/>
                </a:ln>
                <a:latin typeface="微软雅黑" panose="020B0503020204020204" pitchFamily="34" charset="-122"/>
                <a:ea typeface="微软雅黑" panose="020B0503020204020204" pitchFamily="34" charset="-122"/>
                <a:cs typeface="Source Han Sans" panose="020B0400000000000000" charset="-122"/>
                <a:sym typeface="+mn-ea"/>
              </a:rPr>
              <a:t>。</a:t>
            </a:r>
            <a:endParaRPr kumimoji="1" sz="1600" b="1" dirty="0">
              <a:ln w="12700">
                <a:noFill/>
              </a:ln>
              <a:latin typeface="微软雅黑" panose="020B0503020204020204" pitchFamily="34" charset="-122"/>
              <a:ea typeface="微软雅黑" panose="020B0503020204020204" pitchFamily="34" charset="-122"/>
              <a:cs typeface="Source Han Sans" panose="020B0400000000000000" charset="-122"/>
              <a:sym typeface="+mn-ea"/>
            </a:endParaRPr>
          </a:p>
        </p:txBody>
      </p:sp>
      <p:sp>
        <p:nvSpPr>
          <p:cNvPr id="16" name="矩形: 圆角 359" descr="7b0a202020202262756c6c6574223a20227b5c2263617465676f727949645c223a5c225c222c5c2274656d706c61746549645c223a32303233313637367d220a7d0a"/>
          <p:cNvSpPr/>
          <p:nvPr>
            <p:custDataLst>
              <p:tags r:id="rId6"/>
            </p:custDataLst>
          </p:nvPr>
        </p:nvSpPr>
        <p:spPr>
          <a:xfrm>
            <a:off x="6327775" y="3968115"/>
            <a:ext cx="5016500" cy="2416810"/>
          </a:xfrm>
          <a:prstGeom prst="roundRect">
            <a:avLst>
              <a:gd name="adj" fmla="val 1988"/>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marL="285750" indent="-285750">
              <a:lnSpc>
                <a:spcPct val="145000"/>
              </a:lnSpc>
              <a:buClr>
                <a:srgbClr val="9B0000"/>
              </a:buClr>
              <a:buFont typeface="Wingdings" panose="05000000000000000000" charset="0"/>
              <a:buChar char="ü"/>
            </a:pPr>
            <a:r>
              <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rPr>
              <a:t>SIFT 表现</a:t>
            </a:r>
            <a:r>
              <a:rPr lang="en-US" altLang="zh-CN" sz="1600" b="1" dirty="0">
                <a:solidFill>
                  <a:schemeClr val="accent1"/>
                </a:solidFill>
                <a:latin typeface="微软雅黑" panose="020B0503020204020204" pitchFamily="34" charset="-122"/>
                <a:ea typeface="微软雅黑" panose="020B0503020204020204" pitchFamily="34" charset="-122"/>
              </a:rPr>
              <a:t>最优</a:t>
            </a:r>
            <a:r>
              <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rPr>
              <a:t>（</a:t>
            </a:r>
            <a:r>
              <a:rPr kumimoji="1" lang="en-US"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sym typeface="+mn-ea"/>
              </a:rPr>
              <a:t>Abs=2.682</a:t>
            </a:r>
            <a:r>
              <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sym typeface="+mn-ea"/>
              </a:rPr>
              <a:t>, RMSE=</a:t>
            </a:r>
            <a:r>
              <a:rPr kumimoji="1" lang="en-US"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sym typeface="+mn-ea"/>
              </a:rPr>
              <a:t>5.999</a:t>
            </a:r>
            <a:r>
              <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rPr>
              <a:t>），得益于其尺度/旋转不变性和</a:t>
            </a:r>
            <a:r>
              <a:rPr lang="zh-CN" altLang="en-US" sz="1600" b="1" dirty="0">
                <a:solidFill>
                  <a:srgbClr val="C00000"/>
                </a:solidFill>
                <a:latin typeface="微软雅黑" panose="020B0503020204020204" pitchFamily="34" charset="-122"/>
                <a:ea typeface="微软雅黑" panose="020B0503020204020204" pitchFamily="34" charset="-122"/>
              </a:rPr>
              <a:t>强特征描述</a:t>
            </a:r>
            <a:r>
              <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rPr>
              <a:t>能力。</a:t>
            </a:r>
            <a:endPar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endParaRPr>
          </a:p>
          <a:p>
            <a:pPr marL="285750" indent="-285750">
              <a:lnSpc>
                <a:spcPct val="145000"/>
              </a:lnSpc>
              <a:buClr>
                <a:srgbClr val="9B0000"/>
              </a:buClr>
              <a:buFont typeface="Wingdings" panose="05000000000000000000" charset="0"/>
              <a:buChar char="ü"/>
            </a:pPr>
            <a:r>
              <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rPr>
              <a:t>SURF </a:t>
            </a:r>
            <a:r>
              <a:rPr lang="en-US" altLang="zh-CN" sz="1600" b="1" dirty="0">
                <a:solidFill>
                  <a:schemeClr val="accent1"/>
                </a:solidFill>
                <a:latin typeface="微软雅黑" panose="020B0503020204020204" pitchFamily="34" charset="-122"/>
                <a:ea typeface="微软雅黑" panose="020B0503020204020204" pitchFamily="34" charset="-122"/>
              </a:rPr>
              <a:t>次之</a:t>
            </a:r>
            <a:r>
              <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rPr>
              <a:t>（</a:t>
            </a:r>
            <a:r>
              <a:rPr kumimoji="1" lang="en-US"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sym typeface="+mn-ea"/>
              </a:rPr>
              <a:t>Abs=2.896</a:t>
            </a:r>
            <a:r>
              <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sym typeface="+mn-ea"/>
              </a:rPr>
              <a:t> RMSE=</a:t>
            </a:r>
            <a:r>
              <a:rPr kumimoji="1" lang="en-US"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sym typeface="+mn-ea"/>
              </a:rPr>
              <a:t>7.275</a:t>
            </a:r>
            <a:r>
              <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rPr>
              <a:t>），计算</a:t>
            </a:r>
            <a:r>
              <a:rPr lang="zh-CN" altLang="en-US" sz="1600" b="1" dirty="0">
                <a:solidFill>
                  <a:srgbClr val="C00000"/>
                </a:solidFill>
                <a:latin typeface="微软雅黑" panose="020B0503020204020204" pitchFamily="34" charset="-122"/>
                <a:ea typeface="微软雅黑" panose="020B0503020204020204" pitchFamily="34" charset="-122"/>
              </a:rPr>
              <a:t>效率高</a:t>
            </a:r>
            <a:r>
              <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rPr>
              <a:t>但精度略逊于 SIFT。</a:t>
            </a:r>
            <a:endPar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endParaRPr>
          </a:p>
          <a:p>
            <a:pPr marL="285750" indent="-285750">
              <a:lnSpc>
                <a:spcPct val="145000"/>
              </a:lnSpc>
              <a:buClr>
                <a:srgbClr val="9B0000"/>
              </a:buClr>
              <a:buFont typeface="Wingdings" panose="05000000000000000000" charset="0"/>
              <a:buChar char="ü"/>
            </a:pPr>
            <a:r>
              <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rPr>
              <a:t>ORB </a:t>
            </a:r>
            <a:r>
              <a:rPr lang="en-US" altLang="zh-CN" sz="1600" b="1" dirty="0">
                <a:solidFill>
                  <a:schemeClr val="accent1"/>
                </a:solidFill>
                <a:latin typeface="微软雅黑" panose="020B0503020204020204" pitchFamily="34" charset="-122"/>
                <a:ea typeface="微软雅黑" panose="020B0503020204020204" pitchFamily="34" charset="-122"/>
              </a:rPr>
              <a:t>误差最大</a:t>
            </a:r>
            <a:r>
              <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rPr>
              <a:t>（</a:t>
            </a:r>
            <a:r>
              <a:rPr kumimoji="1" lang="en-US"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sym typeface="+mn-ea"/>
              </a:rPr>
              <a:t>Abs</a:t>
            </a:r>
            <a:r>
              <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sym typeface="+mn-ea"/>
              </a:rPr>
              <a:t>=</a:t>
            </a:r>
            <a:r>
              <a:rPr kumimoji="1" lang="en-US"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sym typeface="+mn-ea"/>
              </a:rPr>
              <a:t>3.024</a:t>
            </a:r>
            <a:r>
              <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sym typeface="+mn-ea"/>
              </a:rPr>
              <a:t>, RMSE=</a:t>
            </a:r>
            <a:r>
              <a:rPr kumimoji="1" lang="en-US"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sym typeface="+mn-ea"/>
              </a:rPr>
              <a:t>8.182</a:t>
            </a:r>
            <a:r>
              <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rPr>
              <a:t>），二进制特征对噪声敏感，</a:t>
            </a:r>
            <a:r>
              <a:rPr lang="zh-CN" altLang="en-US" sz="1600" b="1" dirty="0">
                <a:solidFill>
                  <a:srgbClr val="C00000"/>
                </a:solidFill>
                <a:latin typeface="微软雅黑" panose="020B0503020204020204" pitchFamily="34" charset="-122"/>
                <a:ea typeface="微软雅黑" panose="020B0503020204020204" pitchFamily="34" charset="-122"/>
              </a:rPr>
              <a:t>稳定性不足</a:t>
            </a:r>
            <a:r>
              <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rPr>
              <a:t>。</a:t>
            </a:r>
            <a:endParaRPr kumimoji="1" sz="1600" b="1" dirty="0">
              <a:ln w="12700">
                <a:noFill/>
              </a:ln>
              <a:solidFill>
                <a:schemeClr val="tx1"/>
              </a:solidFill>
              <a:latin typeface="微软雅黑" panose="020B0503020204020204" pitchFamily="34" charset="-122"/>
              <a:ea typeface="微软雅黑" panose="020B0503020204020204" pitchFamily="34" charset="-122"/>
              <a:cs typeface="Source Han Sans" panose="020B0400000000000000" charset="-122"/>
            </a:endParaRPr>
          </a:p>
        </p:txBody>
      </p:sp>
      <p:sp>
        <p:nvSpPr>
          <p:cNvPr id="17" name="文本框 16"/>
          <p:cNvSpPr txBox="1"/>
          <p:nvPr>
            <p:custDataLst>
              <p:tags r:id="rId7"/>
            </p:custDataLst>
          </p:nvPr>
        </p:nvSpPr>
        <p:spPr>
          <a:xfrm>
            <a:off x="8094980" y="3790315"/>
            <a:ext cx="1482725" cy="337185"/>
          </a:xfrm>
          <a:prstGeom prst="rect">
            <a:avLst/>
          </a:prstGeom>
          <a:solidFill>
            <a:schemeClr val="bg1"/>
          </a:solidFill>
          <a:ln>
            <a:solidFill>
              <a:schemeClr val="accent1"/>
            </a:solidFill>
          </a:ln>
        </p:spPr>
        <p:txBody>
          <a:bodyPr wrap="square" rtlCol="0">
            <a:spAutoFit/>
          </a:bodyPr>
          <a:p>
            <a:pPr algn="ctr"/>
            <a:r>
              <a:rPr lang="zh-CN" altLang="en-US" sz="1600" b="1" dirty="0">
                <a:latin typeface="微软雅黑" panose="020B0503020204020204" pitchFamily="34" charset="-122"/>
                <a:ea typeface="微软雅黑" panose="020B0503020204020204" pitchFamily="34" charset="-122"/>
                <a:cs typeface="Calibri" panose="020F0502020204030204" pitchFamily="34" charset="0"/>
              </a:rPr>
              <a:t>算法性能对比</a:t>
            </a:r>
            <a:endParaRPr lang="zh-CN" altLang="en-US" sz="1600" b="1"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9" name="灯片编号占位符 18"/>
          <p:cNvSpPr txBox="1"/>
          <p:nvPr/>
        </p:nvSpPr>
        <p:spPr>
          <a:xfrm>
            <a:off x="9311005" y="7286625"/>
            <a:ext cx="2743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
        <p:nvSpPr>
          <p:cNvPr id="296" name="文本框 295"/>
          <p:cNvSpPr txBox="1"/>
          <p:nvPr>
            <p:custDataLst>
              <p:tags r:id="rId8"/>
            </p:custDataLst>
          </p:nvPr>
        </p:nvSpPr>
        <p:spPr>
          <a:xfrm>
            <a:off x="1886955" y="3764227"/>
            <a:ext cx="2696051" cy="368300"/>
          </a:xfrm>
          <a:prstGeom prst="rect">
            <a:avLst/>
          </a:prstGeom>
          <a:solidFill>
            <a:schemeClr val="bg1"/>
          </a:solidFill>
        </p:spPr>
        <p:txBody>
          <a:bodyPr wrap="square" rtlCol="0">
            <a:spAutoFit/>
          </a:bodyPr>
          <a:lstStyle/>
          <a:p>
            <a:pPr algn="ctr"/>
            <a:r>
              <a:rPr b="1" dirty="0">
                <a:latin typeface="微软雅黑" panose="020B0503020204020204" pitchFamily="34" charset="-122"/>
                <a:ea typeface="微软雅黑" panose="020B0503020204020204" pitchFamily="34" charset="-122"/>
                <a:cs typeface="Calibri" panose="020F0502020204030204" pitchFamily="34" charset="0"/>
              </a:rPr>
              <a:t>采样间隔影响</a:t>
            </a:r>
            <a:endParaRPr b="1" dirty="0">
              <a:latin typeface="微软雅黑" panose="020B0503020204020204" pitchFamily="34" charset="-122"/>
              <a:ea typeface="微软雅黑" panose="020B0503020204020204" pitchFamily="34"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4342"/>
    </mc:Choice>
    <mc:Fallback>
      <p:transition spd="slow" advTm="2434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18"/>
          <p:cNvSpPr txBox="1"/>
          <p:nvPr/>
        </p:nvSpPr>
        <p:spPr>
          <a:xfrm>
            <a:off x="9302750" y="6569710"/>
            <a:ext cx="2743200" cy="2882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
        <p:nvSpPr>
          <p:cNvPr id="25" name="矩形 24"/>
          <p:cNvSpPr/>
          <p:nvPr/>
        </p:nvSpPr>
        <p:spPr>
          <a:xfrm>
            <a:off x="7325995" y="8255"/>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实验结果与分析</a:t>
            </a:r>
            <a:endPar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endParaRPr>
          </a:p>
        </p:txBody>
      </p:sp>
      <p:sp>
        <p:nvSpPr>
          <p:cNvPr id="2" name="文本框 1"/>
          <p:cNvSpPr txBox="1"/>
          <p:nvPr/>
        </p:nvSpPr>
        <p:spPr>
          <a:xfrm>
            <a:off x="353695" y="1039495"/>
            <a:ext cx="8800465" cy="460375"/>
          </a:xfrm>
          <a:prstGeom prst="rect">
            <a:avLst/>
          </a:prstGeom>
          <a:noFill/>
        </p:spPr>
        <p:txBody>
          <a:bodyPr wrap="square" rtlCol="0" anchor="t">
            <a:spAutoFit/>
          </a:bodyPr>
          <a:p>
            <a:pPr marL="342900" indent="-342900">
              <a:buClr>
                <a:schemeClr val="accent1"/>
              </a:buClr>
              <a:buFont typeface="Wingdings" panose="05000000000000000000" pitchFamily="2" charset="2"/>
              <a:buChar char="Ø"/>
            </a:pPr>
            <a:r>
              <a:rPr lang="zh-CN" sz="2400" b="1" kern="100" dirty="0">
                <a:solidFill>
                  <a:schemeClr val="accent1"/>
                </a:solidFill>
                <a:latin typeface="微软雅黑" panose="020B0503020204020204" pitchFamily="34" charset="-122"/>
                <a:ea typeface="微软雅黑" panose="020B0503020204020204" pitchFamily="34" charset="-122"/>
                <a:sym typeface="+mn-ea"/>
              </a:rPr>
              <a:t>基础部分：</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三角化深度估计</a:t>
            </a:r>
            <a:endParaRPr lang="zh-CN" altLang="en-US" sz="2400" b="1" kern="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圆角 4"/>
          <p:cNvSpPr/>
          <p:nvPr/>
        </p:nvSpPr>
        <p:spPr>
          <a:xfrm>
            <a:off x="6174740" y="2198370"/>
            <a:ext cx="5015865" cy="1700530"/>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sp>
        <p:nvSpPr>
          <p:cNvPr id="298" name="文本框 297"/>
          <p:cNvSpPr txBox="1"/>
          <p:nvPr/>
        </p:nvSpPr>
        <p:spPr>
          <a:xfrm>
            <a:off x="6280785" y="2291715"/>
            <a:ext cx="4909820" cy="886460"/>
          </a:xfrm>
          <a:prstGeom prst="rect">
            <a:avLst/>
          </a:prstGeom>
          <a:solidFill>
            <a:schemeClr val="bg1"/>
          </a:solidFill>
        </p:spPr>
        <p:txBody>
          <a:bodyPr wrap="square" rtlCol="0">
            <a:noAutofit/>
          </a:bodyPr>
          <a:p>
            <a:pPr marL="171450" indent="-171450" algn="l">
              <a:lnSpc>
                <a:spcPct val="150000"/>
              </a:lnSpc>
              <a:buFont typeface="Wingdings" panose="05000000000000000000" charset="0"/>
              <a:buChar char="Ø"/>
            </a:pPr>
            <a:r>
              <a:rPr lang="en-US" sz="1600" b="1" dirty="0">
                <a:latin typeface="微软雅黑" panose="020B0503020204020204" pitchFamily="34" charset="-122"/>
                <a:ea typeface="微软雅黑" panose="020B0503020204020204" pitchFamily="34" charset="-122"/>
                <a:sym typeface="+mn-ea"/>
              </a:rPr>
              <a:t>Abs</a:t>
            </a:r>
            <a:r>
              <a:rPr sz="1600" b="1" dirty="0">
                <a:latin typeface="微软雅黑" panose="020B0503020204020204" pitchFamily="34" charset="-122"/>
                <a:ea typeface="微软雅黑" panose="020B0503020204020204" pitchFamily="34" charset="-122"/>
                <a:sym typeface="+mn-ea"/>
              </a:rPr>
              <a:t>：SIFT </a:t>
            </a:r>
            <a:r>
              <a:rPr lang="en-US" altLang="zh-CN" sz="1600" b="1" dirty="0">
                <a:solidFill>
                  <a:schemeClr val="accent1"/>
                </a:solidFill>
                <a:latin typeface="微软雅黑" panose="020B0503020204020204" pitchFamily="34" charset="-122"/>
                <a:ea typeface="微软雅黑" panose="020B0503020204020204" pitchFamily="34" charset="-122"/>
                <a:sym typeface="+mn-ea"/>
              </a:rPr>
              <a:t>偏差最小</a:t>
            </a:r>
            <a:r>
              <a:rPr sz="1600" b="1" dirty="0">
                <a:latin typeface="微软雅黑" panose="020B0503020204020204" pitchFamily="34" charset="-122"/>
                <a:ea typeface="微软雅黑" panose="020B0503020204020204" pitchFamily="34" charset="-122"/>
                <a:sym typeface="+mn-ea"/>
              </a:rPr>
              <a:t>（平均误差低）。</a:t>
            </a:r>
            <a:endParaRPr sz="1600" b="1" dirty="0">
              <a:latin typeface="微软雅黑" panose="020B0503020204020204" pitchFamily="34" charset="-122"/>
              <a:ea typeface="微软雅黑" panose="020B0503020204020204" pitchFamily="34" charset="-122"/>
              <a:sym typeface="+mn-ea"/>
            </a:endParaRPr>
          </a:p>
          <a:p>
            <a:pPr marL="171450" indent="-171450" algn="l">
              <a:lnSpc>
                <a:spcPct val="150000"/>
              </a:lnSpc>
              <a:buFont typeface="Wingdings" panose="05000000000000000000" charset="0"/>
              <a:buChar char="Ø"/>
            </a:pPr>
            <a:r>
              <a:rPr sz="1600" b="1" dirty="0">
                <a:latin typeface="微软雅黑" panose="020B0503020204020204" pitchFamily="34" charset="-122"/>
                <a:ea typeface="微软雅黑" panose="020B0503020204020204" pitchFamily="34" charset="-122"/>
                <a:sym typeface="+mn-ea"/>
              </a:rPr>
              <a:t>RMSE：SIFT 对异常值的</a:t>
            </a:r>
            <a:r>
              <a:rPr lang="en-US" altLang="zh-CN" sz="1600" b="1" dirty="0">
                <a:solidFill>
                  <a:schemeClr val="accent1"/>
                </a:solidFill>
                <a:latin typeface="微软雅黑" panose="020B0503020204020204" pitchFamily="34" charset="-122"/>
                <a:ea typeface="微软雅黑" panose="020B0503020204020204" pitchFamily="34" charset="-122"/>
                <a:sym typeface="+mn-ea"/>
              </a:rPr>
              <a:t>鲁棒性最好</a:t>
            </a:r>
            <a:r>
              <a:rPr sz="1600" b="1" dirty="0">
                <a:latin typeface="微软雅黑" panose="020B0503020204020204" pitchFamily="34" charset="-122"/>
                <a:ea typeface="微软雅黑" panose="020B0503020204020204" pitchFamily="34" charset="-122"/>
                <a:sym typeface="+mn-ea"/>
              </a:rPr>
              <a:t>。</a:t>
            </a:r>
            <a:endParaRPr sz="1600" b="1" dirty="0">
              <a:latin typeface="微软雅黑" panose="020B0503020204020204" pitchFamily="34" charset="-122"/>
              <a:ea typeface="微软雅黑" panose="020B0503020204020204" pitchFamily="34" charset="-122"/>
              <a:sym typeface="+mn-ea"/>
            </a:endParaRPr>
          </a:p>
          <a:p>
            <a:pPr marL="171450" indent="-171450" algn="l">
              <a:lnSpc>
                <a:spcPct val="150000"/>
              </a:lnSpc>
              <a:buFont typeface="Wingdings" panose="05000000000000000000" charset="0"/>
              <a:buChar char="Ø"/>
            </a:pPr>
            <a:r>
              <a:rPr sz="1600" b="1" dirty="0">
                <a:latin typeface="微软雅黑" panose="020B0503020204020204" pitchFamily="34" charset="-122"/>
                <a:ea typeface="微软雅黑" panose="020B0503020204020204" pitchFamily="34" charset="-122"/>
                <a:sym typeface="+mn-ea"/>
              </a:rPr>
              <a:t>RMSE log：SURF 在低深度区域表现</a:t>
            </a:r>
            <a:r>
              <a:rPr lang="en-US" altLang="zh-CN" sz="1600" b="1" dirty="0">
                <a:solidFill>
                  <a:schemeClr val="accent1"/>
                </a:solidFill>
                <a:latin typeface="微软雅黑" panose="020B0503020204020204" pitchFamily="34" charset="-122"/>
                <a:ea typeface="微软雅黑" panose="020B0503020204020204" pitchFamily="34" charset="-122"/>
                <a:sym typeface="+mn-ea"/>
              </a:rPr>
              <a:t>接近 SIFT</a:t>
            </a:r>
            <a:r>
              <a:rPr sz="1600" b="1" dirty="0">
                <a:latin typeface="微软雅黑" panose="020B0503020204020204" pitchFamily="34" charset="-122"/>
                <a:ea typeface="微软雅黑" panose="020B0503020204020204" pitchFamily="34" charset="-122"/>
                <a:sym typeface="+mn-ea"/>
              </a:rPr>
              <a:t>（</a:t>
            </a:r>
            <a:r>
              <a:rPr lang="en-US" sz="1600" b="1" dirty="0">
                <a:latin typeface="微软雅黑" panose="020B0503020204020204" pitchFamily="34" charset="-122"/>
                <a:ea typeface="微软雅黑" panose="020B0503020204020204" pitchFamily="34" charset="-122"/>
                <a:sym typeface="+mn-ea"/>
              </a:rPr>
              <a:t>0.884</a:t>
            </a:r>
            <a:r>
              <a:rPr sz="1600" b="1" dirty="0">
                <a:latin typeface="微软雅黑" panose="020B0503020204020204" pitchFamily="34" charset="-122"/>
                <a:ea typeface="微软雅黑" panose="020B0503020204020204" pitchFamily="34" charset="-122"/>
                <a:sym typeface="+mn-ea"/>
              </a:rPr>
              <a:t> vs </a:t>
            </a:r>
            <a:r>
              <a:rPr lang="en-US" sz="1600" b="1" dirty="0">
                <a:latin typeface="微软雅黑" panose="020B0503020204020204" pitchFamily="34" charset="-122"/>
                <a:ea typeface="微软雅黑" panose="020B0503020204020204" pitchFamily="34" charset="-122"/>
                <a:sym typeface="+mn-ea"/>
              </a:rPr>
              <a:t>0.872</a:t>
            </a:r>
            <a:r>
              <a:rPr sz="1600" b="1" dirty="0">
                <a:latin typeface="微软雅黑" panose="020B0503020204020204" pitchFamily="34" charset="-122"/>
                <a:ea typeface="微软雅黑" panose="020B0503020204020204" pitchFamily="34" charset="-122"/>
                <a:sym typeface="+mn-ea"/>
              </a:rPr>
              <a:t>）。</a:t>
            </a:r>
            <a:endParaRPr sz="1600" b="1" dirty="0">
              <a:latin typeface="微软雅黑" panose="020B0503020204020204" pitchFamily="34" charset="-122"/>
              <a:ea typeface="微软雅黑" panose="020B0503020204020204" pitchFamily="34" charset="-122"/>
              <a:sym typeface="+mn-ea"/>
            </a:endParaRPr>
          </a:p>
        </p:txBody>
      </p:sp>
      <p:sp>
        <p:nvSpPr>
          <p:cNvPr id="16" name="矩形: 圆角 359" descr="7b0a202020202262756c6c6574223a20227b5c2263617465676f727949645c223a5c225c222c5c2274656d706c61746549645c223a32303233313637367d220a7d0a"/>
          <p:cNvSpPr/>
          <p:nvPr/>
        </p:nvSpPr>
        <p:spPr>
          <a:xfrm>
            <a:off x="6166485" y="4393565"/>
            <a:ext cx="5024120" cy="1731010"/>
          </a:xfrm>
          <a:prstGeom prst="roundRect">
            <a:avLst>
              <a:gd name="adj" fmla="val 1988"/>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marL="171450" indent="-171450" algn="l">
              <a:lnSpc>
                <a:spcPct val="150000"/>
              </a:lnSpc>
              <a:buClrTx/>
              <a:buSzTx/>
              <a:buFont typeface="Wingdings" panose="05000000000000000000" charset="0"/>
              <a:buChar char="Ø"/>
            </a:pPr>
            <a:r>
              <a:rPr sz="1600" b="1" dirty="0">
                <a:solidFill>
                  <a:schemeClr val="tx1"/>
                </a:solidFill>
                <a:latin typeface="微软雅黑" panose="020B0503020204020204" pitchFamily="34" charset="-122"/>
                <a:ea typeface="微软雅黑" panose="020B0503020204020204" pitchFamily="34" charset="-122"/>
              </a:rPr>
              <a:t>SIFT：</a:t>
            </a:r>
            <a:r>
              <a:rPr lang="zh-CN" altLang="en-US" sz="1600" b="1" dirty="0">
                <a:solidFill>
                  <a:srgbClr val="C00000"/>
                </a:solidFill>
                <a:latin typeface="微软雅黑" panose="020B0503020204020204" pitchFamily="34" charset="-122"/>
                <a:ea typeface="微软雅黑" panose="020B0503020204020204" pitchFamily="34" charset="-122"/>
              </a:rPr>
              <a:t>高精度</a:t>
            </a:r>
            <a:r>
              <a:rPr sz="1600" b="1" dirty="0">
                <a:solidFill>
                  <a:schemeClr val="tx1"/>
                </a:solidFill>
                <a:latin typeface="微软雅黑" panose="020B0503020204020204" pitchFamily="34" charset="-122"/>
                <a:ea typeface="微软雅黑" panose="020B0503020204020204" pitchFamily="34" charset="-122"/>
              </a:rPr>
              <a:t>需求（如三维重建）</a:t>
            </a:r>
            <a:endParaRPr sz="1600" b="1" dirty="0">
              <a:solidFill>
                <a:schemeClr val="tx1"/>
              </a:solidFill>
              <a:latin typeface="微软雅黑" panose="020B0503020204020204" pitchFamily="34" charset="-122"/>
              <a:ea typeface="微软雅黑" panose="020B0503020204020204" pitchFamily="34" charset="-122"/>
            </a:endParaRPr>
          </a:p>
          <a:p>
            <a:pPr marL="171450" indent="-171450" algn="l">
              <a:lnSpc>
                <a:spcPct val="150000"/>
              </a:lnSpc>
              <a:buClrTx/>
              <a:buSzTx/>
              <a:buFont typeface="Wingdings" panose="05000000000000000000" charset="0"/>
              <a:buChar char="Ø"/>
            </a:pPr>
            <a:r>
              <a:rPr sz="1600" b="1" dirty="0">
                <a:solidFill>
                  <a:schemeClr val="tx1"/>
                </a:solidFill>
                <a:latin typeface="微软雅黑" panose="020B0503020204020204" pitchFamily="34" charset="-122"/>
                <a:ea typeface="微软雅黑" panose="020B0503020204020204" pitchFamily="34" charset="-122"/>
              </a:rPr>
              <a:t>SURF：</a:t>
            </a:r>
            <a:r>
              <a:rPr lang="zh-CN" altLang="en-US" sz="1600" b="1" dirty="0">
                <a:solidFill>
                  <a:srgbClr val="C00000"/>
                </a:solidFill>
                <a:latin typeface="微软雅黑" panose="020B0503020204020204" pitchFamily="34" charset="-122"/>
                <a:ea typeface="微软雅黑" panose="020B0503020204020204" pitchFamily="34" charset="-122"/>
              </a:rPr>
              <a:t>平衡</a:t>
            </a:r>
            <a:r>
              <a:rPr sz="1600" b="1" dirty="0">
                <a:solidFill>
                  <a:schemeClr val="tx1"/>
                </a:solidFill>
                <a:latin typeface="微软雅黑" panose="020B0503020204020204" pitchFamily="34" charset="-122"/>
                <a:ea typeface="微软雅黑" panose="020B0503020204020204" pitchFamily="34" charset="-122"/>
              </a:rPr>
              <a:t>速度与精度（实时应用）</a:t>
            </a:r>
            <a:endParaRPr sz="1600" b="1" dirty="0">
              <a:solidFill>
                <a:schemeClr val="tx1"/>
              </a:solidFill>
              <a:latin typeface="微软雅黑" panose="020B0503020204020204" pitchFamily="34" charset="-122"/>
              <a:ea typeface="微软雅黑" panose="020B0503020204020204" pitchFamily="34" charset="-122"/>
            </a:endParaRPr>
          </a:p>
          <a:p>
            <a:pPr marL="171450" indent="-171450" algn="l">
              <a:lnSpc>
                <a:spcPct val="150000"/>
              </a:lnSpc>
              <a:buClrTx/>
              <a:buSzTx/>
              <a:buFont typeface="Wingdings" panose="05000000000000000000" charset="0"/>
              <a:buChar char="Ø"/>
            </a:pPr>
            <a:r>
              <a:rPr sz="1600" b="1" dirty="0">
                <a:solidFill>
                  <a:schemeClr val="tx1"/>
                </a:solidFill>
                <a:latin typeface="微软雅黑" panose="020B0503020204020204" pitchFamily="34" charset="-122"/>
                <a:ea typeface="微软雅黑" panose="020B0503020204020204" pitchFamily="34" charset="-122"/>
              </a:rPr>
              <a:t>ORB：计算资源有限或</a:t>
            </a:r>
            <a:r>
              <a:rPr lang="zh-CN" altLang="en-US" sz="1600" b="1" dirty="0">
                <a:solidFill>
                  <a:srgbClr val="C00000"/>
                </a:solidFill>
                <a:latin typeface="微软雅黑" panose="020B0503020204020204" pitchFamily="34" charset="-122"/>
                <a:ea typeface="微软雅黑" panose="020B0503020204020204" pitchFamily="34" charset="-122"/>
              </a:rPr>
              <a:t>实时性</a:t>
            </a:r>
            <a:r>
              <a:rPr sz="1600" b="1" dirty="0">
                <a:solidFill>
                  <a:schemeClr val="tx1"/>
                </a:solidFill>
                <a:latin typeface="微软雅黑" panose="020B0503020204020204" pitchFamily="34" charset="-122"/>
                <a:ea typeface="微软雅黑" panose="020B0503020204020204" pitchFamily="34" charset="-122"/>
              </a:rPr>
              <a:t>优先（如移动端）。密集场景慎用ORB。</a:t>
            </a:r>
            <a:endParaRPr sz="1600" b="1" dirty="0">
              <a:solidFill>
                <a:schemeClr val="tx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933690" y="4215765"/>
            <a:ext cx="1484630" cy="337185"/>
          </a:xfrm>
          <a:prstGeom prst="rect">
            <a:avLst/>
          </a:prstGeom>
          <a:solidFill>
            <a:schemeClr val="bg1"/>
          </a:solidFill>
          <a:ln>
            <a:solidFill>
              <a:schemeClr val="accent1"/>
            </a:solidFill>
          </a:ln>
        </p:spPr>
        <p:txBody>
          <a:bodyPr wrap="square" rtlCol="0">
            <a:spAutoFit/>
          </a:bodyPr>
          <a:p>
            <a:pPr algn="ctr"/>
            <a:r>
              <a:rPr lang="zh-CN" altLang="en-US" sz="1600" b="1" dirty="0">
                <a:latin typeface="微软雅黑" panose="020B0503020204020204" pitchFamily="34" charset="-122"/>
                <a:ea typeface="微软雅黑" panose="020B0503020204020204" pitchFamily="34" charset="-122"/>
                <a:cs typeface="Calibri" panose="020F0502020204030204" pitchFamily="34" charset="0"/>
              </a:rPr>
              <a:t>算法选择</a:t>
            </a:r>
            <a:endParaRPr lang="zh-CN" altLang="en-US" sz="1600" b="1"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296" name="文本框 295"/>
          <p:cNvSpPr txBox="1"/>
          <p:nvPr/>
        </p:nvSpPr>
        <p:spPr>
          <a:xfrm>
            <a:off x="7252070" y="1997657"/>
            <a:ext cx="2696051" cy="368300"/>
          </a:xfrm>
          <a:prstGeom prst="rect">
            <a:avLst/>
          </a:prstGeom>
          <a:solidFill>
            <a:schemeClr val="bg1"/>
          </a:solidFill>
        </p:spPr>
        <p:txBody>
          <a:bodyPr wrap="square" rtlCol="0">
            <a:spAutoFit/>
          </a:bodyPr>
          <a:p>
            <a:pPr algn="ctr"/>
            <a:r>
              <a:rPr b="1" dirty="0">
                <a:latin typeface="微软雅黑" panose="020B0503020204020204" pitchFamily="34" charset="-122"/>
                <a:ea typeface="微软雅黑" panose="020B0503020204020204" pitchFamily="34" charset="-122"/>
                <a:cs typeface="Calibri" panose="020F0502020204030204" pitchFamily="34" charset="0"/>
              </a:rPr>
              <a:t>误差指标解读</a:t>
            </a:r>
            <a:endParaRPr b="1" dirty="0">
              <a:latin typeface="微软雅黑" panose="020B0503020204020204" pitchFamily="34" charset="-122"/>
              <a:ea typeface="微软雅黑" panose="020B0503020204020204" pitchFamily="34" charset="-122"/>
              <a:cs typeface="Calibri" panose="020F0502020204030204" pitchFamily="34" charset="0"/>
            </a:endParaRPr>
          </a:p>
        </p:txBody>
      </p:sp>
      <p:graphicFrame>
        <p:nvGraphicFramePr>
          <p:cNvPr id="3" name="图表 2"/>
          <p:cNvGraphicFramePr/>
          <p:nvPr/>
        </p:nvGraphicFramePr>
        <p:xfrm>
          <a:off x="465455" y="1866900"/>
          <a:ext cx="5429250" cy="45440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2000" advTm="24342"/>
    </mc:Choice>
    <mc:Fallback>
      <p:transition spd="slow" advTm="2434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18"/>
          <p:cNvSpPr txBox="1"/>
          <p:nvPr/>
        </p:nvSpPr>
        <p:spPr>
          <a:xfrm>
            <a:off x="9302750" y="6569710"/>
            <a:ext cx="2743200" cy="2882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
        <p:nvSpPr>
          <p:cNvPr id="25" name="矩形 24"/>
          <p:cNvSpPr/>
          <p:nvPr/>
        </p:nvSpPr>
        <p:spPr>
          <a:xfrm>
            <a:off x="7325995" y="8255"/>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实验结果与分析</a:t>
            </a:r>
            <a:endPar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endParaRPr>
          </a:p>
        </p:txBody>
      </p:sp>
      <p:sp>
        <p:nvSpPr>
          <p:cNvPr id="2" name="文本框 1"/>
          <p:cNvSpPr txBox="1"/>
          <p:nvPr/>
        </p:nvSpPr>
        <p:spPr>
          <a:xfrm>
            <a:off x="353695" y="1039495"/>
            <a:ext cx="8800465" cy="460375"/>
          </a:xfrm>
          <a:prstGeom prst="rect">
            <a:avLst/>
          </a:prstGeom>
          <a:noFill/>
        </p:spPr>
        <p:txBody>
          <a:bodyPr wrap="square" rtlCol="0" anchor="t">
            <a:spAutoFit/>
          </a:bodyPr>
          <a:p>
            <a:pPr marL="342900" indent="-342900">
              <a:buClr>
                <a:schemeClr val="accent1"/>
              </a:buClr>
              <a:buFont typeface="Wingdings" panose="05000000000000000000" pitchFamily="2" charset="2"/>
              <a:buChar char="Ø"/>
            </a:pPr>
            <a:r>
              <a:rPr lang="zh-CN" sz="2400" b="1" kern="100" dirty="0">
                <a:solidFill>
                  <a:schemeClr val="accent1"/>
                </a:solidFill>
                <a:latin typeface="微软雅黑" panose="020B0503020204020204" pitchFamily="34" charset="-122"/>
                <a:ea typeface="微软雅黑" panose="020B0503020204020204" pitchFamily="34" charset="-122"/>
                <a:sym typeface="+mn-ea"/>
              </a:rPr>
              <a:t>扩展部分：</a:t>
            </a:r>
            <a:r>
              <a:rPr lang="en-US" altLang="zh-CN" sz="2400" b="1" kern="100" dirty="0">
                <a:solidFill>
                  <a:schemeClr val="tx1"/>
                </a:solidFill>
                <a:latin typeface="微软雅黑" panose="020B0503020204020204" pitchFamily="34" charset="-122"/>
                <a:ea typeface="微软雅黑" panose="020B0503020204020204" pitchFamily="34" charset="-122"/>
                <a:sym typeface="+mn-ea"/>
              </a:rPr>
              <a:t>whole-apartment</a:t>
            </a:r>
            <a:r>
              <a:rPr lang="zh-CN" altLang="en-US" sz="2400" b="1" kern="100" dirty="0">
                <a:solidFill>
                  <a:schemeClr val="tx1"/>
                </a:solidFill>
                <a:latin typeface="微软雅黑" panose="020B0503020204020204" pitchFamily="34" charset="-122"/>
                <a:ea typeface="微软雅黑" panose="020B0503020204020204" pitchFamily="34" charset="-122"/>
                <a:sym typeface="+mn-ea"/>
              </a:rPr>
              <a:t>数据集测试结果（</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sym typeface="+mn-ea"/>
              </a:rPr>
              <a:t>DELTAS</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400" b="1" kern="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11" name="表格 10"/>
          <p:cNvGraphicFramePr/>
          <p:nvPr>
            <p:custDataLst>
              <p:tags r:id="rId1"/>
            </p:custDataLst>
          </p:nvPr>
        </p:nvGraphicFramePr>
        <p:xfrm>
          <a:off x="2146935" y="1703070"/>
          <a:ext cx="7772400" cy="3239770"/>
        </p:xfrm>
        <a:graphic>
          <a:graphicData uri="http://schemas.openxmlformats.org/drawingml/2006/table">
            <a:tbl>
              <a:tblPr firstRow="1" bandRow="1">
                <a:tableStyleId>{5C22544A-7EE6-4342-B048-85BDC9FD1C3A}</a:tableStyleId>
              </a:tblPr>
              <a:tblGrid>
                <a:gridCol w="1554480"/>
                <a:gridCol w="1554480"/>
                <a:gridCol w="1554480"/>
                <a:gridCol w="1554480"/>
                <a:gridCol w="1554480"/>
              </a:tblGrid>
              <a:tr h="361315">
                <a:tc>
                  <a:txBody>
                    <a:bodyPr/>
                    <a:p>
                      <a:pPr marL="0" indent="0" algn="l" fontAlgn="base">
                        <a:spcBef>
                          <a:spcPct val="0"/>
                        </a:spcBef>
                        <a:spcAft>
                          <a:spcPct val="0"/>
                        </a:spcAft>
                      </a:pPr>
                      <a:r>
                        <a:rPr lang="zh-CN" altLang="en-US" sz="1600" b="1" i="0">
                          <a:solidFill>
                            <a:schemeClr val="bg1"/>
                          </a:solidFill>
                          <a:latin typeface="微软雅黑" panose="020B0503020204020204" pitchFamily="34" charset="-122"/>
                          <a:ea typeface="微软雅黑" panose="020B0503020204020204" pitchFamily="34" charset="-122"/>
                        </a:rPr>
                        <a:t>指标</a:t>
                      </a:r>
                      <a:endParaRPr lang="zh-CN" altLang="en-US" sz="1600" b="1" i="0">
                        <a:solidFill>
                          <a:schemeClr val="bg1"/>
                        </a:solidFill>
                        <a:latin typeface="微软雅黑" panose="020B0503020204020204" pitchFamily="34" charset="-122"/>
                        <a:ea typeface="微软雅黑" panose="020B0503020204020204" pitchFamily="34" charset="-122"/>
                      </a:endParaRPr>
                    </a:p>
                  </a:txBody>
                  <a:tcPr marL="76517" marR="76517" marT="51117" marB="51117">
                    <a:solidFill>
                      <a:schemeClr val="accent1"/>
                    </a:solidFill>
                  </a:tcPr>
                </a:tc>
                <a:tc>
                  <a:txBody>
                    <a:bodyPr/>
                    <a:p>
                      <a:pPr marL="0" indent="0" algn="l" fontAlgn="base">
                        <a:spcBef>
                          <a:spcPct val="0"/>
                        </a:spcBef>
                        <a:spcAft>
                          <a:spcPct val="0"/>
                        </a:spcAft>
                      </a:pPr>
                      <a:r>
                        <a:rPr lang="en-US" sz="1600" b="1" i="0">
                          <a:latin typeface="微软雅黑" panose="020B0503020204020204" pitchFamily="34" charset="-122"/>
                          <a:ea typeface="微软雅黑" panose="020B0503020204020204" pitchFamily="34" charset="-122"/>
                          <a:cs typeface="微软雅黑" panose="020B0503020204020204" pitchFamily="34" charset="-122"/>
                        </a:rPr>
                        <a:t>gap=1</a:t>
                      </a:r>
                      <a:endParaRPr lang="en-US" sz="1600" b="1" i="0">
                        <a:latin typeface="微软雅黑" panose="020B0503020204020204" pitchFamily="34" charset="-122"/>
                        <a:ea typeface="微软雅黑" panose="020B0503020204020204" pitchFamily="34" charset="-122"/>
                        <a:cs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sz="1600" b="1" i="0">
                          <a:latin typeface="微软雅黑" panose="020B0503020204020204" pitchFamily="34" charset="-122"/>
                          <a:ea typeface="微软雅黑" panose="020B0503020204020204" pitchFamily="34" charset="-122"/>
                          <a:cs typeface="微软雅黑" panose="020B0503020204020204" pitchFamily="34" charset="-122"/>
                        </a:rPr>
                        <a:t>gap=5</a:t>
                      </a:r>
                      <a:endParaRPr lang="en-US" sz="1600" b="1" i="0">
                        <a:latin typeface="微软雅黑" panose="020B0503020204020204" pitchFamily="34" charset="-122"/>
                        <a:ea typeface="微软雅黑" panose="020B0503020204020204" pitchFamily="34" charset="-122"/>
                        <a:cs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sz="1600" b="1" i="0">
                          <a:latin typeface="微软雅黑" panose="020B0503020204020204" pitchFamily="34" charset="-122"/>
                          <a:ea typeface="微软雅黑" panose="020B0503020204020204" pitchFamily="34" charset="-122"/>
                          <a:cs typeface="微软雅黑" panose="020B0503020204020204" pitchFamily="34" charset="-122"/>
                        </a:rPr>
                        <a:t>gap=10</a:t>
                      </a:r>
                      <a:endParaRPr lang="en-US" sz="1600" b="1" i="0">
                        <a:latin typeface="微软雅黑" panose="020B0503020204020204" pitchFamily="34" charset="-122"/>
                        <a:ea typeface="微软雅黑" panose="020B0503020204020204" pitchFamily="34" charset="-122"/>
                        <a:cs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sz="1600" b="1" i="0">
                          <a:latin typeface="微软雅黑" panose="020B0503020204020204" pitchFamily="34" charset="-122"/>
                          <a:ea typeface="微软雅黑" panose="020B0503020204020204" pitchFamily="34" charset="-122"/>
                          <a:cs typeface="微软雅黑" panose="020B0503020204020204" pitchFamily="34" charset="-122"/>
                        </a:rPr>
                        <a:t>gap=20</a:t>
                      </a:r>
                      <a:endParaRPr lang="en-US" sz="1600" b="1" i="0">
                        <a:latin typeface="微软雅黑" panose="020B0503020204020204" pitchFamily="34" charset="-122"/>
                        <a:ea typeface="微软雅黑" panose="020B0503020204020204" pitchFamily="34" charset="-122"/>
                        <a:cs typeface="微软雅黑" panose="020B0503020204020204" pitchFamily="34" charset="-122"/>
                      </a:endParaRPr>
                    </a:p>
                  </a:txBody>
                  <a:tcPr marL="76517" marR="76517" marT="51117" marB="51117"/>
                </a:tc>
              </a:tr>
              <a:tr h="361950">
                <a:tc>
                  <a:txBody>
                    <a:bodyPr/>
                    <a:p>
                      <a:pPr marL="0" indent="0" algn="l" fontAlgn="base">
                        <a:spcBef>
                          <a:spcPct val="0"/>
                        </a:spcBef>
                        <a:spcAft>
                          <a:spcPct val="0"/>
                        </a:spcAft>
                      </a:pPr>
                      <a:r>
                        <a:rPr lang="en-US" altLang="zh-CN" sz="1600" b="1" i="0">
                          <a:solidFill>
                            <a:schemeClr val="bg1"/>
                          </a:solidFill>
                          <a:latin typeface="微软雅黑" panose="020B0503020204020204" pitchFamily="34" charset="-122"/>
                          <a:ea typeface="微软雅黑" panose="020B0503020204020204" pitchFamily="34" charset="-122"/>
                        </a:rPr>
                        <a:t>abs_rel</a:t>
                      </a:r>
                      <a:endParaRPr lang="en-US" altLang="zh-CN" sz="1600" b="1" i="0">
                        <a:solidFill>
                          <a:schemeClr val="bg1"/>
                        </a:solidFill>
                        <a:latin typeface="微软雅黑" panose="020B0503020204020204" pitchFamily="34" charset="-122"/>
                        <a:ea typeface="微软雅黑" panose="020B0503020204020204" pitchFamily="34" charset="-122"/>
                      </a:endParaRPr>
                    </a:p>
                  </a:txBody>
                  <a:tcPr marL="76517" marR="76517" marT="51117" marB="51117">
                    <a:solidFill>
                      <a:schemeClr val="accent1"/>
                    </a:solidFill>
                  </a:tcPr>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0.7569</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0.7569</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0.7570</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0.7569</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r>
              <a:tr h="362585">
                <a:tc>
                  <a:txBody>
                    <a:bodyPr/>
                    <a:p>
                      <a:pPr marL="0" indent="0" algn="l" fontAlgn="base">
                        <a:spcBef>
                          <a:spcPct val="0"/>
                        </a:spcBef>
                        <a:spcAft>
                          <a:spcPct val="0"/>
                        </a:spcAft>
                      </a:pPr>
                      <a:r>
                        <a:rPr lang="en-US" altLang="zh-CN" sz="1600" b="1" i="0">
                          <a:solidFill>
                            <a:schemeClr val="bg1"/>
                          </a:solidFill>
                          <a:latin typeface="微软雅黑" panose="020B0503020204020204" pitchFamily="34" charset="-122"/>
                          <a:ea typeface="微软雅黑" panose="020B0503020204020204" pitchFamily="34" charset="-122"/>
                        </a:rPr>
                        <a:t>abs_diff</a:t>
                      </a:r>
                      <a:endParaRPr lang="en-US" altLang="zh-CN" sz="1600" b="1" i="0">
                        <a:solidFill>
                          <a:schemeClr val="bg1"/>
                        </a:solidFill>
                        <a:latin typeface="微软雅黑" panose="020B0503020204020204" pitchFamily="34" charset="-122"/>
                        <a:ea typeface="微软雅黑" panose="020B0503020204020204" pitchFamily="34" charset="-122"/>
                      </a:endParaRPr>
                    </a:p>
                  </a:txBody>
                  <a:tcPr marL="76517" marR="76517" marT="51117" marB="51117">
                    <a:solidFill>
                      <a:schemeClr val="accent1"/>
                    </a:solidFill>
                  </a:tcPr>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5.7692</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5.7693</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5.7683</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5.7661</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r>
              <a:tr h="361315">
                <a:tc>
                  <a:txBody>
                    <a:bodyPr/>
                    <a:p>
                      <a:pPr marL="0" indent="0" algn="l" fontAlgn="base">
                        <a:spcBef>
                          <a:spcPct val="0"/>
                        </a:spcBef>
                        <a:spcAft>
                          <a:spcPct val="0"/>
                        </a:spcAft>
                      </a:pPr>
                      <a:r>
                        <a:rPr lang="en-US" altLang="zh-CN" sz="1600" b="1" i="0">
                          <a:solidFill>
                            <a:schemeClr val="bg1"/>
                          </a:solidFill>
                          <a:latin typeface="微软雅黑" panose="020B0503020204020204" pitchFamily="34" charset="-122"/>
                          <a:ea typeface="微软雅黑" panose="020B0503020204020204" pitchFamily="34" charset="-122"/>
                        </a:rPr>
                        <a:t>sq_rel</a:t>
                      </a:r>
                      <a:endParaRPr lang="en-US" altLang="zh-CN" sz="1600" b="1" i="0">
                        <a:solidFill>
                          <a:schemeClr val="bg1"/>
                        </a:solidFill>
                        <a:latin typeface="微软雅黑" panose="020B0503020204020204" pitchFamily="34" charset="-122"/>
                        <a:ea typeface="微软雅黑" panose="020B0503020204020204" pitchFamily="34" charset="-122"/>
                      </a:endParaRPr>
                    </a:p>
                  </a:txBody>
                  <a:tcPr marL="76517" marR="76517" marT="51117" marB="51117">
                    <a:solidFill>
                      <a:schemeClr val="accent1"/>
                    </a:solidFill>
                  </a:tcPr>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4.5289</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4.5288</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4.5287</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4.5268</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r>
              <a:tr h="361315">
                <a:tc>
                  <a:txBody>
                    <a:bodyPr/>
                    <a:p>
                      <a:pPr marL="0" indent="0" algn="l" fontAlgn="base">
                        <a:spcBef>
                          <a:spcPct val="0"/>
                        </a:spcBef>
                        <a:spcAft>
                          <a:spcPct val="0"/>
                        </a:spcAft>
                      </a:pPr>
                      <a:r>
                        <a:rPr lang="en-US" altLang="zh-CN" sz="1600" b="1" i="0">
                          <a:solidFill>
                            <a:schemeClr val="bg1"/>
                          </a:solidFill>
                          <a:latin typeface="微软雅黑" panose="020B0503020204020204" pitchFamily="34" charset="-122"/>
                          <a:ea typeface="微软雅黑" panose="020B0503020204020204" pitchFamily="34" charset="-122"/>
                        </a:rPr>
                        <a:t>a1</a:t>
                      </a:r>
                      <a:endParaRPr lang="en-US" altLang="zh-CN" sz="1600" b="1" i="0">
                        <a:solidFill>
                          <a:schemeClr val="bg1"/>
                        </a:solidFill>
                        <a:latin typeface="微软雅黑" panose="020B0503020204020204" pitchFamily="34" charset="-122"/>
                        <a:ea typeface="微软雅黑" panose="020B0503020204020204" pitchFamily="34" charset="-122"/>
                      </a:endParaRPr>
                    </a:p>
                  </a:txBody>
                  <a:tcPr marL="76517" marR="76517" marT="51117" marB="51117">
                    <a:solidFill>
                      <a:schemeClr val="accent1"/>
                    </a:solidFill>
                  </a:tcPr>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0.0038</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0.0038</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0.0038</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0.0038</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r>
              <a:tr h="361950">
                <a:tc>
                  <a:txBody>
                    <a:bodyPr/>
                    <a:p>
                      <a:pPr marL="0" indent="0" algn="l" fontAlgn="base">
                        <a:spcBef>
                          <a:spcPct val="0"/>
                        </a:spcBef>
                        <a:spcAft>
                          <a:spcPct val="0"/>
                        </a:spcAft>
                      </a:pPr>
                      <a:r>
                        <a:rPr lang="en-US" altLang="zh-CN" sz="1600" b="1" i="0">
                          <a:solidFill>
                            <a:schemeClr val="bg1"/>
                          </a:solidFill>
                          <a:latin typeface="微软雅黑" panose="020B0503020204020204" pitchFamily="34" charset="-122"/>
                          <a:ea typeface="微软雅黑" panose="020B0503020204020204" pitchFamily="34" charset="-122"/>
                        </a:rPr>
                        <a:t>a2</a:t>
                      </a:r>
                      <a:endParaRPr lang="en-US" altLang="zh-CN" sz="1600" b="1" i="0">
                        <a:solidFill>
                          <a:schemeClr val="bg1"/>
                        </a:solidFill>
                        <a:latin typeface="微软雅黑" panose="020B0503020204020204" pitchFamily="34" charset="-122"/>
                        <a:ea typeface="微软雅黑" panose="020B0503020204020204" pitchFamily="34" charset="-122"/>
                      </a:endParaRPr>
                    </a:p>
                  </a:txBody>
                  <a:tcPr marL="76517" marR="76517" marT="51117" marB="51117">
                    <a:solidFill>
                      <a:schemeClr val="accent1"/>
                    </a:solidFill>
                  </a:tcPr>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0.0137</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0.0137</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0.0138</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0.0138</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r>
              <a:tr h="362585">
                <a:tc>
                  <a:txBody>
                    <a:bodyPr/>
                    <a:p>
                      <a:pPr marL="0" indent="0" algn="l" fontAlgn="base">
                        <a:spcBef>
                          <a:spcPct val="0"/>
                        </a:spcBef>
                        <a:spcAft>
                          <a:spcPct val="0"/>
                        </a:spcAft>
                      </a:pPr>
                      <a:r>
                        <a:rPr lang="en-US" altLang="zh-CN" sz="1600" b="1" i="0">
                          <a:solidFill>
                            <a:schemeClr val="bg1"/>
                          </a:solidFill>
                          <a:latin typeface="微软雅黑" panose="020B0503020204020204" pitchFamily="34" charset="-122"/>
                          <a:ea typeface="微软雅黑" panose="020B0503020204020204" pitchFamily="34" charset="-122"/>
                        </a:rPr>
                        <a:t>a3</a:t>
                      </a:r>
                      <a:endParaRPr lang="en-US" altLang="zh-CN" sz="1600" b="1" i="0">
                        <a:solidFill>
                          <a:schemeClr val="bg1"/>
                        </a:solidFill>
                        <a:latin typeface="微软雅黑" panose="020B0503020204020204" pitchFamily="34" charset="-122"/>
                        <a:ea typeface="微软雅黑" panose="020B0503020204020204" pitchFamily="34" charset="-122"/>
                      </a:endParaRPr>
                    </a:p>
                  </a:txBody>
                  <a:tcPr marL="76517" marR="76517" marT="51117" marB="51117">
                    <a:solidFill>
                      <a:schemeClr val="accent1"/>
                    </a:solidFill>
                  </a:tcPr>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0.0418</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0.0418</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0.0418</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0.0418</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r>
              <a:tr h="361315">
                <a:tc>
                  <a:txBody>
                    <a:bodyPr/>
                    <a:p>
                      <a:pPr marL="0" indent="0" algn="l" fontAlgn="base">
                        <a:spcBef>
                          <a:spcPct val="0"/>
                        </a:spcBef>
                        <a:spcAft>
                          <a:spcPct val="0"/>
                        </a:spcAft>
                      </a:pPr>
                      <a:r>
                        <a:rPr lang="en-US" altLang="zh-CN" sz="1600" b="1" i="0">
                          <a:solidFill>
                            <a:schemeClr val="bg1"/>
                          </a:solidFill>
                          <a:latin typeface="微软雅黑" panose="020B0503020204020204" pitchFamily="34" charset="-122"/>
                          <a:ea typeface="微软雅黑" panose="020B0503020204020204" pitchFamily="34" charset="-122"/>
                        </a:rPr>
                        <a:t>rmse</a:t>
                      </a:r>
                      <a:endParaRPr lang="en-US" altLang="zh-CN" sz="1600" b="1" i="0">
                        <a:solidFill>
                          <a:schemeClr val="bg1"/>
                        </a:solidFill>
                        <a:latin typeface="微软雅黑" panose="020B0503020204020204" pitchFamily="34" charset="-122"/>
                        <a:ea typeface="微软雅黑" panose="020B0503020204020204" pitchFamily="34" charset="-122"/>
                      </a:endParaRPr>
                    </a:p>
                  </a:txBody>
                  <a:tcPr marL="76517" marR="76517" marT="51117" marB="51117">
                    <a:solidFill>
                      <a:schemeClr val="accent1"/>
                    </a:solidFill>
                  </a:tcPr>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5.9534</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5.9536</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5.9526</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5.9504</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r>
              <a:tr h="345440">
                <a:tc>
                  <a:txBody>
                    <a:bodyPr/>
                    <a:p>
                      <a:pPr marL="0" indent="0" algn="l" fontAlgn="base">
                        <a:spcBef>
                          <a:spcPct val="0"/>
                        </a:spcBef>
                        <a:spcAft>
                          <a:spcPct val="0"/>
                        </a:spcAft>
                      </a:pPr>
                      <a:r>
                        <a:rPr lang="en-US" altLang="zh-CN" sz="1600" b="1" i="0">
                          <a:solidFill>
                            <a:schemeClr val="bg1"/>
                          </a:solidFill>
                          <a:latin typeface="微软雅黑" panose="020B0503020204020204" pitchFamily="34" charset="-122"/>
                          <a:ea typeface="微软雅黑" panose="020B0503020204020204" pitchFamily="34" charset="-122"/>
                        </a:rPr>
                        <a:t>rmse_log</a:t>
                      </a:r>
                      <a:endParaRPr lang="en-US" altLang="zh-CN" sz="1600" b="1" i="0">
                        <a:solidFill>
                          <a:schemeClr val="bg1"/>
                        </a:solidFill>
                        <a:latin typeface="微软雅黑" panose="020B0503020204020204" pitchFamily="34" charset="-122"/>
                        <a:ea typeface="微软雅黑" panose="020B0503020204020204" pitchFamily="34" charset="-122"/>
                      </a:endParaRPr>
                    </a:p>
                  </a:txBody>
                  <a:tcPr marL="76517" marR="76517" marT="51117" marB="51117">
                    <a:solidFill>
                      <a:schemeClr val="accent1"/>
                    </a:solidFill>
                  </a:tcPr>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1.5224</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1.5223</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1.5227</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c>
                  <a:txBody>
                    <a:bodyPr/>
                    <a:p>
                      <a:pPr marL="0" indent="0" algn="l" fontAlgn="base">
                        <a:spcBef>
                          <a:spcPct val="0"/>
                        </a:spcBef>
                        <a:spcAft>
                          <a:spcPct val="0"/>
                        </a:spcAft>
                      </a:pPr>
                      <a:r>
                        <a:rPr lang="en-US" altLang="zh-CN" sz="1600" b="1" i="0">
                          <a:latin typeface="微软雅黑" panose="020B0503020204020204" pitchFamily="34" charset="-122"/>
                          <a:ea typeface="微软雅黑" panose="020B0503020204020204" pitchFamily="34" charset="-122"/>
                        </a:rPr>
                        <a:t>1.5224</a:t>
                      </a:r>
                      <a:endParaRPr lang="en-US" altLang="zh-CN" sz="1600" b="1" i="0">
                        <a:latin typeface="微软雅黑" panose="020B0503020204020204" pitchFamily="34" charset="-122"/>
                        <a:ea typeface="微软雅黑" panose="020B0503020204020204" pitchFamily="34" charset="-122"/>
                      </a:endParaRPr>
                    </a:p>
                  </a:txBody>
                  <a:tcPr marL="76517" marR="76517" marT="51117" marB="51117"/>
                </a:tc>
              </a:tr>
            </a:tbl>
          </a:graphicData>
        </a:graphic>
      </p:graphicFrame>
      <p:sp>
        <p:nvSpPr>
          <p:cNvPr id="5" name="矩形: 圆角 359"/>
          <p:cNvSpPr/>
          <p:nvPr/>
        </p:nvSpPr>
        <p:spPr>
          <a:xfrm>
            <a:off x="664210" y="5146675"/>
            <a:ext cx="10809605" cy="1435735"/>
          </a:xfrm>
          <a:prstGeom prst="roundRect">
            <a:avLst>
              <a:gd name="adj" fmla="val 1988"/>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marL="285750" indent="-285750">
              <a:lnSpc>
                <a:spcPct val="145000"/>
              </a:lnSpc>
              <a:buClr>
                <a:srgbClr val="9B0000"/>
              </a:buClr>
              <a:buFont typeface="Arial" panose="020B0604020202020204" pitchFamily="34" charset="0"/>
              <a:buChar char="•"/>
            </a:pPr>
            <a:r>
              <a:rPr lang="zh-CN" altLang="en-US" sz="1600" b="1" dirty="0">
                <a:solidFill>
                  <a:schemeClr val="tx1"/>
                </a:solidFill>
                <a:latin typeface="微软雅黑" panose="020B0503020204020204" pitchFamily="34" charset="-122"/>
                <a:ea typeface="微软雅黑" panose="020B0503020204020204" pitchFamily="34" charset="-122"/>
                <a:sym typeface="+mn-ea"/>
              </a:rPr>
              <a:t>误差几乎不随</a:t>
            </a:r>
            <a:r>
              <a:rPr lang="en-US" altLang="zh-CN" sz="1600" b="1" dirty="0">
                <a:solidFill>
                  <a:schemeClr val="tx1"/>
                </a:solidFill>
                <a:latin typeface="微软雅黑" panose="020B0503020204020204" pitchFamily="34" charset="-122"/>
                <a:ea typeface="微软雅黑" panose="020B0503020204020204" pitchFamily="34" charset="-122"/>
                <a:sym typeface="+mn-ea"/>
              </a:rPr>
              <a:t> gap </a:t>
            </a:r>
            <a:r>
              <a:rPr lang="zh-CN" altLang="en-US" sz="1600" b="1" dirty="0">
                <a:solidFill>
                  <a:schemeClr val="tx1"/>
                </a:solidFill>
                <a:latin typeface="微软雅黑" panose="020B0503020204020204" pitchFamily="34" charset="-122"/>
                <a:ea typeface="微软雅黑" panose="020B0503020204020204" pitchFamily="34" charset="-122"/>
                <a:sym typeface="+mn-ea"/>
              </a:rPr>
              <a:t>增大而变化，方法</a:t>
            </a:r>
            <a:r>
              <a:rPr lang="zh-CN" altLang="en-US" sz="1600" b="1" dirty="0">
                <a:solidFill>
                  <a:schemeClr val="accent1"/>
                </a:solidFill>
                <a:latin typeface="微软雅黑" panose="020B0503020204020204" pitchFamily="34" charset="-122"/>
                <a:ea typeface="微软雅黑" panose="020B0503020204020204" pitchFamily="34" charset="-122"/>
                <a:sym typeface="+mn-ea"/>
              </a:rPr>
              <a:t>对帧间距鲁棒性较强</a:t>
            </a:r>
            <a:r>
              <a:rPr lang="zh-CN" altLang="en-US" sz="1600" b="1" dirty="0">
                <a:solidFill>
                  <a:schemeClr val="tx1"/>
                </a:solidFill>
                <a:latin typeface="微软雅黑" panose="020B0503020204020204" pitchFamily="34" charset="-122"/>
                <a:ea typeface="微软雅黑" panose="020B0503020204020204" pitchFamily="34" charset="-122"/>
                <a:sym typeface="+mn-ea"/>
              </a:rPr>
              <a:t>。</a:t>
            </a:r>
            <a:endParaRPr lang="en-US" altLang="zh-CN" sz="1600" b="1" dirty="0">
              <a:solidFill>
                <a:schemeClr val="tx1"/>
              </a:solidFill>
              <a:latin typeface="微软雅黑" panose="020B0503020204020204" pitchFamily="34" charset="-122"/>
              <a:ea typeface="微软雅黑" panose="020B0503020204020204" pitchFamily="34" charset="-122"/>
              <a:sym typeface="+mn-ea"/>
            </a:endParaRPr>
          </a:p>
          <a:p>
            <a:pPr marL="285750" indent="-285750">
              <a:lnSpc>
                <a:spcPct val="145000"/>
              </a:lnSpc>
              <a:buClr>
                <a:srgbClr val="9B0000"/>
              </a:buClr>
              <a:buFont typeface="Arial" panose="020B0604020202020204" pitchFamily="34" charset="0"/>
              <a:buChar char="•"/>
            </a:pPr>
            <a:r>
              <a:rPr lang="zh-CN" altLang="en-US" sz="1600" b="1" dirty="0">
                <a:solidFill>
                  <a:schemeClr val="tx1"/>
                </a:solidFill>
                <a:latin typeface="微软雅黑" panose="020B0503020204020204" pitchFamily="34" charset="-122"/>
                <a:ea typeface="微软雅黑" panose="020B0503020204020204" pitchFamily="34" charset="-122"/>
                <a:sym typeface="+mn-ea"/>
              </a:rPr>
              <a:t>整体</a:t>
            </a:r>
            <a:r>
              <a:rPr lang="zh-CN" altLang="en-US" sz="1600" b="1" dirty="0">
                <a:solidFill>
                  <a:schemeClr val="accent1"/>
                </a:solidFill>
                <a:latin typeface="微软雅黑" panose="020B0503020204020204" pitchFamily="34" charset="-122"/>
                <a:ea typeface="微软雅黑" panose="020B0503020204020204" pitchFamily="34" charset="-122"/>
                <a:sym typeface="+mn-ea"/>
              </a:rPr>
              <a:t>误差水平偏高</a:t>
            </a:r>
            <a:r>
              <a:rPr lang="zh-CN" altLang="en-US" sz="1600" b="1" dirty="0">
                <a:solidFill>
                  <a:schemeClr val="tx1"/>
                </a:solidFill>
                <a:latin typeface="微软雅黑" panose="020B0503020204020204" pitchFamily="34" charset="-122"/>
                <a:ea typeface="微软雅黑" panose="020B0503020204020204" pitchFamily="34" charset="-122"/>
                <a:sym typeface="+mn-ea"/>
              </a:rPr>
              <a:t>：</a:t>
            </a:r>
            <a:r>
              <a:rPr lang="en-US" altLang="zh-CN" sz="1600" b="1" dirty="0">
                <a:solidFill>
                  <a:schemeClr val="tx1"/>
                </a:solidFill>
                <a:latin typeface="微软雅黑" panose="020B0503020204020204" pitchFamily="34" charset="-122"/>
                <a:ea typeface="微软雅黑" panose="020B0503020204020204" pitchFamily="34" charset="-122"/>
                <a:sym typeface="+mn-ea"/>
              </a:rPr>
              <a:t>abs_rel </a:t>
            </a:r>
            <a:r>
              <a:rPr lang="zh-CN" altLang="en-US" sz="1600" b="1" dirty="0">
                <a:solidFill>
                  <a:schemeClr val="tx1"/>
                </a:solidFill>
                <a:latin typeface="微软雅黑" panose="020B0503020204020204" pitchFamily="34" charset="-122"/>
                <a:ea typeface="微软雅黑" panose="020B0503020204020204" pitchFamily="34" charset="-122"/>
                <a:sym typeface="+mn-ea"/>
              </a:rPr>
              <a:t>接近</a:t>
            </a:r>
            <a:r>
              <a:rPr lang="en-US" altLang="zh-CN" sz="1600" b="1" dirty="0">
                <a:solidFill>
                  <a:schemeClr val="tx1"/>
                </a:solidFill>
                <a:latin typeface="微软雅黑" panose="020B0503020204020204" pitchFamily="34" charset="-122"/>
                <a:ea typeface="微软雅黑" panose="020B0503020204020204" pitchFamily="34" charset="-122"/>
                <a:sym typeface="+mn-ea"/>
              </a:rPr>
              <a:t> 0.76</a:t>
            </a:r>
            <a:r>
              <a:rPr lang="zh-CN" altLang="en-US" sz="1600" b="1" dirty="0">
                <a:solidFill>
                  <a:schemeClr val="tx1"/>
                </a:solidFill>
                <a:latin typeface="微软雅黑" panose="020B0503020204020204" pitchFamily="34" charset="-122"/>
                <a:ea typeface="微软雅黑" panose="020B0503020204020204" pitchFamily="34" charset="-122"/>
                <a:sym typeface="+mn-ea"/>
              </a:rPr>
              <a:t>，相对误差大；</a:t>
            </a:r>
            <a:r>
              <a:rPr lang="en-US" altLang="zh-CN" sz="1600" b="1" dirty="0">
                <a:solidFill>
                  <a:schemeClr val="tx1"/>
                </a:solidFill>
                <a:latin typeface="微软雅黑" panose="020B0503020204020204" pitchFamily="34" charset="-122"/>
                <a:ea typeface="微软雅黑" panose="020B0503020204020204" pitchFamily="34" charset="-122"/>
                <a:sym typeface="+mn-ea"/>
              </a:rPr>
              <a:t>rmse </a:t>
            </a:r>
            <a:r>
              <a:rPr lang="zh-CN" altLang="en-US" sz="1600" b="1" dirty="0">
                <a:solidFill>
                  <a:schemeClr val="tx1"/>
                </a:solidFill>
                <a:latin typeface="微软雅黑" panose="020B0503020204020204" pitchFamily="34" charset="-122"/>
                <a:ea typeface="微软雅黑" panose="020B0503020204020204" pitchFamily="34" charset="-122"/>
                <a:sym typeface="+mn-ea"/>
              </a:rPr>
              <a:t>约为</a:t>
            </a:r>
            <a:r>
              <a:rPr lang="en-US" altLang="zh-CN" sz="1600" b="1" dirty="0">
                <a:solidFill>
                  <a:schemeClr val="tx1"/>
                </a:solidFill>
                <a:latin typeface="微软雅黑" panose="020B0503020204020204" pitchFamily="34" charset="-122"/>
                <a:ea typeface="微软雅黑" panose="020B0503020204020204" pitchFamily="34" charset="-122"/>
                <a:sym typeface="+mn-ea"/>
              </a:rPr>
              <a:t> 5.95 </a:t>
            </a:r>
            <a:r>
              <a:rPr lang="zh-CN" altLang="en-US" sz="1600" b="1" dirty="0">
                <a:solidFill>
                  <a:schemeClr val="tx1"/>
                </a:solidFill>
                <a:latin typeface="微软雅黑" panose="020B0503020204020204" pitchFamily="34" charset="-122"/>
                <a:ea typeface="微软雅黑" panose="020B0503020204020204" pitchFamily="34" charset="-122"/>
                <a:sym typeface="+mn-ea"/>
              </a:rPr>
              <a:t>米，远高于常见深度估计任务的正常水平</a:t>
            </a:r>
            <a:endParaRPr lang="en-US" altLang="zh-CN" sz="1600" b="1" dirty="0">
              <a:solidFill>
                <a:schemeClr val="tx1"/>
              </a:solidFill>
              <a:latin typeface="微软雅黑" panose="020B0503020204020204" pitchFamily="34" charset="-122"/>
              <a:ea typeface="微软雅黑" panose="020B0503020204020204" pitchFamily="34" charset="-122"/>
              <a:sym typeface="+mn-ea"/>
            </a:endParaRPr>
          </a:p>
          <a:p>
            <a:pPr marL="285750" indent="-285750">
              <a:lnSpc>
                <a:spcPct val="145000"/>
              </a:lnSpc>
              <a:buClr>
                <a:srgbClr val="9B0000"/>
              </a:buClr>
              <a:buFont typeface="Arial" panose="020B0604020202020204" pitchFamily="34" charset="0"/>
              <a:buChar char="•"/>
            </a:pPr>
            <a:r>
              <a:rPr lang="zh-CN" altLang="en-US" sz="1600" b="1" dirty="0">
                <a:solidFill>
                  <a:schemeClr val="tx1"/>
                </a:solidFill>
                <a:latin typeface="微软雅黑" panose="020B0503020204020204" pitchFamily="34" charset="-122"/>
                <a:ea typeface="微软雅黑" panose="020B0503020204020204" pitchFamily="34" charset="-122"/>
                <a:sym typeface="+mn-ea"/>
              </a:rPr>
              <a:t>准确率指标极低：</a:t>
            </a:r>
            <a:r>
              <a:rPr lang="en-US" altLang="zh-CN" sz="1600" b="1" dirty="0">
                <a:solidFill>
                  <a:schemeClr val="tx1"/>
                </a:solidFill>
                <a:latin typeface="微软雅黑" panose="020B0503020204020204" pitchFamily="34" charset="-122"/>
                <a:ea typeface="微软雅黑" panose="020B0503020204020204" pitchFamily="34" charset="-122"/>
                <a:sym typeface="+mn-ea"/>
              </a:rPr>
              <a:t>a1 </a:t>
            </a:r>
            <a:r>
              <a:rPr lang="zh-CN" altLang="en-US" sz="1600" b="1" dirty="0">
                <a:solidFill>
                  <a:schemeClr val="tx1"/>
                </a:solidFill>
                <a:latin typeface="微软雅黑" panose="020B0503020204020204" pitchFamily="34" charset="-122"/>
                <a:ea typeface="微软雅黑" panose="020B0503020204020204" pitchFamily="34" charset="-122"/>
                <a:sym typeface="+mn-ea"/>
              </a:rPr>
              <a:t>仅为</a:t>
            </a:r>
            <a:r>
              <a:rPr lang="en-US" altLang="zh-CN" sz="1600" b="1" dirty="0">
                <a:solidFill>
                  <a:schemeClr val="tx1"/>
                </a:solidFill>
                <a:latin typeface="微软雅黑" panose="020B0503020204020204" pitchFamily="34" charset="-122"/>
                <a:ea typeface="微软雅黑" panose="020B0503020204020204" pitchFamily="34" charset="-122"/>
                <a:sym typeface="+mn-ea"/>
              </a:rPr>
              <a:t> 0.0038</a:t>
            </a:r>
            <a:r>
              <a:rPr lang="zh-CN" altLang="en-US" sz="1600" b="1" dirty="0">
                <a:solidFill>
                  <a:schemeClr val="tx1"/>
                </a:solidFill>
                <a:latin typeface="微软雅黑" panose="020B0503020204020204" pitchFamily="34" charset="-122"/>
                <a:ea typeface="微软雅黑" panose="020B0503020204020204" pitchFamily="34" charset="-122"/>
                <a:sym typeface="+mn-ea"/>
              </a:rPr>
              <a:t>，大部分像素的预测误差超过了</a:t>
            </a:r>
            <a:r>
              <a:rPr lang="en-US" altLang="zh-CN" sz="1600" b="1" dirty="0">
                <a:solidFill>
                  <a:schemeClr val="tx1"/>
                </a:solidFill>
                <a:latin typeface="微软雅黑" panose="020B0503020204020204" pitchFamily="34" charset="-122"/>
                <a:ea typeface="微软雅黑" panose="020B0503020204020204" pitchFamily="34" charset="-122"/>
                <a:sym typeface="+mn-ea"/>
              </a:rPr>
              <a:t> 25%</a:t>
            </a:r>
            <a:r>
              <a:rPr lang="zh-CN" altLang="en-US" sz="1600" b="1" dirty="0">
                <a:solidFill>
                  <a:schemeClr val="tx1"/>
                </a:solidFill>
                <a:latin typeface="微软雅黑" panose="020B0503020204020204" pitchFamily="34" charset="-122"/>
                <a:ea typeface="微软雅黑" panose="020B0503020204020204" pitchFamily="34" charset="-122"/>
                <a:sym typeface="+mn-ea"/>
              </a:rPr>
              <a:t>。模型预测的</a:t>
            </a:r>
            <a:r>
              <a:rPr lang="zh-CN" altLang="en-US" sz="1600" b="1" dirty="0">
                <a:solidFill>
                  <a:schemeClr val="accent1"/>
                </a:solidFill>
                <a:latin typeface="微软雅黑" panose="020B0503020204020204" pitchFamily="34" charset="-122"/>
                <a:ea typeface="微软雅黑" panose="020B0503020204020204" pitchFamily="34" charset="-122"/>
                <a:sym typeface="+mn-ea"/>
              </a:rPr>
              <a:t>深度值偏差较大，准确率不足</a:t>
            </a:r>
            <a:r>
              <a:rPr lang="zh-CN" altLang="en-US" sz="1600" b="1" dirty="0">
                <a:solidFill>
                  <a:schemeClr val="tx1"/>
                </a:solidFill>
                <a:latin typeface="微软雅黑" panose="020B0503020204020204" pitchFamily="34" charset="-122"/>
                <a:ea typeface="微软雅黑" panose="020B0503020204020204" pitchFamily="34" charset="-122"/>
                <a:sym typeface="+mn-ea"/>
              </a:rPr>
              <a:t>。</a:t>
            </a:r>
            <a:endParaRPr lang="zh-CN" altLang="en-US" sz="1600" b="1"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24342"/>
    </mc:Choice>
    <mc:Fallback>
      <p:transition spd="slow" advTm="2434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18"/>
          <p:cNvSpPr txBox="1"/>
          <p:nvPr/>
        </p:nvSpPr>
        <p:spPr>
          <a:xfrm>
            <a:off x="9251315" y="6569710"/>
            <a:ext cx="2743200" cy="2882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
        <p:nvSpPr>
          <p:cNvPr id="25" name="矩形 24"/>
          <p:cNvSpPr/>
          <p:nvPr/>
        </p:nvSpPr>
        <p:spPr>
          <a:xfrm>
            <a:off x="7325995" y="8255"/>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实验结果与分析</a:t>
            </a:r>
            <a:endPar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endParaRPr>
          </a:p>
        </p:txBody>
      </p:sp>
      <p:sp>
        <p:nvSpPr>
          <p:cNvPr id="7" name="矩形: 圆角 30"/>
          <p:cNvSpPr/>
          <p:nvPr>
            <p:custDataLst>
              <p:tags r:id="rId1"/>
            </p:custDataLst>
          </p:nvPr>
        </p:nvSpPr>
        <p:spPr>
          <a:xfrm>
            <a:off x="353060" y="1946275"/>
            <a:ext cx="3752850" cy="1915795"/>
          </a:xfrm>
          <a:prstGeom prst="roundRect">
            <a:avLst>
              <a:gd name="adj" fmla="val 4610"/>
            </a:avLst>
          </a:prstGeom>
          <a:solidFill>
            <a:srgbClr val="F2F5F9"/>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marL="285750" indent="-285750">
              <a:lnSpc>
                <a:spcPct val="125000"/>
              </a:lnSpc>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rPr>
              <a:t>数据规模：</a:t>
            </a:r>
            <a:r>
              <a:rPr lang="en-US" altLang="zh-CN" sz="1600" b="1" dirty="0">
                <a:solidFill>
                  <a:srgbClr val="C00000"/>
                </a:solidFill>
                <a:latin typeface="微软雅黑" panose="020B0503020204020204" pitchFamily="34" charset="-122"/>
                <a:ea typeface="微软雅黑" panose="020B0503020204020204" pitchFamily="34" charset="-122"/>
              </a:rPr>
              <a:t>10</a:t>
            </a:r>
            <a:r>
              <a:rPr lang="zh-CN" altLang="en-US" sz="1600" b="1" dirty="0">
                <a:solidFill>
                  <a:srgbClr val="C00000"/>
                </a:solidFill>
                <a:latin typeface="微软雅黑" panose="020B0503020204020204" pitchFamily="34" charset="-122"/>
                <a:ea typeface="微软雅黑" panose="020B0503020204020204" pitchFamily="34" charset="-122"/>
              </a:rPr>
              <a:t>个场景</a:t>
            </a:r>
            <a:r>
              <a:rPr lang="zh-CN" altLang="en-US" sz="1600" b="1" dirty="0">
                <a:solidFill>
                  <a:schemeClr val="tx1"/>
                </a:solidFill>
                <a:latin typeface="微软雅黑" panose="020B0503020204020204" pitchFamily="34" charset="-122"/>
                <a:ea typeface="微软雅黑" panose="020B0503020204020204" pitchFamily="34" charset="-122"/>
              </a:rPr>
              <a:t>的数据集</a:t>
            </a:r>
            <a:endParaRPr lang="zh-CN" altLang="en-US" sz="1600" b="1"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rPr>
              <a:t>训练轮次：</a:t>
            </a:r>
            <a:r>
              <a:rPr lang="en-US" altLang="zh-CN" sz="1600" b="1" dirty="0">
                <a:solidFill>
                  <a:srgbClr val="C00000"/>
                </a:solidFill>
                <a:latin typeface="微软雅黑" panose="020B0503020204020204" pitchFamily="34" charset="-122"/>
                <a:ea typeface="微软雅黑" panose="020B0503020204020204" pitchFamily="34" charset="-122"/>
              </a:rPr>
              <a:t>15</a:t>
            </a:r>
            <a:r>
              <a:rPr lang="zh-CN" altLang="en-US" sz="1600" b="1" dirty="0">
                <a:solidFill>
                  <a:schemeClr val="tx1"/>
                </a:solidFill>
                <a:latin typeface="微软雅黑" panose="020B0503020204020204" pitchFamily="34" charset="-122"/>
                <a:ea typeface="微软雅黑" panose="020B0503020204020204" pitchFamily="34" charset="-122"/>
              </a:rPr>
              <a:t>个</a:t>
            </a:r>
            <a:r>
              <a:rPr lang="en-US" altLang="zh-CN" sz="1600" b="1" dirty="0">
                <a:solidFill>
                  <a:schemeClr val="tx1"/>
                </a:solidFill>
                <a:latin typeface="微软雅黑" panose="020B0503020204020204" pitchFamily="34" charset="-122"/>
                <a:ea typeface="微软雅黑" panose="020B0503020204020204" pitchFamily="34" charset="-122"/>
              </a:rPr>
              <a:t>epoch</a:t>
            </a:r>
            <a:endParaRPr lang="en-US" altLang="zh-CN" sz="1600" b="1"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rPr>
              <a:t>硬件设备：</a:t>
            </a:r>
            <a:r>
              <a:rPr lang="en-US" altLang="zh-CN" sz="1600" b="1" dirty="0">
                <a:solidFill>
                  <a:schemeClr val="tx1"/>
                </a:solidFill>
                <a:latin typeface="微软雅黑" panose="020B0503020204020204" pitchFamily="34" charset="-122"/>
                <a:ea typeface="微软雅黑" panose="020B0503020204020204" pitchFamily="34" charset="-122"/>
              </a:rPr>
              <a:t>Intel i7 + NVIDIA RTX 3060 </a:t>
            </a:r>
            <a:r>
              <a:rPr lang="en-US" altLang="zh-CN" sz="1400" b="1" dirty="0">
                <a:solidFill>
                  <a:schemeClr val="tx1"/>
                </a:solidFill>
                <a:latin typeface="微软雅黑" panose="020B0503020204020204" pitchFamily="34" charset="-122"/>
                <a:ea typeface="微软雅黑" panose="020B0503020204020204" pitchFamily="34" charset="-122"/>
              </a:rPr>
              <a:t>(</a:t>
            </a:r>
            <a:r>
              <a:rPr lang="zh-CN" altLang="en-US" sz="1400" b="1" dirty="0">
                <a:solidFill>
                  <a:schemeClr val="tx1"/>
                </a:solidFill>
                <a:latin typeface="微软雅黑" panose="020B0503020204020204" pitchFamily="34" charset="-122"/>
                <a:ea typeface="微软雅黑" panose="020B0503020204020204" pitchFamily="34" charset="-122"/>
              </a:rPr>
              <a:t>笔记本版性能有限）</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353695" y="1039495"/>
            <a:ext cx="7726680" cy="460375"/>
          </a:xfrm>
          <a:prstGeom prst="rect">
            <a:avLst/>
          </a:prstGeom>
          <a:noFill/>
        </p:spPr>
        <p:txBody>
          <a:bodyPr wrap="square" rtlCol="0" anchor="t">
            <a:spAutoFit/>
          </a:bodyPr>
          <a:p>
            <a:pPr marL="342900" indent="-342900">
              <a:buClr>
                <a:schemeClr val="accent1"/>
              </a:buClr>
              <a:buFont typeface="Wingdings" panose="05000000000000000000" pitchFamily="2" charset="2"/>
              <a:buChar char="Ø"/>
            </a:pPr>
            <a:r>
              <a:rPr lang="zh-CN" sz="2400" b="1" kern="100" dirty="0">
                <a:solidFill>
                  <a:schemeClr val="accent1"/>
                </a:solidFill>
                <a:latin typeface="微软雅黑" panose="020B0503020204020204" pitchFamily="34" charset="-122"/>
                <a:ea typeface="微软雅黑" panose="020B0503020204020204" pitchFamily="34" charset="-122"/>
                <a:sym typeface="+mn-ea"/>
              </a:rPr>
              <a:t>扩展部分：</a:t>
            </a:r>
            <a:r>
              <a:rPr lang="zh-CN" sz="2400" b="1" kern="100" dirty="0">
                <a:solidFill>
                  <a:schemeClr val="tx1"/>
                </a:solidFill>
                <a:latin typeface="微软雅黑" panose="020B0503020204020204" pitchFamily="34" charset="-122"/>
                <a:ea typeface="微软雅黑" panose="020B0503020204020204" pitchFamily="34" charset="-122"/>
                <a:sym typeface="+mn-ea"/>
              </a:rPr>
              <a:t>自主训练结果</a:t>
            </a:r>
            <a:endParaRPr lang="zh-CN" sz="2400" b="1" kern="100" dirty="0">
              <a:solidFill>
                <a:schemeClr val="tx1"/>
              </a:solidFill>
              <a:latin typeface="微软雅黑" panose="020B0503020204020204" pitchFamily="34" charset="-122"/>
              <a:ea typeface="微软雅黑" panose="020B0503020204020204" pitchFamily="34" charset="-122"/>
              <a:sym typeface="+mn-ea"/>
            </a:endParaRPr>
          </a:p>
        </p:txBody>
      </p:sp>
      <p:pic>
        <p:nvPicPr>
          <p:cNvPr id="3" name="图片 2" descr="自主训练结果"/>
          <p:cNvPicPr>
            <a:picLocks noChangeAspect="1"/>
          </p:cNvPicPr>
          <p:nvPr/>
        </p:nvPicPr>
        <p:blipFill>
          <a:blip r:embed="rId2"/>
          <a:stretch>
            <a:fillRect/>
          </a:stretch>
        </p:blipFill>
        <p:spPr>
          <a:xfrm>
            <a:off x="4349115" y="1946275"/>
            <a:ext cx="3799840" cy="1969135"/>
          </a:xfrm>
          <a:prstGeom prst="rect">
            <a:avLst/>
          </a:prstGeom>
          <a:ln w="28575">
            <a:solidFill>
              <a:schemeClr val="accent1"/>
            </a:solidFill>
          </a:ln>
        </p:spPr>
      </p:pic>
      <p:sp>
        <p:nvSpPr>
          <p:cNvPr id="4" name="矩形: 圆角 30"/>
          <p:cNvSpPr/>
          <p:nvPr>
            <p:custDataLst>
              <p:tags r:id="rId3"/>
            </p:custDataLst>
          </p:nvPr>
        </p:nvSpPr>
        <p:spPr>
          <a:xfrm>
            <a:off x="250825" y="4255135"/>
            <a:ext cx="3855720" cy="2027555"/>
          </a:xfrm>
          <a:prstGeom prst="roundRect">
            <a:avLst>
              <a:gd name="adj" fmla="val 4610"/>
            </a:avLst>
          </a:prstGeom>
          <a:solidFill>
            <a:srgbClr val="F2F5F9"/>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marL="285750" indent="-285750">
              <a:lnSpc>
                <a:spcPct val="125000"/>
              </a:lnSpc>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rPr>
              <a:t>数据规模：</a:t>
            </a:r>
            <a:r>
              <a:rPr lang="zh-CN" altLang="en-US" sz="1600" b="1" dirty="0">
                <a:solidFill>
                  <a:schemeClr val="tx1"/>
                </a:solidFill>
                <a:latin typeface="微软雅黑" panose="020B0503020204020204" pitchFamily="34" charset="-122"/>
                <a:ea typeface="微软雅黑" panose="020B0503020204020204" pitchFamily="34" charset="-122"/>
              </a:rPr>
              <a:t>完整的</a:t>
            </a:r>
            <a:r>
              <a:rPr lang="en-US" altLang="zh-CN" sz="1600" b="1" dirty="0">
                <a:solidFill>
                  <a:schemeClr val="tx1"/>
                </a:solidFill>
                <a:latin typeface="微软雅黑" panose="020B0503020204020204" pitchFamily="34" charset="-122"/>
                <a:ea typeface="微软雅黑" panose="020B0503020204020204" pitchFamily="34" charset="-122"/>
              </a:rPr>
              <a:t>ScanNet</a:t>
            </a:r>
            <a:r>
              <a:rPr lang="zh-CN" altLang="en-US" sz="1600" b="1" dirty="0">
                <a:solidFill>
                  <a:schemeClr val="tx1"/>
                </a:solidFill>
                <a:latin typeface="微软雅黑" panose="020B0503020204020204" pitchFamily="34" charset="-122"/>
                <a:ea typeface="微软雅黑" panose="020B0503020204020204" pitchFamily="34" charset="-122"/>
              </a:rPr>
              <a:t>数据集，包含</a:t>
            </a:r>
            <a:r>
              <a:rPr lang="en-US" altLang="zh-CN" sz="1600" b="1" dirty="0">
                <a:solidFill>
                  <a:srgbClr val="C00000"/>
                </a:solidFill>
                <a:latin typeface="微软雅黑" panose="020B0503020204020204" pitchFamily="34" charset="-122"/>
                <a:ea typeface="微软雅黑" panose="020B0503020204020204" pitchFamily="34" charset="-122"/>
              </a:rPr>
              <a:t>707</a:t>
            </a:r>
            <a:r>
              <a:rPr lang="zh-CN" altLang="en-US" sz="1600" b="1" dirty="0">
                <a:solidFill>
                  <a:srgbClr val="C00000"/>
                </a:solidFill>
                <a:latin typeface="微软雅黑" panose="020B0503020204020204" pitchFamily="34" charset="-122"/>
                <a:ea typeface="微软雅黑" panose="020B0503020204020204" pitchFamily="34" charset="-122"/>
              </a:rPr>
              <a:t>个场景</a:t>
            </a:r>
            <a:r>
              <a:rPr lang="zh-CN" altLang="en-US" sz="1600" b="1" dirty="0">
                <a:solidFill>
                  <a:schemeClr val="tx1"/>
                </a:solidFill>
                <a:latin typeface="微软雅黑" panose="020B0503020204020204" pitchFamily="34" charset="-122"/>
                <a:ea typeface="微软雅黑" panose="020B0503020204020204" pitchFamily="34" charset="-122"/>
              </a:rPr>
              <a:t>、</a:t>
            </a:r>
            <a:r>
              <a:rPr lang="en-US" altLang="zh-CN" sz="1600" b="1" dirty="0">
                <a:solidFill>
                  <a:schemeClr val="tx1"/>
                </a:solidFill>
                <a:latin typeface="微软雅黑" panose="020B0503020204020204" pitchFamily="34" charset="-122"/>
                <a:ea typeface="微软雅黑" panose="020B0503020204020204" pitchFamily="34" charset="-122"/>
              </a:rPr>
              <a:t>1513</a:t>
            </a:r>
            <a:r>
              <a:rPr lang="zh-CN" altLang="en-US" sz="1600" b="1" dirty="0">
                <a:solidFill>
                  <a:schemeClr val="tx1"/>
                </a:solidFill>
                <a:latin typeface="微软雅黑" panose="020B0503020204020204" pitchFamily="34" charset="-122"/>
                <a:ea typeface="微软雅黑" panose="020B0503020204020204" pitchFamily="34" charset="-122"/>
              </a:rPr>
              <a:t>个扫描的约</a:t>
            </a:r>
            <a:r>
              <a:rPr lang="en-US" altLang="zh-CN" sz="1600" b="1" dirty="0">
                <a:solidFill>
                  <a:schemeClr val="tx1"/>
                </a:solidFill>
                <a:latin typeface="微软雅黑" panose="020B0503020204020204" pitchFamily="34" charset="-122"/>
                <a:ea typeface="微软雅黑" panose="020B0503020204020204" pitchFamily="34" charset="-122"/>
              </a:rPr>
              <a:t>250</a:t>
            </a:r>
            <a:r>
              <a:rPr lang="zh-CN" altLang="en-US" sz="1600" b="1" dirty="0">
                <a:solidFill>
                  <a:schemeClr val="tx1"/>
                </a:solidFill>
                <a:latin typeface="微软雅黑" panose="020B0503020204020204" pitchFamily="34" charset="-122"/>
                <a:ea typeface="微软雅黑" panose="020B0503020204020204" pitchFamily="34" charset="-122"/>
              </a:rPr>
              <a:t>万张</a:t>
            </a:r>
            <a:r>
              <a:rPr lang="en-US" altLang="zh-CN" sz="1600" b="1" dirty="0">
                <a:solidFill>
                  <a:schemeClr val="tx1"/>
                </a:solidFill>
                <a:latin typeface="微软雅黑" panose="020B0503020204020204" pitchFamily="34" charset="-122"/>
                <a:ea typeface="微软雅黑" panose="020B0503020204020204" pitchFamily="34" charset="-122"/>
              </a:rPr>
              <a:t>RGB-D</a:t>
            </a:r>
            <a:r>
              <a:rPr lang="zh-CN" altLang="en-US" sz="1600" b="1" dirty="0">
                <a:solidFill>
                  <a:schemeClr val="tx1"/>
                </a:solidFill>
                <a:latin typeface="微软雅黑" panose="020B0503020204020204" pitchFamily="34" charset="-122"/>
                <a:ea typeface="微软雅黑" panose="020B0503020204020204" pitchFamily="34" charset="-122"/>
              </a:rPr>
              <a:t>图像</a:t>
            </a:r>
            <a:endParaRPr lang="zh-CN" altLang="en-US" sz="1600" b="1"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rPr>
              <a:t>训练轮次：</a:t>
            </a:r>
            <a:r>
              <a:rPr lang="en-US" altLang="zh-CN" sz="1600" b="1" dirty="0">
                <a:solidFill>
                  <a:srgbClr val="C00000"/>
                </a:solidFill>
                <a:latin typeface="微软雅黑" panose="020B0503020204020204" pitchFamily="34" charset="-122"/>
                <a:ea typeface="微软雅黑" panose="020B0503020204020204" pitchFamily="34" charset="-122"/>
              </a:rPr>
              <a:t>100K</a:t>
            </a:r>
            <a:r>
              <a:rPr lang="zh-CN" altLang="en-US" sz="1600" b="1" dirty="0">
                <a:solidFill>
                  <a:schemeClr val="tx1"/>
                </a:solidFill>
                <a:latin typeface="微软雅黑" panose="020B0503020204020204" pitchFamily="34" charset="-122"/>
                <a:ea typeface="微软雅黑" panose="020B0503020204020204" pitchFamily="34" charset="-122"/>
              </a:rPr>
              <a:t>次迭代，耗时约</a:t>
            </a:r>
            <a:r>
              <a:rPr lang="en-US" altLang="zh-CN" sz="1600" b="1" dirty="0">
                <a:solidFill>
                  <a:schemeClr val="tx1"/>
                </a:solidFill>
                <a:latin typeface="微软雅黑" panose="020B0503020204020204" pitchFamily="34" charset="-122"/>
                <a:ea typeface="微软雅黑" panose="020B0503020204020204" pitchFamily="34" charset="-122"/>
              </a:rPr>
              <a:t>3</a:t>
            </a:r>
            <a:r>
              <a:rPr lang="zh-CN" altLang="en-US" sz="1600" b="1" dirty="0">
                <a:solidFill>
                  <a:schemeClr val="tx1"/>
                </a:solidFill>
                <a:latin typeface="微软雅黑" panose="020B0503020204020204" pitchFamily="34" charset="-122"/>
                <a:ea typeface="微软雅黑" panose="020B0503020204020204" pitchFamily="34" charset="-122"/>
              </a:rPr>
              <a:t>天</a:t>
            </a:r>
            <a:endParaRPr lang="zh-CN" altLang="en-US" sz="1600" b="1"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600" b="1" dirty="0">
                <a:solidFill>
                  <a:schemeClr val="accent1"/>
                </a:solidFill>
                <a:latin typeface="微软雅黑" panose="020B0503020204020204" pitchFamily="34" charset="-122"/>
                <a:ea typeface="微软雅黑" panose="020B0503020204020204" pitchFamily="34" charset="-122"/>
              </a:rPr>
              <a:t>硬件设备：</a:t>
            </a:r>
            <a:r>
              <a:rPr lang="en-US" altLang="zh-CN" sz="1600" b="1" dirty="0">
                <a:solidFill>
                  <a:schemeClr val="tx1"/>
                </a:solidFill>
                <a:latin typeface="微软雅黑" panose="020B0503020204020204" pitchFamily="34" charset="-122"/>
                <a:ea typeface="微软雅黑" panose="020B0503020204020204" pitchFamily="34" charset="-122"/>
              </a:rPr>
              <a:t>4 </a:t>
            </a:r>
            <a:r>
              <a:rPr lang="en-US" altLang="en-US" sz="1600" b="1" dirty="0">
                <a:solidFill>
                  <a:schemeClr val="tx1"/>
                </a:solidFill>
                <a:latin typeface="微软雅黑" panose="020B0503020204020204" pitchFamily="34" charset="-122"/>
                <a:ea typeface="微软雅黑" panose="020B0503020204020204" pitchFamily="34" charset="-122"/>
              </a:rPr>
              <a:t>×</a:t>
            </a:r>
            <a:r>
              <a:rPr lang="en-US" altLang="zh-CN" sz="1600" b="1" dirty="0">
                <a:solidFill>
                  <a:schemeClr val="tx1"/>
                </a:solidFill>
                <a:latin typeface="微软雅黑" panose="020B0503020204020204" pitchFamily="34" charset="-122"/>
                <a:ea typeface="微软雅黑" panose="020B0503020204020204" pitchFamily="34" charset="-122"/>
              </a:rPr>
              <a:t> NVIDIA Titan RTX</a:t>
            </a:r>
            <a:r>
              <a:rPr lang="zh-CN" altLang="en-US" sz="1400" b="1" dirty="0">
                <a:solidFill>
                  <a:schemeClr val="tx1"/>
                </a:solidFill>
                <a:latin typeface="微软雅黑" panose="020B0503020204020204" pitchFamily="34" charset="-122"/>
                <a:ea typeface="微软雅黑" panose="020B0503020204020204" pitchFamily="34" charset="-122"/>
              </a:rPr>
              <a:t>（</a:t>
            </a:r>
            <a:r>
              <a:rPr lang="en-US" altLang="zh-CN" sz="1400" b="1" dirty="0">
                <a:solidFill>
                  <a:schemeClr val="tx1"/>
                </a:solidFill>
                <a:latin typeface="微软雅黑" panose="020B0503020204020204" pitchFamily="34" charset="-122"/>
                <a:ea typeface="微软雅黑" panose="020B0503020204020204" pitchFamily="34" charset="-122"/>
              </a:rPr>
              <a:t>24GB</a:t>
            </a:r>
            <a:r>
              <a:rPr lang="zh-CN" altLang="en-US" sz="1400" b="1" dirty="0">
                <a:solidFill>
                  <a:schemeClr val="tx1"/>
                </a:solidFill>
                <a:latin typeface="微软雅黑" panose="020B0503020204020204" pitchFamily="34" charset="-122"/>
                <a:ea typeface="微软雅黑" panose="020B0503020204020204" pitchFamily="34" charset="-122"/>
              </a:rPr>
              <a:t>显存，计算性能远超消费级显卡）</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6" name="矩形: 圆角 4"/>
          <p:cNvSpPr/>
          <p:nvPr/>
        </p:nvSpPr>
        <p:spPr>
          <a:xfrm>
            <a:off x="8656320" y="1892935"/>
            <a:ext cx="3003550" cy="4186555"/>
          </a:xfrm>
          <a:prstGeom prst="roundRect">
            <a:avLst>
              <a:gd name="adj" fmla="val 461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marL="285750" indent="-285750">
              <a:lnSpc>
                <a:spcPct val="125000"/>
              </a:lnSpc>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本次训练在</a:t>
            </a:r>
            <a:r>
              <a:rPr lang="zh-CN" altLang="en-US" sz="1600" dirty="0">
                <a:solidFill>
                  <a:srgbClr val="FFFF00"/>
                </a:solidFill>
                <a:latin typeface="微软雅黑" panose="020B0503020204020204" pitchFamily="34" charset="-122"/>
                <a:ea typeface="微软雅黑" panose="020B0503020204020204" pitchFamily="34" charset="-122"/>
              </a:rPr>
              <a:t>硬件资源和数据规模受限</a:t>
            </a:r>
            <a:r>
              <a:rPr lang="zh-CN" altLang="en-US" sz="1600" dirty="0">
                <a:solidFill>
                  <a:schemeClr val="bg1"/>
                </a:solidFill>
                <a:latin typeface="微软雅黑" panose="020B0503020204020204" pitchFamily="34" charset="-122"/>
                <a:ea typeface="微软雅黑" panose="020B0503020204020204" pitchFamily="34" charset="-122"/>
              </a:rPr>
              <a:t>的条件下完成，验证了模型在小规模场景下的基本功能。</a:t>
            </a: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与官方训练相比，存在较大差距：</a:t>
            </a:r>
            <a:r>
              <a:rPr lang="zh-CN" altLang="en-US" sz="1600" dirty="0">
                <a:solidFill>
                  <a:srgbClr val="FFFF00"/>
                </a:solidFill>
                <a:latin typeface="微软雅黑" panose="020B0503020204020204" pitchFamily="34" charset="-122"/>
                <a:ea typeface="微软雅黑" panose="020B0503020204020204" pitchFamily="34" charset="-122"/>
              </a:rPr>
              <a:t>数据多样性不足、模型泛化能力受限、训练深度有限。</a:t>
            </a:r>
            <a:endParaRPr lang="en-US" altLang="zh-CN" sz="1600" dirty="0">
              <a:solidFill>
                <a:srgbClr val="FFFF00"/>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600" dirty="0">
                <a:solidFill>
                  <a:schemeClr val="bg1"/>
                </a:solidFill>
                <a:latin typeface="微软雅黑" panose="020B0503020204020204" pitchFamily="34" charset="-122"/>
                <a:ea typeface="微软雅黑" panose="020B0503020204020204" pitchFamily="34" charset="-122"/>
              </a:rPr>
              <a:t>结果表明，在轻量级设备上也可实现基本的模型构建与验证，</a:t>
            </a:r>
            <a:r>
              <a:rPr lang="zh-CN" altLang="en-US" sz="1600" dirty="0">
                <a:solidFill>
                  <a:srgbClr val="FFFF00"/>
                </a:solidFill>
                <a:latin typeface="微软雅黑" panose="020B0503020204020204" pitchFamily="34" charset="-122"/>
                <a:ea typeface="微软雅黑" panose="020B0503020204020204" pitchFamily="34" charset="-122"/>
              </a:rPr>
              <a:t>为进一步扩展提供了可行性参考</a:t>
            </a:r>
            <a:r>
              <a:rPr lang="zh-CN" altLang="en-US"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4256405" y="4255135"/>
            <a:ext cx="4013835" cy="1704340"/>
          </a:xfrm>
          <a:prstGeom prst="rect">
            <a:avLst/>
          </a:prstGeom>
        </p:spPr>
      </p:pic>
      <p:sp>
        <p:nvSpPr>
          <p:cNvPr id="9" name="矩形 8"/>
          <p:cNvSpPr/>
          <p:nvPr/>
        </p:nvSpPr>
        <p:spPr>
          <a:xfrm>
            <a:off x="4349115" y="5602605"/>
            <a:ext cx="3975735" cy="356870"/>
          </a:xfrm>
          <a:prstGeom prst="rect">
            <a:avLst/>
          </a:prstGeom>
          <a:no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文本框 16"/>
          <p:cNvSpPr txBox="1"/>
          <p:nvPr>
            <p:custDataLst>
              <p:tags r:id="rId5"/>
            </p:custDataLst>
          </p:nvPr>
        </p:nvSpPr>
        <p:spPr>
          <a:xfrm>
            <a:off x="1487805" y="1744345"/>
            <a:ext cx="1482725" cy="337185"/>
          </a:xfrm>
          <a:prstGeom prst="rect">
            <a:avLst/>
          </a:prstGeom>
          <a:solidFill>
            <a:schemeClr val="bg1"/>
          </a:solidFill>
          <a:ln>
            <a:solidFill>
              <a:schemeClr val="accent1"/>
            </a:solidFill>
          </a:ln>
        </p:spPr>
        <p:txBody>
          <a:bodyPr wrap="square" rtlCol="0">
            <a:spAutoFit/>
          </a:bodyPr>
          <a:p>
            <a:pPr algn="ctr"/>
            <a:r>
              <a:rPr lang="zh-CN" altLang="en-US" sz="1600" b="1" dirty="0">
                <a:latin typeface="微软雅黑" panose="020B0503020204020204" pitchFamily="34" charset="-122"/>
                <a:ea typeface="微软雅黑" panose="020B0503020204020204" pitchFamily="34" charset="-122"/>
                <a:cs typeface="Calibri" panose="020F0502020204030204" pitchFamily="34" charset="0"/>
              </a:rPr>
              <a:t>自主训练</a:t>
            </a:r>
            <a:endParaRPr lang="zh-CN" altLang="en-US" sz="1600" b="1"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10" name="文本框 9"/>
          <p:cNvSpPr txBox="1"/>
          <p:nvPr>
            <p:custDataLst>
              <p:tags r:id="rId6"/>
            </p:custDataLst>
          </p:nvPr>
        </p:nvSpPr>
        <p:spPr>
          <a:xfrm>
            <a:off x="1437005" y="4045585"/>
            <a:ext cx="1482725" cy="337185"/>
          </a:xfrm>
          <a:prstGeom prst="rect">
            <a:avLst/>
          </a:prstGeom>
          <a:solidFill>
            <a:schemeClr val="bg1"/>
          </a:solidFill>
          <a:ln>
            <a:solidFill>
              <a:schemeClr val="accent1"/>
            </a:solidFill>
          </a:ln>
        </p:spPr>
        <p:txBody>
          <a:bodyPr wrap="square" rtlCol="0">
            <a:spAutoFit/>
          </a:bodyPr>
          <a:p>
            <a:pPr algn="ctr"/>
            <a:r>
              <a:rPr lang="zh-CN" altLang="en-US" sz="1600" b="1" dirty="0">
                <a:latin typeface="微软雅黑" panose="020B0503020204020204" pitchFamily="34" charset="-122"/>
                <a:ea typeface="微软雅黑" panose="020B0503020204020204" pitchFamily="34" charset="-122"/>
                <a:cs typeface="Calibri" panose="020F0502020204030204" pitchFamily="34" charset="0"/>
              </a:rPr>
              <a:t>官方训练</a:t>
            </a:r>
            <a:endParaRPr lang="zh-CN" altLang="en-US" sz="1600" b="1" dirty="0">
              <a:latin typeface="微软雅黑" panose="020B0503020204020204" pitchFamily="34" charset="-122"/>
              <a:ea typeface="微软雅黑" panose="020B0503020204020204" pitchFamily="34" charset="-122"/>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24342"/>
    </mc:Choice>
    <mc:Fallback>
      <p:transition spd="slow" advTm="2434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532254" y="1392555"/>
            <a:ext cx="2023534" cy="1682948"/>
            <a:chOff x="1153322" y="498160"/>
            <a:chExt cx="1711264" cy="1419210"/>
          </a:xfrm>
        </p:grpSpPr>
        <p:sp>
          <p:nvSpPr>
            <p:cNvPr id="18" name="矩形 17"/>
            <p:cNvSpPr/>
            <p:nvPr/>
          </p:nvSpPr>
          <p:spPr>
            <a:xfrm>
              <a:off x="1153322" y="498160"/>
              <a:ext cx="1091199" cy="1250900"/>
            </a:xfrm>
            <a:prstGeom prst="rect">
              <a:avLst/>
            </a:prstGeom>
            <a:solidFill>
              <a:srgbClr val="F2F5F9"/>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9" name="组合 18"/>
            <p:cNvGrpSpPr/>
            <p:nvPr/>
          </p:nvGrpSpPr>
          <p:grpSpPr>
            <a:xfrm>
              <a:off x="1424586" y="906369"/>
              <a:ext cx="1440000" cy="1011001"/>
              <a:chOff x="1424586" y="906369"/>
              <a:chExt cx="1440000" cy="1011001"/>
            </a:xfrm>
          </p:grpSpPr>
          <p:sp>
            <p:nvSpPr>
              <p:cNvPr id="20" name="矩形 19"/>
              <p:cNvSpPr/>
              <p:nvPr/>
            </p:nvSpPr>
            <p:spPr>
              <a:xfrm>
                <a:off x="1565656" y="998443"/>
                <a:ext cx="1157887" cy="8269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1" name="文本框 20"/>
              <p:cNvSpPr txBox="1"/>
              <p:nvPr/>
            </p:nvSpPr>
            <p:spPr>
              <a:xfrm>
                <a:off x="1424586" y="906369"/>
                <a:ext cx="1440000" cy="1011001"/>
              </a:xfrm>
              <a:prstGeom prst="rect">
                <a:avLst/>
              </a:prstGeom>
              <a:noFill/>
            </p:spPr>
            <p:txBody>
              <a:bodyPr wrap="square" rtlCol="0" anchor="ctr">
                <a:spAutoFit/>
              </a:bodyPr>
              <a:lstStyle/>
              <a:p>
                <a:pPr algn="ctr"/>
                <a:r>
                  <a:rPr lang="zh-CN" altLang="en-US" sz="3600" b="1"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目录</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grpSp>
      </p:grpSp>
      <p:sp>
        <p:nvSpPr>
          <p:cNvPr id="2" name="文本框 1"/>
          <p:cNvSpPr txBox="1"/>
          <p:nvPr>
            <p:custDataLst>
              <p:tags r:id="rId1"/>
            </p:custDataLst>
          </p:nvPr>
        </p:nvSpPr>
        <p:spPr>
          <a:xfrm>
            <a:off x="6006848" y="1002730"/>
            <a:ext cx="2583180" cy="460375"/>
          </a:xfrm>
          <a:prstGeom prst="rect">
            <a:avLst/>
          </a:prstGeom>
          <a:noFill/>
        </p:spPr>
        <p:txBody>
          <a:bodyPr wrap="square" rtlCol="0">
            <a:spAutoFit/>
          </a:bodyPr>
          <a:lstStyle/>
          <a:p>
            <a:pPr defTabSz="914400"/>
            <a:r>
              <a:rPr lang="zh-CN" altLang="en-US" sz="2400" b="1" spc="300" dirty="0">
                <a:latin typeface="微软雅黑" panose="020B0503020204020204" pitchFamily="34" charset="-122"/>
                <a:ea typeface="微软雅黑" panose="020B0503020204020204" pitchFamily="34" charset="-122"/>
              </a:rPr>
              <a:t>实验背景与目标</a:t>
            </a:r>
            <a:endParaRPr lang="zh-CN" altLang="en-US" sz="2400" b="1" spc="300" dirty="0">
              <a:latin typeface="微软雅黑" panose="020B0503020204020204" pitchFamily="34" charset="-122"/>
              <a:ea typeface="微软雅黑" panose="020B0503020204020204" pitchFamily="34" charset="-122"/>
            </a:endParaRPr>
          </a:p>
        </p:txBody>
      </p:sp>
      <p:sp>
        <p:nvSpPr>
          <p:cNvPr id="3" name="矩形 2"/>
          <p:cNvSpPr/>
          <p:nvPr>
            <p:custDataLst>
              <p:tags r:id="rId2"/>
            </p:custDataLst>
          </p:nvPr>
        </p:nvSpPr>
        <p:spPr>
          <a:xfrm>
            <a:off x="5060250" y="873562"/>
            <a:ext cx="720000" cy="7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01</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custDataLst>
              <p:tags r:id="rId3"/>
            </p:custDataLst>
          </p:nvPr>
        </p:nvSpPr>
        <p:spPr>
          <a:xfrm>
            <a:off x="6006848" y="2037902"/>
            <a:ext cx="2941955" cy="460375"/>
          </a:xfrm>
          <a:prstGeom prst="rect">
            <a:avLst/>
          </a:prstGeom>
          <a:noFill/>
        </p:spPr>
        <p:txBody>
          <a:bodyPr wrap="square" rtlCol="0">
            <a:spAutoFit/>
          </a:bodyPr>
          <a:lstStyle/>
          <a:p>
            <a:pPr algn="l" defTabSz="914400"/>
            <a:r>
              <a:rPr lang="zh-CN" altLang="en-US" sz="2400" b="1" spc="300" dirty="0">
                <a:latin typeface="微软雅黑" panose="020B0503020204020204" pitchFamily="34" charset="-122"/>
                <a:ea typeface="微软雅黑" panose="020B0503020204020204" pitchFamily="34" charset="-122"/>
              </a:rPr>
              <a:t>实验方法介绍</a:t>
            </a:r>
            <a:endParaRPr lang="zh-CN" altLang="en-US" sz="2400" b="1" spc="300" dirty="0">
              <a:latin typeface="微软雅黑" panose="020B0503020204020204" pitchFamily="34" charset="-122"/>
              <a:ea typeface="微软雅黑" panose="020B0503020204020204" pitchFamily="34" charset="-122"/>
            </a:endParaRPr>
          </a:p>
        </p:txBody>
      </p:sp>
      <p:sp>
        <p:nvSpPr>
          <p:cNvPr id="12" name="矩形 11"/>
          <p:cNvSpPr/>
          <p:nvPr>
            <p:custDataLst>
              <p:tags r:id="rId4"/>
            </p:custDataLst>
          </p:nvPr>
        </p:nvSpPr>
        <p:spPr>
          <a:xfrm>
            <a:off x="5060250" y="1908734"/>
            <a:ext cx="720000" cy="7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02</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custDataLst>
              <p:tags r:id="rId5"/>
            </p:custDataLst>
          </p:nvPr>
        </p:nvSpPr>
        <p:spPr>
          <a:xfrm>
            <a:off x="6006848" y="3087679"/>
            <a:ext cx="2926080" cy="460375"/>
          </a:xfrm>
          <a:prstGeom prst="rect">
            <a:avLst/>
          </a:prstGeom>
          <a:noFill/>
        </p:spPr>
        <p:txBody>
          <a:bodyPr wrap="square" rtlCol="0">
            <a:spAutoFit/>
          </a:bodyPr>
          <a:lstStyle/>
          <a:p>
            <a:pPr defTabSz="914400"/>
            <a:r>
              <a:rPr lang="zh-CN" altLang="en-US" sz="2400" b="1" spc="300" dirty="0">
                <a:latin typeface="微软雅黑" panose="020B0503020204020204" pitchFamily="34" charset="-122"/>
                <a:ea typeface="微软雅黑" panose="020B0503020204020204" pitchFamily="34" charset="-122"/>
              </a:rPr>
              <a:t>实验过程</a:t>
            </a:r>
            <a:endParaRPr lang="zh-CN" altLang="en-US" sz="2400" b="1" spc="300" dirty="0">
              <a:latin typeface="微软雅黑" panose="020B0503020204020204" pitchFamily="34" charset="-122"/>
              <a:ea typeface="微软雅黑" panose="020B0503020204020204" pitchFamily="34" charset="-122"/>
            </a:endParaRPr>
          </a:p>
        </p:txBody>
      </p:sp>
      <p:sp>
        <p:nvSpPr>
          <p:cNvPr id="23" name="矩形 22"/>
          <p:cNvSpPr/>
          <p:nvPr>
            <p:custDataLst>
              <p:tags r:id="rId6"/>
            </p:custDataLst>
          </p:nvPr>
        </p:nvSpPr>
        <p:spPr>
          <a:xfrm>
            <a:off x="5060250" y="2958511"/>
            <a:ext cx="720000" cy="7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03</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custDataLst>
              <p:tags r:id="rId7"/>
            </p:custDataLst>
          </p:nvPr>
        </p:nvSpPr>
        <p:spPr>
          <a:xfrm>
            <a:off x="5060250" y="5115728"/>
            <a:ext cx="720000" cy="7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微软雅黑" panose="020B0503020204020204" pitchFamily="34" charset="-122"/>
                <a:ea typeface="微软雅黑" panose="020B0503020204020204" pitchFamily="34" charset="-122"/>
              </a:rPr>
              <a:t>05</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5" name="文本框 14"/>
          <p:cNvSpPr txBox="1"/>
          <p:nvPr>
            <p:custDataLst>
              <p:tags r:id="rId8"/>
            </p:custDataLst>
          </p:nvPr>
        </p:nvSpPr>
        <p:spPr>
          <a:xfrm>
            <a:off x="6007100" y="5244465"/>
            <a:ext cx="3260725" cy="460375"/>
          </a:xfrm>
          <a:prstGeom prst="rect">
            <a:avLst/>
          </a:prstGeom>
          <a:noFill/>
        </p:spPr>
        <p:txBody>
          <a:bodyPr wrap="square" rtlCol="0">
            <a:spAutoFit/>
          </a:bodyPr>
          <a:lstStyle/>
          <a:p>
            <a:pPr defTabSz="914400"/>
            <a:r>
              <a:rPr lang="zh-CN" altLang="en-US" sz="2400" b="1" spc="300" dirty="0">
                <a:latin typeface="微软雅黑" panose="020B0503020204020204" pitchFamily="34" charset="-122"/>
                <a:ea typeface="微软雅黑" panose="020B0503020204020204" pitchFamily="34" charset="-122"/>
                <a:sym typeface="+mn-ea"/>
              </a:rPr>
              <a:t>困难与解决方案</a:t>
            </a:r>
            <a:endParaRPr lang="zh-CN" altLang="en-US" sz="2400" b="1" spc="300" dirty="0">
              <a:latin typeface="微软雅黑" panose="020B0503020204020204" pitchFamily="34" charset="-122"/>
              <a:ea typeface="微软雅黑" panose="020B0503020204020204" pitchFamily="34" charset="-122"/>
            </a:endParaRPr>
          </a:p>
        </p:txBody>
      </p:sp>
      <p:sp>
        <p:nvSpPr>
          <p:cNvPr id="5" name="矩形 4"/>
          <p:cNvSpPr/>
          <p:nvPr>
            <p:custDataLst>
              <p:tags r:id="rId9"/>
            </p:custDataLst>
          </p:nvPr>
        </p:nvSpPr>
        <p:spPr>
          <a:xfrm>
            <a:off x="5060250" y="4045753"/>
            <a:ext cx="720000" cy="7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dirty="0">
                <a:solidFill>
                  <a:schemeClr val="bg1"/>
                </a:solidFill>
                <a:latin typeface="微软雅黑" panose="020B0503020204020204" pitchFamily="34" charset="-122"/>
                <a:ea typeface="微软雅黑" panose="020B0503020204020204" pitchFamily="34" charset="-122"/>
              </a:rPr>
              <a:t>04</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6" name="文本框 5"/>
          <p:cNvSpPr txBox="1"/>
          <p:nvPr>
            <p:custDataLst>
              <p:tags r:id="rId10"/>
            </p:custDataLst>
          </p:nvPr>
        </p:nvSpPr>
        <p:spPr>
          <a:xfrm>
            <a:off x="6022723" y="4199564"/>
            <a:ext cx="2926080" cy="829945"/>
          </a:xfrm>
          <a:prstGeom prst="rect">
            <a:avLst/>
          </a:prstGeom>
          <a:noFill/>
        </p:spPr>
        <p:txBody>
          <a:bodyPr wrap="square" rtlCol="0">
            <a:spAutoFit/>
          </a:bodyPr>
          <a:p>
            <a:pPr defTabSz="914400"/>
            <a:r>
              <a:rPr lang="zh-CN" altLang="en-US" sz="2400" b="1" spc="300" dirty="0">
                <a:latin typeface="微软雅黑" panose="020B0503020204020204" pitchFamily="34" charset="-122"/>
                <a:ea typeface="微软雅黑" panose="020B0503020204020204" pitchFamily="34" charset="-122"/>
                <a:sym typeface="+mn-ea"/>
              </a:rPr>
              <a:t>实验结果与分析</a:t>
            </a:r>
            <a:endParaRPr lang="zh-CN" altLang="en-US" sz="2400" b="1" spc="300" dirty="0">
              <a:latin typeface="微软雅黑" panose="020B0503020204020204" pitchFamily="34" charset="-122"/>
              <a:ea typeface="微软雅黑" panose="020B0503020204020204" pitchFamily="34" charset="-122"/>
            </a:endParaRPr>
          </a:p>
          <a:p>
            <a:pPr defTabSz="914400"/>
            <a:endParaRPr lang="zh-CN" altLang="en-US" sz="2400" b="1" spc="3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advTm="21352"/>
    </mc:Choice>
    <mc:Fallback>
      <p:transition advTm="2135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18"/>
          <p:cNvSpPr txBox="1"/>
          <p:nvPr/>
        </p:nvSpPr>
        <p:spPr>
          <a:xfrm>
            <a:off x="9302750" y="6569710"/>
            <a:ext cx="2743200" cy="2882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
        <p:nvSpPr>
          <p:cNvPr id="25" name="矩形 24"/>
          <p:cNvSpPr/>
          <p:nvPr/>
        </p:nvSpPr>
        <p:spPr>
          <a:xfrm>
            <a:off x="7325995" y="8255"/>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实验结果与分析</a:t>
            </a:r>
            <a:endPar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endParaRPr>
          </a:p>
        </p:txBody>
      </p:sp>
      <p:sp>
        <p:nvSpPr>
          <p:cNvPr id="5" name="文本框 4"/>
          <p:cNvSpPr txBox="1"/>
          <p:nvPr/>
        </p:nvSpPr>
        <p:spPr>
          <a:xfrm>
            <a:off x="353695" y="1039495"/>
            <a:ext cx="9060180" cy="460375"/>
          </a:xfrm>
          <a:prstGeom prst="rect">
            <a:avLst/>
          </a:prstGeom>
          <a:noFill/>
        </p:spPr>
        <p:txBody>
          <a:bodyPr wrap="square" rtlCol="0" anchor="t">
            <a:spAutoFit/>
          </a:bodyPr>
          <a:p>
            <a:pPr marL="342900" indent="-342900">
              <a:buClr>
                <a:schemeClr val="accent1"/>
              </a:buClr>
              <a:buFont typeface="Wingdings" panose="05000000000000000000" pitchFamily="2" charset="2"/>
              <a:buChar char="Ø"/>
            </a:pPr>
            <a:r>
              <a:rPr lang="zh-CN" sz="2400" b="1" kern="100" dirty="0">
                <a:solidFill>
                  <a:schemeClr val="accent1"/>
                </a:solidFill>
                <a:latin typeface="微软雅黑" panose="020B0503020204020204" pitchFamily="34" charset="-122"/>
                <a:ea typeface="微软雅黑" panose="020B0503020204020204" pitchFamily="34" charset="-122"/>
                <a:sym typeface="+mn-ea"/>
              </a:rPr>
              <a:t>扩展部分：</a:t>
            </a:r>
            <a:r>
              <a:rPr lang="en-US" altLang="zh-CN" sz="2400" b="1" kern="100" dirty="0">
                <a:latin typeface="微软雅黑" panose="020B0503020204020204" pitchFamily="34" charset="-122"/>
                <a:ea typeface="微软雅黑" panose="020B0503020204020204" pitchFamily="34" charset="-122"/>
                <a:sym typeface="+mn-ea"/>
              </a:rPr>
              <a:t>whole-apartment</a:t>
            </a:r>
            <a:r>
              <a:rPr lang="zh-CN" altLang="en-US" sz="2400" b="1" kern="100" dirty="0">
                <a:latin typeface="微软雅黑" panose="020B0503020204020204" pitchFamily="34" charset="-122"/>
                <a:ea typeface="微软雅黑" panose="020B0503020204020204" pitchFamily="34" charset="-122"/>
                <a:sym typeface="+mn-ea"/>
              </a:rPr>
              <a:t>数据集测试结果（</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sym typeface="+mn-ea"/>
              </a:rPr>
              <a:t>DUSt3R</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2400" b="1" kern="100" dirty="0">
              <a:solidFill>
                <a:schemeClr val="tx1"/>
              </a:solidFill>
              <a:latin typeface="微软雅黑" panose="020B0503020204020204" pitchFamily="34" charset="-122"/>
              <a:ea typeface="微软雅黑" panose="020B0503020204020204" pitchFamily="34" charset="-122"/>
              <a:sym typeface="+mn-ea"/>
            </a:endParaRPr>
          </a:p>
        </p:txBody>
      </p:sp>
      <p:pic>
        <p:nvPicPr>
          <p:cNvPr id="12" name="图片 6"/>
          <p:cNvPicPr>
            <a:picLocks noChangeAspect="1"/>
          </p:cNvPicPr>
          <p:nvPr/>
        </p:nvPicPr>
        <p:blipFill>
          <a:blip r:embed="rId1"/>
          <a:stretch>
            <a:fillRect/>
          </a:stretch>
        </p:blipFill>
        <p:spPr>
          <a:xfrm>
            <a:off x="506730" y="1964690"/>
            <a:ext cx="4168140" cy="2837180"/>
          </a:xfrm>
          <a:prstGeom prst="rect">
            <a:avLst/>
          </a:prstGeom>
          <a:noFill/>
          <a:ln>
            <a:noFill/>
          </a:ln>
        </p:spPr>
      </p:pic>
      <p:pic>
        <p:nvPicPr>
          <p:cNvPr id="13" name="图片 7"/>
          <p:cNvPicPr>
            <a:picLocks noChangeAspect="1"/>
          </p:cNvPicPr>
          <p:nvPr/>
        </p:nvPicPr>
        <p:blipFill>
          <a:blip r:embed="rId2"/>
          <a:srcRect b="34156"/>
          <a:stretch>
            <a:fillRect/>
          </a:stretch>
        </p:blipFill>
        <p:spPr>
          <a:xfrm>
            <a:off x="506730" y="5266690"/>
            <a:ext cx="4107815" cy="859155"/>
          </a:xfrm>
          <a:prstGeom prst="rect">
            <a:avLst/>
          </a:prstGeom>
          <a:noFill/>
          <a:ln>
            <a:noFill/>
          </a:ln>
        </p:spPr>
      </p:pic>
      <p:pic>
        <p:nvPicPr>
          <p:cNvPr id="15" name="图片 9"/>
          <p:cNvPicPr>
            <a:picLocks noChangeAspect="1"/>
          </p:cNvPicPr>
          <p:nvPr/>
        </p:nvPicPr>
        <p:blipFill>
          <a:blip r:embed="rId3"/>
          <a:stretch>
            <a:fillRect/>
          </a:stretch>
        </p:blipFill>
        <p:spPr>
          <a:xfrm>
            <a:off x="5054600" y="2003425"/>
            <a:ext cx="4340225" cy="2421890"/>
          </a:xfrm>
          <a:prstGeom prst="rect">
            <a:avLst/>
          </a:prstGeom>
          <a:noFill/>
          <a:ln>
            <a:noFill/>
          </a:ln>
        </p:spPr>
      </p:pic>
      <p:sp>
        <p:nvSpPr>
          <p:cNvPr id="2" name="文本框 1"/>
          <p:cNvSpPr txBox="1"/>
          <p:nvPr/>
        </p:nvSpPr>
        <p:spPr>
          <a:xfrm>
            <a:off x="307340" y="1614170"/>
            <a:ext cx="4064000" cy="337185"/>
          </a:xfrm>
          <a:prstGeom prst="rect">
            <a:avLst/>
          </a:prstGeom>
          <a:noFill/>
        </p:spPr>
        <p:txBody>
          <a:bodyPr wrap="square" rtlCol="0">
            <a:spAutoFit/>
          </a:bodyPr>
          <a:p>
            <a:r>
              <a:rPr lang="zh-CN" altLang="en-US" sz="16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①特征点匹配结果，共有</a:t>
            </a:r>
            <a:r>
              <a:rPr lang="en-US" altLang="zh-CN" sz="16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41872</a:t>
            </a:r>
            <a:r>
              <a:rPr lang="zh-CN" altLang="en-US" sz="16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对匹配成功。</a:t>
            </a:r>
            <a:r>
              <a:rPr lang="en-US" altLang="zh-CN" sz="16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353695" y="4928870"/>
            <a:ext cx="4064000" cy="337185"/>
          </a:xfrm>
          <a:prstGeom prst="rect">
            <a:avLst/>
          </a:prstGeom>
          <a:noFill/>
        </p:spPr>
        <p:txBody>
          <a:bodyPr wrap="square" rtlCol="0">
            <a:spAutoFit/>
          </a:bodyPr>
          <a:p>
            <a:r>
              <a:rPr lang="zh-CN" altLang="en-US" sz="1600">
                <a:solidFill>
                  <a:schemeClr val="accent1"/>
                </a:solidFill>
                <a:latin typeface="微软雅黑" panose="020B0503020204020204" pitchFamily="34" charset="-122"/>
                <a:ea typeface="微软雅黑" panose="020B0503020204020204" pitchFamily="34" charset="-122"/>
              </a:rPr>
              <a:t>②相机位姿：</a:t>
            </a:r>
            <a:endParaRPr lang="zh-CN" altLang="en-US" sz="1600">
              <a:solidFill>
                <a:schemeClr val="accent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951095" y="1627505"/>
            <a:ext cx="4064000" cy="337185"/>
          </a:xfrm>
          <a:prstGeom prst="rect">
            <a:avLst/>
          </a:prstGeom>
          <a:noFill/>
        </p:spPr>
        <p:txBody>
          <a:bodyPr wrap="square" rtlCol="0">
            <a:spAutoFit/>
          </a:bodyPr>
          <a:p>
            <a:r>
              <a:rPr lang="zh-CN" altLang="en-US" sz="16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③获得</a:t>
            </a:r>
            <a:r>
              <a:rPr lang="en-US" altLang="zh-CN" sz="16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3d</a:t>
            </a:r>
            <a:r>
              <a:rPr lang="zh-CN" altLang="en-US" sz="16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点云坐标（可进行可视化）：</a:t>
            </a:r>
            <a:endParaRPr lang="zh-CN" altLang="en-US" sz="16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4"/>
          <a:stretch>
            <a:fillRect/>
          </a:stretch>
        </p:blipFill>
        <p:spPr>
          <a:xfrm>
            <a:off x="4844415" y="4928870"/>
            <a:ext cx="4638040" cy="1724025"/>
          </a:xfrm>
          <a:prstGeom prst="rect">
            <a:avLst/>
          </a:prstGeom>
        </p:spPr>
      </p:pic>
      <p:sp>
        <p:nvSpPr>
          <p:cNvPr id="8" name="矩形: 圆角 4"/>
          <p:cNvSpPr/>
          <p:nvPr/>
        </p:nvSpPr>
        <p:spPr>
          <a:xfrm>
            <a:off x="9642475" y="2204085"/>
            <a:ext cx="2403475" cy="4037965"/>
          </a:xfrm>
          <a:prstGeom prst="roundRect">
            <a:avLst>
              <a:gd name="adj" fmla="val 461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marL="285750" indent="-285750">
              <a:lnSpc>
                <a:spcPct val="125000"/>
              </a:lnSpc>
              <a:buFont typeface="Arial" panose="020B0604020202020204" pitchFamily="34" charset="0"/>
              <a:buChar char="•"/>
            </a:pPr>
            <a:r>
              <a:rPr lang="en-US" altLang="zh-CN" sz="1600" dirty="0">
                <a:solidFill>
                  <a:schemeClr val="bg1"/>
                </a:solidFill>
                <a:latin typeface="微软雅黑" panose="020B0503020204020204" pitchFamily="34" charset="-122"/>
                <a:ea typeface="微软雅黑" panose="020B0503020204020204" pitchFamily="34" charset="-122"/>
              </a:rPr>
              <a:t>DUSt3R </a:t>
            </a:r>
            <a:r>
              <a:rPr lang="zh-CN" altLang="en-US" sz="1600" dirty="0">
                <a:solidFill>
                  <a:schemeClr val="bg1"/>
                </a:solidFill>
                <a:latin typeface="微软雅黑" panose="020B0503020204020204" pitchFamily="34" charset="-122"/>
                <a:ea typeface="微软雅黑" panose="020B0503020204020204" pitchFamily="34" charset="-122"/>
              </a:rPr>
              <a:t>在</a:t>
            </a:r>
            <a:r>
              <a:rPr lang="zh-CN" altLang="en-US" sz="1600" dirty="0">
                <a:solidFill>
                  <a:srgbClr val="FFFF00"/>
                </a:solidFill>
                <a:latin typeface="微软雅黑" panose="020B0503020204020204" pitchFamily="34" charset="-122"/>
                <a:ea typeface="微软雅黑" panose="020B0503020204020204" pitchFamily="34" charset="-122"/>
              </a:rPr>
              <a:t>无相机参数的情况</a:t>
            </a:r>
            <a:r>
              <a:rPr lang="zh-CN" altLang="en-US" sz="1600" dirty="0">
                <a:solidFill>
                  <a:schemeClr val="bg1"/>
                </a:solidFill>
                <a:latin typeface="微软雅黑" panose="020B0503020204020204" pitchFamily="34" charset="-122"/>
                <a:ea typeface="微软雅黑" panose="020B0503020204020204" pitchFamily="34" charset="-122"/>
              </a:rPr>
              <a:t>下，仍能较准确估计相机位姿和深度信息。</a:t>
            </a: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600" dirty="0">
                <a:solidFill>
                  <a:srgbClr val="FFFF00"/>
                </a:solidFill>
                <a:latin typeface="微软雅黑" panose="020B0503020204020204" pitchFamily="34" charset="-122"/>
                <a:ea typeface="微软雅黑" panose="020B0503020204020204" pitchFamily="34" charset="-122"/>
              </a:rPr>
              <a:t>位姿误差略高于有参方法</a:t>
            </a:r>
            <a:r>
              <a:rPr lang="zh-CN" altLang="en-US" sz="1600" dirty="0">
                <a:solidFill>
                  <a:schemeClr val="bg1"/>
                </a:solidFill>
                <a:latin typeface="微软雅黑" panose="020B0503020204020204" pitchFamily="34" charset="-122"/>
                <a:ea typeface="微软雅黑" panose="020B0503020204020204" pitchFamily="34" charset="-122"/>
              </a:rPr>
              <a:t>，但精度在可接受范围内，显示出较强的鲁棒性。</a:t>
            </a:r>
            <a:endParaRPr lang="en-US" altLang="zh-CN" sz="160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1600" dirty="0">
                <a:solidFill>
                  <a:srgbClr val="FFFF00"/>
                </a:solidFill>
                <a:latin typeface="微软雅黑" panose="020B0503020204020204" pitchFamily="34" charset="-122"/>
                <a:ea typeface="微软雅黑" panose="020B0503020204020204" pitchFamily="34" charset="-122"/>
              </a:rPr>
              <a:t>深度估计误差适中</a:t>
            </a:r>
            <a:r>
              <a:rPr lang="zh-CN" altLang="en-US" sz="1600" dirty="0">
                <a:solidFill>
                  <a:schemeClr val="bg1"/>
                </a:solidFill>
                <a:latin typeface="微软雅黑" panose="020B0503020204020204" pitchFamily="34" charset="-122"/>
                <a:ea typeface="微软雅黑" panose="020B0503020204020204" pitchFamily="34" charset="-122"/>
              </a:rPr>
              <a:t>，验证了</a:t>
            </a:r>
            <a:r>
              <a:rPr lang="en-US" altLang="zh-CN" sz="1600" dirty="0">
                <a:solidFill>
                  <a:schemeClr val="bg1"/>
                </a:solidFill>
                <a:latin typeface="微软雅黑" panose="020B0503020204020204" pitchFamily="34" charset="-122"/>
                <a:ea typeface="微软雅黑" panose="020B0503020204020204" pitchFamily="34" charset="-122"/>
              </a:rPr>
              <a:t> DUSt3R </a:t>
            </a:r>
            <a:r>
              <a:rPr lang="zh-CN" altLang="en-US" sz="1600" dirty="0">
                <a:solidFill>
                  <a:schemeClr val="bg1"/>
                </a:solidFill>
                <a:latin typeface="微软雅黑" panose="020B0503020204020204" pitchFamily="34" charset="-122"/>
                <a:ea typeface="微软雅黑" panose="020B0503020204020204" pitchFamily="34" charset="-122"/>
              </a:rPr>
              <a:t>具备端到端几何重建能力，适用于无标定环境。</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998085" y="4591685"/>
            <a:ext cx="4064000" cy="337185"/>
          </a:xfrm>
          <a:prstGeom prst="rect">
            <a:avLst/>
          </a:prstGeom>
          <a:noFill/>
        </p:spPr>
        <p:txBody>
          <a:bodyPr wrap="square" rtlCol="0">
            <a:spAutoFit/>
          </a:bodyPr>
          <a:p>
            <a:r>
              <a:rPr lang="zh-CN" altLang="en-US" sz="16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④误差结果：</a:t>
            </a:r>
            <a:endParaRPr lang="zh-CN" altLang="en-US" sz="16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4342"/>
    </mc:Choice>
    <mc:Fallback>
      <p:transition spd="slow" advTm="2434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29"/>
          <p:cNvSpPr/>
          <p:nvPr>
            <p:custDataLst>
              <p:tags r:id="rId1"/>
            </p:custDataLst>
          </p:nvPr>
        </p:nvSpPr>
        <p:spPr>
          <a:xfrm>
            <a:off x="862330" y="1387475"/>
            <a:ext cx="4318000" cy="2709545"/>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defTabSz="2400300">
              <a:lnSpc>
                <a:spcPct val="125000"/>
              </a:lnSpc>
              <a:spcBef>
                <a:spcPct val="0"/>
              </a:spcBef>
              <a:spcAft>
                <a:spcPct val="35000"/>
              </a:spcAft>
            </a:pPr>
            <a:endParaRPr lang="zh-CN" altLang="en-US" sz="2000"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4" name="矩形 3"/>
          <p:cNvSpPr/>
          <p:nvPr/>
        </p:nvSpPr>
        <p:spPr>
          <a:xfrm>
            <a:off x="9747885" y="0"/>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困难与解决方案</a:t>
            </a:r>
            <a:endParaRPr lang="zh-CN" altLang="en-US"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9" name="矩形: 圆角 30"/>
          <p:cNvSpPr/>
          <p:nvPr>
            <p:custDataLst>
              <p:tags r:id="rId2"/>
            </p:custDataLst>
          </p:nvPr>
        </p:nvSpPr>
        <p:spPr>
          <a:xfrm>
            <a:off x="1270635" y="1636395"/>
            <a:ext cx="3501390" cy="2211705"/>
          </a:xfrm>
          <a:prstGeom prst="roundRect">
            <a:avLst>
              <a:gd name="adj" fmla="val 4610"/>
            </a:avLst>
          </a:prstGeom>
          <a:solidFill>
            <a:srgbClr val="F2F5F9"/>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nSpc>
                <a:spcPct val="135000"/>
              </a:lnSpc>
              <a:buFont typeface="Arial" panose="020B0604020202020204" pitchFamily="34" charset="0"/>
              <a:buNone/>
            </a:pPr>
            <a:r>
              <a:rPr dirty="0">
                <a:solidFill>
                  <a:schemeClr val="tx1"/>
                </a:solidFill>
                <a:latin typeface="微软雅黑" panose="020B0503020204020204" pitchFamily="34" charset="-122"/>
                <a:ea typeface="微软雅黑" panose="020B0503020204020204" pitchFamily="34" charset="-122"/>
              </a:rPr>
              <a:t>OpenCV新版本移除了SIFT/SURF算法，Python版本与PyTorch/CUDA存在兼容性问题，导致环境配置困难。</a:t>
            </a:r>
            <a:endParaRPr dirty="0">
              <a:solidFill>
                <a:schemeClr val="tx1"/>
              </a:solidFill>
              <a:latin typeface="微软雅黑" panose="020B0503020204020204" pitchFamily="34" charset="-122"/>
              <a:ea typeface="微软雅黑" panose="020B0503020204020204" pitchFamily="34" charset="-122"/>
            </a:endParaRPr>
          </a:p>
        </p:txBody>
      </p:sp>
      <p:sp>
        <p:nvSpPr>
          <p:cNvPr id="10" name="矩形: 圆角 4"/>
          <p:cNvSpPr/>
          <p:nvPr/>
        </p:nvSpPr>
        <p:spPr>
          <a:xfrm>
            <a:off x="1084580" y="4593590"/>
            <a:ext cx="4035425" cy="1885950"/>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dirty="0">
                <a:solidFill>
                  <a:schemeClr val="tx1"/>
                </a:solidFill>
                <a:latin typeface="微软雅黑" panose="020B0503020204020204" pitchFamily="34" charset="-122"/>
                <a:ea typeface="微软雅黑" panose="020B0503020204020204" pitchFamily="34" charset="-122"/>
              </a:rPr>
              <a:t>使用Python 3.7+OpenCV 3.4.2.17组合直接支持SIFT/SURF，PyTorch版本严格匹配（1.13.1），该方案配置简单且稳定性佳。</a:t>
            </a:r>
            <a:endParaRPr dirty="0">
              <a:solidFill>
                <a:schemeClr val="tx1"/>
              </a:solidFill>
              <a:latin typeface="微软雅黑" panose="020B0503020204020204" pitchFamily="34" charset="-122"/>
              <a:ea typeface="微软雅黑" panose="020B0503020204020204" pitchFamily="34" charset="-122"/>
            </a:endParaRPr>
          </a:p>
        </p:txBody>
      </p:sp>
      <p:sp>
        <p:nvSpPr>
          <p:cNvPr id="8" name="矩形: 圆角 4"/>
          <p:cNvSpPr/>
          <p:nvPr>
            <p:custDataLst>
              <p:tags r:id="rId3"/>
            </p:custDataLst>
          </p:nvPr>
        </p:nvSpPr>
        <p:spPr>
          <a:xfrm>
            <a:off x="1488440" y="1114425"/>
            <a:ext cx="3065145" cy="521970"/>
          </a:xfrm>
          <a:prstGeom prst="roundRect">
            <a:avLst>
              <a:gd name="adj" fmla="val 461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gn="ctr">
              <a:lnSpc>
                <a:spcPct val="125000"/>
              </a:lnSpc>
              <a:buFont typeface="Wingdings" panose="05000000000000000000" pitchFamily="2" charset="2"/>
              <a:buNone/>
            </a:pP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环境配置问题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6" name="矩形: 圆角 29"/>
          <p:cNvSpPr/>
          <p:nvPr>
            <p:custDataLst>
              <p:tags r:id="rId4"/>
            </p:custDataLst>
          </p:nvPr>
        </p:nvSpPr>
        <p:spPr>
          <a:xfrm>
            <a:off x="6365875" y="1387475"/>
            <a:ext cx="4822190" cy="2709545"/>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defTabSz="2400300">
              <a:lnSpc>
                <a:spcPct val="125000"/>
              </a:lnSpc>
              <a:spcBef>
                <a:spcPct val="0"/>
              </a:spcBef>
              <a:spcAft>
                <a:spcPct val="35000"/>
              </a:spcAft>
            </a:pPr>
            <a:endParaRPr lang="zh-CN" altLang="en-US" sz="2000"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7" name="矩形: 圆角 30"/>
          <p:cNvSpPr/>
          <p:nvPr>
            <p:custDataLst>
              <p:tags r:id="rId5"/>
            </p:custDataLst>
          </p:nvPr>
        </p:nvSpPr>
        <p:spPr>
          <a:xfrm>
            <a:off x="6663055" y="1700530"/>
            <a:ext cx="4224020" cy="2211705"/>
          </a:xfrm>
          <a:prstGeom prst="roundRect">
            <a:avLst>
              <a:gd name="adj" fmla="val 4610"/>
            </a:avLst>
          </a:prstGeom>
          <a:solidFill>
            <a:srgbClr val="F2F5F9"/>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nSpc>
                <a:spcPct val="135000"/>
              </a:lnSpc>
              <a:buFont typeface="Arial" panose="020B0604020202020204" pitchFamily="34" charset="0"/>
              <a:buNone/>
            </a:pPr>
            <a:r>
              <a:rPr dirty="0">
                <a:solidFill>
                  <a:schemeClr val="tx1"/>
                </a:solidFill>
                <a:latin typeface="微软雅黑" panose="020B0503020204020204" pitchFamily="34" charset="-122"/>
                <a:ea typeface="微软雅黑" panose="020B0503020204020204" pitchFamily="34" charset="-122"/>
              </a:rPr>
              <a:t>在特征匹配过程中，我们发现原始匹配结果存在误匹配，主要问题包括：1) 简单的距离阈值法难以有效区分真实匹配和误匹配；2) 当场景纹理单一或重复时，误匹配率显著上升</a:t>
            </a:r>
            <a:r>
              <a:rPr lang="zh-CN" dirty="0">
                <a:solidFill>
                  <a:schemeClr val="tx1"/>
                </a:solidFill>
                <a:latin typeface="微软雅黑" panose="020B0503020204020204" pitchFamily="34" charset="-122"/>
                <a:ea typeface="微软雅黑" panose="020B0503020204020204" pitchFamily="34" charset="-122"/>
              </a:rPr>
              <a:t>。</a:t>
            </a:r>
            <a:endParaRPr lang="zh-CN" dirty="0">
              <a:solidFill>
                <a:schemeClr val="tx1"/>
              </a:solidFill>
              <a:latin typeface="微软雅黑" panose="020B0503020204020204" pitchFamily="34" charset="-122"/>
              <a:ea typeface="微软雅黑" panose="020B0503020204020204" pitchFamily="34" charset="-122"/>
            </a:endParaRPr>
          </a:p>
        </p:txBody>
      </p:sp>
      <p:sp>
        <p:nvSpPr>
          <p:cNvPr id="19" name="矩形: 圆角 4"/>
          <p:cNvSpPr/>
          <p:nvPr>
            <p:custDataLst>
              <p:tags r:id="rId6"/>
            </p:custDataLst>
          </p:nvPr>
        </p:nvSpPr>
        <p:spPr>
          <a:xfrm>
            <a:off x="7088505" y="1114425"/>
            <a:ext cx="3453130" cy="521970"/>
          </a:xfrm>
          <a:prstGeom prst="roundRect">
            <a:avLst>
              <a:gd name="adj" fmla="val 461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algn="ctr">
              <a:lnSpc>
                <a:spcPct val="125000"/>
              </a:lnSpc>
              <a:buClrTx/>
              <a:buSzTx/>
              <a:buFont typeface="Wingdings" panose="05000000000000000000" pitchFamily="2" charset="2"/>
              <a:buNone/>
            </a:pPr>
            <a:r>
              <a:rPr lang="zh-CN" altLang="en-US" sz="2000" b="1" dirty="0">
                <a:solidFill>
                  <a:schemeClr val="bg1"/>
                </a:solidFill>
                <a:latin typeface="微软雅黑" panose="020B0503020204020204" pitchFamily="34" charset="-122"/>
                <a:ea typeface="微软雅黑" panose="020B0503020204020204" pitchFamily="34" charset="-122"/>
                <a:sym typeface="+mn-ea"/>
              </a:rPr>
              <a:t>2.特征点提取与深度数据处理</a:t>
            </a:r>
            <a:endParaRPr lang="zh-CN" altLang="en-US" sz="2000" b="1" dirty="0">
              <a:solidFill>
                <a:schemeClr val="bg1"/>
              </a:solidFill>
              <a:latin typeface="微软雅黑" panose="020B0503020204020204" pitchFamily="34" charset="-122"/>
              <a:ea typeface="微软雅黑" panose="020B0503020204020204" pitchFamily="34" charset="-122"/>
              <a:sym typeface="+mn-ea"/>
            </a:endParaRPr>
          </a:p>
        </p:txBody>
      </p:sp>
      <p:sp>
        <p:nvSpPr>
          <p:cNvPr id="296" name="文本框 295"/>
          <p:cNvSpPr txBox="1"/>
          <p:nvPr>
            <p:custDataLst>
              <p:tags r:id="rId7"/>
            </p:custDataLst>
          </p:nvPr>
        </p:nvSpPr>
        <p:spPr>
          <a:xfrm>
            <a:off x="1758950" y="4381500"/>
            <a:ext cx="2176145" cy="398780"/>
          </a:xfrm>
          <a:prstGeom prst="rect">
            <a:avLst/>
          </a:prstGeom>
          <a:solidFill>
            <a:schemeClr val="bg1"/>
          </a:solidFill>
        </p:spPr>
        <p:txBody>
          <a:bodyPr wrap="square" rtlCol="0">
            <a:spAutoFit/>
          </a:bodyPr>
          <a:p>
            <a:pPr algn="ctr"/>
            <a:r>
              <a:rPr lang="zh-CN" sz="2000"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rPr>
              <a:t>解决方案</a:t>
            </a:r>
            <a:endParaRPr lang="zh-CN" sz="2000"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20" name="矩形: 圆角 4"/>
          <p:cNvSpPr/>
          <p:nvPr/>
        </p:nvSpPr>
        <p:spPr>
          <a:xfrm>
            <a:off x="6365875" y="4593590"/>
            <a:ext cx="5058410" cy="1885950"/>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dirty="0">
                <a:solidFill>
                  <a:schemeClr val="tx1"/>
                </a:solidFill>
                <a:latin typeface="微软雅黑" panose="020B0503020204020204" pitchFamily="34" charset="-122"/>
                <a:ea typeface="微软雅黑" panose="020B0503020204020204" pitchFamily="34" charset="-122"/>
              </a:rPr>
              <a:t>通过动态计算min_dist和max_dist，自适应设置threshold = max(2*min_dist, 30.0)，过滤掉质量较差的匹配结果，从而提升整体匹配质量</a:t>
            </a:r>
            <a:r>
              <a:rPr lang="zh-CN" dirty="0">
                <a:solidFill>
                  <a:schemeClr val="tx1"/>
                </a:solidFill>
                <a:latin typeface="微软雅黑" panose="020B0503020204020204" pitchFamily="34" charset="-122"/>
                <a:ea typeface="微软雅黑" panose="020B0503020204020204" pitchFamily="34" charset="-122"/>
              </a:rPr>
              <a:t>，</a:t>
            </a:r>
            <a:r>
              <a:rPr dirty="0">
                <a:solidFill>
                  <a:schemeClr val="tx1"/>
                </a:solidFill>
                <a:latin typeface="微软雅黑" panose="020B0503020204020204" pitchFamily="34" charset="-122"/>
                <a:ea typeface="微软雅黑" panose="020B0503020204020204" pitchFamily="34" charset="-122"/>
              </a:rPr>
              <a:t>确保在不同场景下都能获得稳定的匹配效果。</a:t>
            </a:r>
            <a:endParaRPr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custDataLst>
              <p:tags r:id="rId8"/>
            </p:custDataLst>
          </p:nvPr>
        </p:nvSpPr>
        <p:spPr>
          <a:xfrm>
            <a:off x="7620000" y="4381500"/>
            <a:ext cx="2176145" cy="398780"/>
          </a:xfrm>
          <a:prstGeom prst="rect">
            <a:avLst/>
          </a:prstGeom>
          <a:solidFill>
            <a:schemeClr val="bg1"/>
          </a:solidFill>
        </p:spPr>
        <p:txBody>
          <a:bodyPr wrap="square" rtlCol="0">
            <a:spAutoFit/>
          </a:bodyPr>
          <a:p>
            <a:pPr algn="ctr"/>
            <a:r>
              <a:rPr lang="zh-CN" sz="2000"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rPr>
              <a:t>解决方案</a:t>
            </a:r>
            <a:endParaRPr lang="zh-CN" sz="2000"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24" name="灯片编号占位符 18"/>
          <p:cNvSpPr txBox="1"/>
          <p:nvPr/>
        </p:nvSpPr>
        <p:spPr>
          <a:xfrm>
            <a:off x="9302750" y="6569710"/>
            <a:ext cx="2743200" cy="2882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0" advTm="50443"/>
    </mc:Choice>
    <mc:Fallback>
      <p:transition advTm="5044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47885" y="0"/>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困难与解决方案</a:t>
            </a:r>
            <a:endParaRPr lang="zh-CN" altLang="en-US"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2" name="矩形: 圆角 29"/>
          <p:cNvSpPr/>
          <p:nvPr/>
        </p:nvSpPr>
        <p:spPr>
          <a:xfrm>
            <a:off x="454025" y="1438275"/>
            <a:ext cx="5058410" cy="1885950"/>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3" name="矩形: 圆角 30"/>
          <p:cNvSpPr/>
          <p:nvPr/>
        </p:nvSpPr>
        <p:spPr>
          <a:xfrm>
            <a:off x="626745" y="1777365"/>
            <a:ext cx="4700270" cy="1256030"/>
          </a:xfrm>
          <a:prstGeom prst="roundRect">
            <a:avLst>
              <a:gd name="adj" fmla="val 4610"/>
            </a:avLst>
          </a:prstGeom>
          <a:solidFill>
            <a:srgbClr val="F2F5F9"/>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nSpc>
                <a:spcPct val="135000"/>
              </a:lnSpc>
              <a:buFont typeface="Arial" panose="020B0604020202020204" pitchFamily="34" charset="0"/>
              <a:buNone/>
            </a:pPr>
            <a:r>
              <a:rPr lang="zh-CN" altLang="en-US" sz="1600" dirty="0">
                <a:solidFill>
                  <a:schemeClr val="tx1"/>
                </a:solidFill>
                <a:latin typeface="微软雅黑" panose="020B0503020204020204" pitchFamily="34" charset="-122"/>
                <a:ea typeface="微软雅黑" panose="020B0503020204020204" pitchFamily="34" charset="-122"/>
              </a:rPr>
              <a:t>原始代码是为</a:t>
            </a:r>
            <a:r>
              <a:rPr lang="en-US" altLang="zh-CN" sz="1600" dirty="0">
                <a:solidFill>
                  <a:schemeClr val="tx1"/>
                </a:solidFill>
                <a:latin typeface="微软雅黑" panose="020B0503020204020204" pitchFamily="34" charset="-122"/>
                <a:ea typeface="微软雅黑" panose="020B0503020204020204" pitchFamily="34" charset="-122"/>
              </a:rPr>
              <a:t> ScanNet </a:t>
            </a:r>
            <a:r>
              <a:rPr lang="zh-CN" altLang="en-US" sz="1600" dirty="0">
                <a:solidFill>
                  <a:schemeClr val="tx1"/>
                </a:solidFill>
                <a:latin typeface="微软雅黑" panose="020B0503020204020204" pitchFamily="34" charset="-122"/>
                <a:ea typeface="微软雅黑" panose="020B0503020204020204" pitchFamily="34" charset="-122"/>
              </a:rPr>
              <a:t>数据结构设计的，而</a:t>
            </a:r>
            <a:r>
              <a:rPr lang="en-US" altLang="zh-CN" sz="1600" dirty="0">
                <a:solidFill>
                  <a:schemeClr val="tx1"/>
                </a:solidFill>
                <a:latin typeface="微软雅黑" panose="020B0503020204020204" pitchFamily="34" charset="-122"/>
                <a:ea typeface="微软雅黑" panose="020B0503020204020204" pitchFamily="34" charset="-122"/>
              </a:rPr>
              <a:t> Whole-Apartment </a:t>
            </a:r>
            <a:r>
              <a:rPr lang="zh-CN" altLang="en-US" sz="1600" dirty="0">
                <a:solidFill>
                  <a:schemeClr val="tx1"/>
                </a:solidFill>
                <a:latin typeface="微软雅黑" panose="020B0503020204020204" pitchFamily="34" charset="-122"/>
                <a:ea typeface="微软雅黑" panose="020B0503020204020204" pitchFamily="34" charset="-122"/>
              </a:rPr>
              <a:t>数据集结构不同，没有每个</a:t>
            </a:r>
            <a:r>
              <a:rPr lang="en-US" altLang="zh-CN" sz="1600" dirty="0">
                <a:solidFill>
                  <a:schemeClr val="tx1"/>
                </a:solidFill>
                <a:latin typeface="微软雅黑" panose="020B0503020204020204" pitchFamily="34" charset="-122"/>
                <a:ea typeface="微软雅黑" panose="020B0503020204020204" pitchFamily="34" charset="-122"/>
              </a:rPr>
              <a:t> scene </a:t>
            </a:r>
            <a:r>
              <a:rPr lang="zh-CN" altLang="en-US" sz="1600" dirty="0">
                <a:solidFill>
                  <a:schemeClr val="tx1"/>
                </a:solidFill>
                <a:latin typeface="微软雅黑" panose="020B0503020204020204" pitchFamily="34" charset="-122"/>
                <a:ea typeface="微软雅黑" panose="020B0503020204020204" pitchFamily="34" charset="-122"/>
              </a:rPr>
              <a:t>的子文件夹，且姿态信息存储方式不同（集中在一个文件中）。</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5" name="矩形: 圆角 4"/>
          <p:cNvSpPr/>
          <p:nvPr/>
        </p:nvSpPr>
        <p:spPr>
          <a:xfrm>
            <a:off x="5832475" y="1438275"/>
            <a:ext cx="5523865" cy="1885950"/>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重构数据加载类，从</a:t>
            </a:r>
            <a:r>
              <a:rPr lang="en-US" altLang="zh-CN" sz="1600" dirty="0">
                <a:solidFill>
                  <a:schemeClr val="tx1"/>
                </a:solidFill>
                <a:latin typeface="微软雅黑" panose="020B0503020204020204" pitchFamily="34" charset="-122"/>
                <a:ea typeface="微软雅黑" panose="020B0503020204020204" pitchFamily="34" charset="-122"/>
              </a:rPr>
              <a:t> SequenceFolder </a:t>
            </a:r>
            <a:r>
              <a:rPr lang="zh-CN" altLang="en-US" sz="1600" dirty="0">
                <a:solidFill>
                  <a:schemeClr val="tx1"/>
                </a:solidFill>
                <a:latin typeface="微软雅黑" panose="020B0503020204020204" pitchFamily="34" charset="-122"/>
                <a:ea typeface="微软雅黑" panose="020B0503020204020204" pitchFamily="34" charset="-122"/>
              </a:rPr>
              <a:t>改为</a:t>
            </a:r>
            <a:r>
              <a:rPr lang="en-US" altLang="zh-CN" sz="1600" dirty="0">
                <a:solidFill>
                  <a:schemeClr val="tx1"/>
                </a:solidFill>
                <a:latin typeface="微软雅黑" panose="020B0503020204020204" pitchFamily="34" charset="-122"/>
                <a:ea typeface="微软雅黑" panose="020B0503020204020204" pitchFamily="34" charset="-122"/>
              </a:rPr>
              <a:t> NewSequenceFolder</a:t>
            </a:r>
            <a:r>
              <a:rPr lang="zh-CN" altLang="en-US" sz="1600" dirty="0">
                <a:solidFill>
                  <a:schemeClr val="tx1"/>
                </a:solidFill>
                <a:latin typeface="微软雅黑" panose="020B0503020204020204" pitchFamily="34" charset="-122"/>
                <a:ea typeface="微软雅黑" panose="020B0503020204020204" pitchFamily="34" charset="-122"/>
              </a:rPr>
              <a:t>，取消对</a:t>
            </a:r>
            <a:r>
              <a:rPr lang="en-US" altLang="zh-CN" sz="1600" dirty="0">
                <a:solidFill>
                  <a:schemeClr val="tx1"/>
                </a:solidFill>
                <a:latin typeface="微软雅黑" panose="020B0503020204020204" pitchFamily="34" charset="-122"/>
                <a:ea typeface="微软雅黑" panose="020B0503020204020204" pitchFamily="34" charset="-122"/>
              </a:rPr>
              <a:t> ScanNet </a:t>
            </a:r>
            <a:r>
              <a:rPr lang="zh-CN" altLang="en-US" sz="1600" dirty="0">
                <a:solidFill>
                  <a:schemeClr val="tx1"/>
                </a:solidFill>
                <a:latin typeface="微软雅黑" panose="020B0503020204020204" pitchFamily="34" charset="-122"/>
                <a:ea typeface="微软雅黑" panose="020B0503020204020204" pitchFamily="34" charset="-122"/>
              </a:rPr>
              <a:t>子目录的遍历逻辑，改为直接读取</a:t>
            </a:r>
            <a:r>
              <a:rPr lang="en-US" altLang="zh-CN" sz="1600" dirty="0">
                <a:solidFill>
                  <a:schemeClr val="tx1"/>
                </a:solidFill>
                <a:latin typeface="微软雅黑" panose="020B0503020204020204" pitchFamily="34" charset="-122"/>
                <a:ea typeface="微软雅黑" panose="020B0503020204020204" pitchFamily="34" charset="-122"/>
              </a:rPr>
              <a:t> Whole-Apartment </a:t>
            </a:r>
            <a:r>
              <a:rPr lang="zh-CN" altLang="en-US" sz="1600" dirty="0">
                <a:solidFill>
                  <a:schemeClr val="tx1"/>
                </a:solidFill>
                <a:latin typeface="微软雅黑" panose="020B0503020204020204" pitchFamily="34" charset="-122"/>
                <a:ea typeface="微软雅黑" panose="020B0503020204020204" pitchFamily="34" charset="-122"/>
              </a:rPr>
              <a:t>根目录下的</a:t>
            </a:r>
            <a:r>
              <a:rPr lang="en-US" altLang="zh-CN" sz="1600" dirty="0">
                <a:solidFill>
                  <a:schemeClr val="tx1"/>
                </a:solidFill>
                <a:latin typeface="微软雅黑" panose="020B0503020204020204" pitchFamily="34" charset="-122"/>
                <a:ea typeface="微软雅黑" panose="020B0503020204020204" pitchFamily="34" charset="-122"/>
              </a:rPr>
              <a:t> color/</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depth/</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pose/ </a:t>
            </a:r>
            <a:r>
              <a:rPr lang="zh-CN" altLang="en-US"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 intrinsic/</a:t>
            </a:r>
            <a:r>
              <a:rPr lang="zh-CN" altLang="en-US" sz="1600" dirty="0">
                <a:solidFill>
                  <a:schemeClr val="tx1"/>
                </a:solidFill>
                <a:latin typeface="微软雅黑" panose="020B0503020204020204" pitchFamily="34" charset="-122"/>
                <a:ea typeface="微软雅黑" panose="020B0503020204020204" pitchFamily="34" charset="-122"/>
              </a:rPr>
              <a:t>。将内参单独解析并构造矩阵，同时统一处理所有图像帧和姿态序列。</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6" name="矩形: 圆角 4"/>
          <p:cNvSpPr/>
          <p:nvPr/>
        </p:nvSpPr>
        <p:spPr>
          <a:xfrm>
            <a:off x="1329055" y="1167765"/>
            <a:ext cx="3308350" cy="455930"/>
          </a:xfrm>
          <a:prstGeom prst="roundRect">
            <a:avLst>
              <a:gd name="adj" fmla="val 461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nSpc>
                <a:spcPct val="125000"/>
              </a:lnSpc>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rPr>
              <a:t>3. </a:t>
            </a:r>
            <a:r>
              <a:rPr lang="zh-CN" altLang="en-US" b="1" dirty="0">
                <a:solidFill>
                  <a:schemeClr val="bg1"/>
                </a:solidFill>
                <a:latin typeface="微软雅黑" panose="020B0503020204020204" pitchFamily="34" charset="-122"/>
                <a:ea typeface="微软雅黑" panose="020B0503020204020204" pitchFamily="34" charset="-122"/>
              </a:rPr>
              <a:t>无法复用</a:t>
            </a:r>
            <a:r>
              <a:rPr lang="en-US" altLang="zh-CN" b="1" dirty="0">
                <a:solidFill>
                  <a:schemeClr val="bg1"/>
                </a:solidFill>
                <a:latin typeface="微软雅黑" panose="020B0503020204020204" pitchFamily="34" charset="-122"/>
                <a:ea typeface="微软雅黑" panose="020B0503020204020204" pitchFamily="34" charset="-122"/>
              </a:rPr>
              <a:t> ScanNet </a:t>
            </a:r>
            <a:r>
              <a:rPr lang="zh-CN" altLang="en-US" b="1" dirty="0">
                <a:solidFill>
                  <a:schemeClr val="bg1"/>
                </a:solidFill>
                <a:latin typeface="微软雅黑" panose="020B0503020204020204" pitchFamily="34" charset="-122"/>
                <a:ea typeface="微软雅黑" panose="020B0503020204020204" pitchFamily="34" charset="-122"/>
              </a:rPr>
              <a:t>加载逻辑</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571740" y="1255395"/>
            <a:ext cx="2176145" cy="368300"/>
          </a:xfrm>
          <a:prstGeom prst="rect">
            <a:avLst/>
          </a:prstGeom>
          <a:solidFill>
            <a:schemeClr val="bg1"/>
          </a:solidFill>
        </p:spPr>
        <p:txBody>
          <a:bodyPr wrap="square" rtlCol="0">
            <a:spAutoFit/>
          </a:bodyPr>
          <a:p>
            <a:pPr algn="ctr"/>
            <a:r>
              <a:rPr lang="zh-CN"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rPr>
              <a:t>解决方案</a:t>
            </a:r>
            <a:endParaRPr lang="zh-CN"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1" name="矩形: 圆角 29"/>
          <p:cNvSpPr/>
          <p:nvPr/>
        </p:nvSpPr>
        <p:spPr>
          <a:xfrm>
            <a:off x="454025" y="4016375"/>
            <a:ext cx="5058410" cy="1885950"/>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2" name="矩形: 圆角 30"/>
          <p:cNvSpPr/>
          <p:nvPr/>
        </p:nvSpPr>
        <p:spPr>
          <a:xfrm>
            <a:off x="626745" y="4355465"/>
            <a:ext cx="4700270" cy="1256030"/>
          </a:xfrm>
          <a:prstGeom prst="roundRect">
            <a:avLst>
              <a:gd name="adj" fmla="val 4610"/>
            </a:avLst>
          </a:prstGeom>
          <a:solidFill>
            <a:srgbClr val="F2F5F9"/>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nSpc>
                <a:spcPct val="135000"/>
              </a:lnSpc>
              <a:buFont typeface="Arial" panose="020B0604020202020204" pitchFamily="34" charset="0"/>
              <a:buNone/>
            </a:pPr>
            <a:r>
              <a:rPr lang="en-US" altLang="zh-CN" sz="1600" dirty="0">
                <a:solidFill>
                  <a:schemeClr val="tx1"/>
                </a:solidFill>
                <a:latin typeface="微软雅黑" panose="020B0503020204020204" pitchFamily="34" charset="-122"/>
                <a:ea typeface="微软雅黑" panose="020B0503020204020204" pitchFamily="34" charset="-122"/>
              </a:rPr>
              <a:t>ScanNet </a:t>
            </a:r>
            <a:r>
              <a:rPr lang="zh-CN" altLang="en-US" sz="1600" dirty="0">
                <a:solidFill>
                  <a:schemeClr val="tx1"/>
                </a:solidFill>
                <a:latin typeface="微软雅黑" panose="020B0503020204020204" pitchFamily="34" charset="-122"/>
                <a:ea typeface="微软雅黑" panose="020B0503020204020204" pitchFamily="34" charset="-122"/>
              </a:rPr>
              <a:t>中的姿态是每帧一个</a:t>
            </a:r>
            <a:r>
              <a:rPr lang="en-US" altLang="zh-CN" sz="1600" dirty="0">
                <a:solidFill>
                  <a:schemeClr val="tx1"/>
                </a:solidFill>
                <a:latin typeface="微软雅黑" panose="020B0503020204020204" pitchFamily="34" charset="-122"/>
                <a:ea typeface="微软雅黑" panose="020B0503020204020204" pitchFamily="34" charset="-122"/>
              </a:rPr>
              <a:t> .txt </a:t>
            </a:r>
            <a:r>
              <a:rPr lang="zh-CN" altLang="en-US" sz="1600" dirty="0">
                <a:solidFill>
                  <a:schemeClr val="tx1"/>
                </a:solidFill>
                <a:latin typeface="微软雅黑" panose="020B0503020204020204" pitchFamily="34" charset="-122"/>
                <a:ea typeface="微软雅黑" panose="020B0503020204020204" pitchFamily="34" charset="-122"/>
              </a:rPr>
              <a:t>文件，而</a:t>
            </a:r>
            <a:r>
              <a:rPr lang="en-US" altLang="zh-CN" sz="1600" dirty="0">
                <a:solidFill>
                  <a:schemeClr val="tx1"/>
                </a:solidFill>
                <a:latin typeface="微软雅黑" panose="020B0503020204020204" pitchFamily="34" charset="-122"/>
                <a:ea typeface="微软雅黑" panose="020B0503020204020204" pitchFamily="34" charset="-122"/>
              </a:rPr>
              <a:t> Whole-Apartment </a:t>
            </a:r>
            <a:r>
              <a:rPr lang="zh-CN" altLang="en-US" sz="1600" dirty="0">
                <a:solidFill>
                  <a:schemeClr val="tx1"/>
                </a:solidFill>
                <a:latin typeface="微软雅黑" panose="020B0503020204020204" pitchFamily="34" charset="-122"/>
                <a:ea typeface="微软雅黑" panose="020B0503020204020204" pitchFamily="34" charset="-122"/>
              </a:rPr>
              <a:t>中多个姿态记录集中存储在一个文本文件中，需要批量解析并拼接齐全的</a:t>
            </a:r>
            <a:r>
              <a:rPr lang="en-US" altLang="zh-CN" sz="1600" dirty="0">
                <a:solidFill>
                  <a:schemeClr val="tx1"/>
                </a:solidFill>
                <a:latin typeface="微软雅黑" panose="020B0503020204020204" pitchFamily="34" charset="-122"/>
                <a:ea typeface="微软雅黑" panose="020B0503020204020204" pitchFamily="34" charset="-122"/>
              </a:rPr>
              <a:t> 4</a:t>
            </a:r>
            <a:r>
              <a:rPr lang="en-US"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4 </a:t>
            </a:r>
            <a:r>
              <a:rPr lang="zh-CN" altLang="en-US" sz="1600" dirty="0">
                <a:solidFill>
                  <a:schemeClr val="tx1"/>
                </a:solidFill>
                <a:latin typeface="微软雅黑" panose="020B0503020204020204" pitchFamily="34" charset="-122"/>
                <a:ea typeface="微软雅黑" panose="020B0503020204020204" pitchFamily="34" charset="-122"/>
              </a:rPr>
              <a:t>位姿矩阵。</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4" name="矩形: 圆角 4"/>
          <p:cNvSpPr/>
          <p:nvPr/>
        </p:nvSpPr>
        <p:spPr>
          <a:xfrm>
            <a:off x="5832475" y="4016375"/>
            <a:ext cx="5523865" cy="1885950"/>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对集中存储的姿态文本文件按</a:t>
            </a:r>
            <a:r>
              <a:rPr lang="en-US" altLang="zh-CN" sz="1600" dirty="0">
                <a:solidFill>
                  <a:schemeClr val="tx1"/>
                </a:solidFill>
                <a:latin typeface="微软雅黑" panose="020B0503020204020204" pitchFamily="34" charset="-122"/>
                <a:ea typeface="微软雅黑" panose="020B0503020204020204" pitchFamily="34" charset="-122"/>
              </a:rPr>
              <a:t> 4 </a:t>
            </a:r>
            <a:r>
              <a:rPr lang="zh-CN" altLang="en-US" sz="1600" dirty="0">
                <a:solidFill>
                  <a:schemeClr val="tx1"/>
                </a:solidFill>
                <a:latin typeface="微软雅黑" panose="020B0503020204020204" pitchFamily="34" charset="-122"/>
                <a:ea typeface="微软雅黑" panose="020B0503020204020204" pitchFamily="34" charset="-122"/>
              </a:rPr>
              <a:t>行一组解析（取前</a:t>
            </a:r>
            <a:r>
              <a:rPr lang="en-US" altLang="zh-CN" sz="1600" dirty="0">
                <a:solidFill>
                  <a:schemeClr val="tx1"/>
                </a:solidFill>
                <a:latin typeface="微软雅黑" panose="020B0503020204020204" pitchFamily="34" charset="-122"/>
                <a:ea typeface="微软雅黑" panose="020B0503020204020204" pitchFamily="34" charset="-122"/>
              </a:rPr>
              <a:t> 3 </a:t>
            </a:r>
            <a:r>
              <a:rPr lang="zh-CN" altLang="en-US" sz="1600" dirty="0">
                <a:solidFill>
                  <a:schemeClr val="tx1"/>
                </a:solidFill>
                <a:latin typeface="微软雅黑" panose="020B0503020204020204" pitchFamily="34" charset="-122"/>
                <a:ea typeface="微软雅黑" panose="020B0503020204020204" pitchFamily="34" charset="-122"/>
              </a:rPr>
              <a:t>行，加一行</a:t>
            </a:r>
            <a:r>
              <a:rPr lang="en-US" altLang="zh-CN" sz="1600" dirty="0">
                <a:solidFill>
                  <a:schemeClr val="tx1"/>
                </a:solidFill>
                <a:latin typeface="微软雅黑" panose="020B0503020204020204" pitchFamily="34" charset="-122"/>
                <a:ea typeface="微软雅黑" panose="020B0503020204020204" pitchFamily="34" charset="-122"/>
              </a:rPr>
              <a:t> [0, 0, 0, 1]</a:t>
            </a:r>
            <a:r>
              <a:rPr lang="zh-CN" altLang="en-US" sz="1600" dirty="0">
                <a:solidFill>
                  <a:schemeClr val="tx1"/>
                </a:solidFill>
                <a:latin typeface="微软雅黑" panose="020B0503020204020204" pitchFamily="34" charset="-122"/>
                <a:ea typeface="微软雅黑" panose="020B0503020204020204" pitchFamily="34" charset="-122"/>
              </a:rPr>
              <a:t>），构建完整的齐次矩阵列表</a:t>
            </a:r>
            <a:r>
              <a:rPr lang="en-US" altLang="zh-CN" sz="1600" dirty="0">
                <a:solidFill>
                  <a:schemeClr val="tx1"/>
                </a:solidFill>
                <a:latin typeface="微软雅黑" panose="020B0503020204020204" pitchFamily="34" charset="-122"/>
                <a:ea typeface="微软雅黑" panose="020B0503020204020204" pitchFamily="34" charset="-122"/>
              </a:rPr>
              <a:t> poses</a:t>
            </a:r>
            <a:r>
              <a:rPr lang="zh-CN" altLang="en-US" sz="1600" dirty="0">
                <a:solidFill>
                  <a:schemeClr val="tx1"/>
                </a:solidFill>
                <a:latin typeface="微软雅黑" panose="020B0503020204020204" pitchFamily="34" charset="-122"/>
                <a:ea typeface="微软雅黑" panose="020B0503020204020204" pitchFamily="34" charset="-122"/>
              </a:rPr>
              <a:t>，并在构造样本时计算相对姿态</a:t>
            </a:r>
            <a:r>
              <a:rPr lang="en-US" altLang="zh-CN" sz="1600" dirty="0">
                <a:solidFill>
                  <a:schemeClr val="tx1"/>
                </a:solidFill>
                <a:latin typeface="微软雅黑" panose="020B0503020204020204" pitchFamily="34" charset="-122"/>
                <a:ea typeface="微软雅黑" panose="020B0503020204020204" pitchFamily="34" charset="-122"/>
              </a:rPr>
              <a:t> </a:t>
            </a:r>
            <a:endParaRPr lang="en-US" altLang="zh-CN" sz="1600" dirty="0">
              <a:solidFill>
                <a:schemeClr val="tx1"/>
              </a:solidFill>
              <a:latin typeface="微软雅黑" panose="020B0503020204020204" pitchFamily="34" charset="-122"/>
              <a:ea typeface="微软雅黑" panose="020B0503020204020204" pitchFamily="34" charset="-122"/>
            </a:endParaRPr>
          </a:p>
          <a:p>
            <a:pPr algn="ctr">
              <a:lnSpc>
                <a:spcPct val="130000"/>
              </a:lnSpc>
            </a:pPr>
            <a:r>
              <a:rPr lang="en-US" altLang="zh-CN" sz="1600" dirty="0">
                <a:solidFill>
                  <a:schemeClr val="tx1"/>
                </a:solidFill>
                <a:latin typeface="微软雅黑" panose="020B0503020204020204" pitchFamily="34" charset="-122"/>
                <a:ea typeface="微软雅黑" panose="020B0503020204020204" pitchFamily="34" charset="-122"/>
              </a:rPr>
              <a:t>pose_rel = inv(pose_src) @ pose_tgt</a:t>
            </a:r>
            <a:r>
              <a:rPr lang="zh-CN" altLang="en-US" sz="1600" dirty="0">
                <a:solidFill>
                  <a:schemeClr val="tx1"/>
                </a:solidFill>
                <a:latin typeface="微软雅黑" panose="020B0503020204020204" pitchFamily="34" charset="-122"/>
                <a:ea typeface="微软雅黑" panose="020B0503020204020204" pitchFamily="34" charset="-122"/>
              </a:rPr>
              <a:t>。</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5" name="矩形: 圆角 4"/>
          <p:cNvSpPr/>
          <p:nvPr/>
        </p:nvSpPr>
        <p:spPr>
          <a:xfrm>
            <a:off x="1670685" y="3752215"/>
            <a:ext cx="2612390" cy="455930"/>
          </a:xfrm>
          <a:prstGeom prst="roundRect">
            <a:avLst>
              <a:gd name="adj" fmla="val 461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nSpc>
                <a:spcPct val="125000"/>
              </a:lnSpc>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rPr>
              <a:t>4. </a:t>
            </a:r>
            <a:r>
              <a:rPr lang="zh-CN" altLang="en-US" b="1" dirty="0">
                <a:solidFill>
                  <a:schemeClr val="bg1"/>
                </a:solidFill>
                <a:latin typeface="微软雅黑" panose="020B0503020204020204" pitchFamily="34" charset="-122"/>
                <a:ea typeface="微软雅黑" panose="020B0503020204020204" pitchFamily="34" charset="-122"/>
              </a:rPr>
              <a:t>姿态数据格式不一致</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571740" y="3839845"/>
            <a:ext cx="2176145" cy="368300"/>
          </a:xfrm>
          <a:prstGeom prst="rect">
            <a:avLst/>
          </a:prstGeom>
          <a:solidFill>
            <a:schemeClr val="bg1"/>
          </a:solidFill>
        </p:spPr>
        <p:txBody>
          <a:bodyPr wrap="square" rtlCol="0">
            <a:spAutoFit/>
          </a:bodyPr>
          <a:p>
            <a:pPr algn="ctr"/>
            <a:r>
              <a:rPr lang="zh-CN"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rPr>
              <a:t>解决方案</a:t>
            </a:r>
            <a:endParaRPr lang="zh-CN"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24" name="灯片编号占位符 18"/>
          <p:cNvSpPr txBox="1"/>
          <p:nvPr/>
        </p:nvSpPr>
        <p:spPr>
          <a:xfrm>
            <a:off x="9302750" y="6569710"/>
            <a:ext cx="2743200" cy="2882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advTm="50443"/>
    </mc:Choice>
    <mc:Fallback>
      <p:transition advTm="5044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29"/>
          <p:cNvSpPr/>
          <p:nvPr/>
        </p:nvSpPr>
        <p:spPr>
          <a:xfrm>
            <a:off x="862330" y="1387475"/>
            <a:ext cx="4318000" cy="2709545"/>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4" name="矩形 3"/>
          <p:cNvSpPr/>
          <p:nvPr/>
        </p:nvSpPr>
        <p:spPr>
          <a:xfrm>
            <a:off x="9747885" y="0"/>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困难与解决方案</a:t>
            </a:r>
            <a:endParaRPr lang="zh-CN" altLang="en-US"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9" name="矩形: 圆角 30"/>
          <p:cNvSpPr/>
          <p:nvPr/>
        </p:nvSpPr>
        <p:spPr>
          <a:xfrm>
            <a:off x="1270635" y="1636395"/>
            <a:ext cx="3501390" cy="2211705"/>
          </a:xfrm>
          <a:prstGeom prst="roundRect">
            <a:avLst>
              <a:gd name="adj" fmla="val 4610"/>
            </a:avLst>
          </a:prstGeom>
          <a:solidFill>
            <a:srgbClr val="F2F5F9"/>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nSpc>
                <a:spcPct val="135000"/>
              </a:lnSpc>
              <a:buFont typeface="Arial" panose="020B0604020202020204" pitchFamily="34" charset="0"/>
              <a:buNone/>
            </a:pPr>
            <a:r>
              <a:rPr lang="zh-CN" altLang="en-US" sz="1600" dirty="0">
                <a:solidFill>
                  <a:schemeClr val="tx1"/>
                </a:solidFill>
                <a:latin typeface="微软雅黑" panose="020B0503020204020204" pitchFamily="34" charset="-122"/>
                <a:ea typeface="微软雅黑" panose="020B0503020204020204" pitchFamily="34" charset="-122"/>
              </a:rPr>
              <a:t>在</a:t>
            </a:r>
            <a:r>
              <a:rPr lang="en-US" altLang="zh-CN" sz="1600" dirty="0">
                <a:solidFill>
                  <a:schemeClr val="tx1"/>
                </a:solidFill>
                <a:latin typeface="微软雅黑" panose="020B0503020204020204" pitchFamily="34" charset="-122"/>
                <a:ea typeface="微软雅黑" panose="020B0503020204020204" pitchFamily="34" charset="-122"/>
              </a:rPr>
              <a:t> compute_depth_loss </a:t>
            </a:r>
            <a:r>
              <a:rPr lang="zh-CN" altLang="en-US" sz="1600" dirty="0">
                <a:solidFill>
                  <a:schemeClr val="tx1"/>
                </a:solidFill>
                <a:latin typeface="微软雅黑" panose="020B0503020204020204" pitchFamily="34" charset="-122"/>
                <a:ea typeface="微软雅黑" panose="020B0503020204020204" pitchFamily="34" charset="-122"/>
              </a:rPr>
              <a:t>函数中，</a:t>
            </a:r>
            <a:r>
              <a:rPr lang="en-US" altLang="zh-CN" sz="1600" dirty="0">
                <a:solidFill>
                  <a:schemeClr val="tx1"/>
                </a:solidFill>
                <a:latin typeface="微软雅黑" panose="020B0503020204020204" pitchFamily="34" charset="-122"/>
                <a:ea typeface="微软雅黑" panose="020B0503020204020204" pitchFamily="34" charset="-122"/>
              </a:rPr>
              <a:t> torch.nn.functional.interpolate </a:t>
            </a:r>
            <a:r>
              <a:rPr lang="zh-CN" altLang="en-US" sz="1600" dirty="0">
                <a:solidFill>
                  <a:schemeClr val="tx1"/>
                </a:solidFill>
                <a:latin typeface="微软雅黑" panose="020B0503020204020204" pitchFamily="34" charset="-122"/>
                <a:ea typeface="微软雅黑" panose="020B0503020204020204" pitchFamily="34" charset="-122"/>
              </a:rPr>
              <a:t>出现</a:t>
            </a:r>
            <a:r>
              <a:rPr lang="en-US" altLang="zh-CN" sz="1600" dirty="0">
                <a:solidFill>
                  <a:schemeClr val="tx1"/>
                </a:solidFill>
                <a:latin typeface="微软雅黑" panose="020B0503020204020204" pitchFamily="34" charset="-122"/>
                <a:ea typeface="微软雅黑" panose="020B0503020204020204" pitchFamily="34" charset="-122"/>
              </a:rPr>
              <a:t>ValueError</a:t>
            </a:r>
            <a:r>
              <a:rPr lang="zh-CN" altLang="en-US" sz="1600" dirty="0">
                <a:solidFill>
                  <a:schemeClr val="tx1"/>
                </a:solidFill>
                <a:latin typeface="微软雅黑" panose="020B0503020204020204" pitchFamily="34" charset="-122"/>
                <a:ea typeface="微软雅黑" panose="020B0503020204020204" pitchFamily="34" charset="-122"/>
              </a:rPr>
              <a:t>，输入</a:t>
            </a:r>
            <a:r>
              <a:rPr lang="en-US" altLang="zh-CN" sz="1600" dirty="0">
                <a:solidFill>
                  <a:schemeClr val="tx1"/>
                </a:solidFill>
                <a:latin typeface="微软雅黑" panose="020B0503020204020204" pitchFamily="34" charset="-122"/>
                <a:ea typeface="微软雅黑" panose="020B0503020204020204" pitchFamily="34" charset="-122"/>
              </a:rPr>
              <a:t>tensor</a:t>
            </a:r>
            <a:r>
              <a:rPr lang="zh-CN" altLang="en-US" sz="1600" dirty="0">
                <a:solidFill>
                  <a:schemeClr val="tx1"/>
                </a:solidFill>
                <a:latin typeface="微软雅黑" panose="020B0503020204020204" pitchFamily="34" charset="-122"/>
                <a:ea typeface="微软雅黑" panose="020B0503020204020204" pitchFamily="34" charset="-122"/>
              </a:rPr>
              <a:t>的空间维度为</a:t>
            </a:r>
            <a:r>
              <a:rPr lang="en-US" altLang="zh-CN" sz="1600" dirty="0">
                <a:solidFill>
                  <a:schemeClr val="tx1"/>
                </a:solidFill>
                <a:latin typeface="微软雅黑" panose="020B0503020204020204" pitchFamily="34" charset="-122"/>
                <a:ea typeface="微软雅黑" panose="020B0503020204020204" pitchFamily="34" charset="-122"/>
              </a:rPr>
              <a:t>[320]</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1D</a:t>
            </a:r>
            <a:r>
              <a:rPr lang="zh-CN" altLang="en-US" sz="1600" dirty="0">
                <a:solidFill>
                  <a:schemeClr val="tx1"/>
                </a:solidFill>
                <a:latin typeface="微软雅黑" panose="020B0503020204020204" pitchFamily="34" charset="-122"/>
                <a:ea typeface="微软雅黑" panose="020B0503020204020204" pitchFamily="34" charset="-122"/>
              </a:rPr>
              <a:t>），但期望输出大小为</a:t>
            </a:r>
            <a:r>
              <a:rPr lang="en-US" altLang="zh-CN" sz="1600" dirty="0">
                <a:solidFill>
                  <a:schemeClr val="tx1"/>
                </a:solidFill>
                <a:latin typeface="微软雅黑" panose="020B0503020204020204" pitchFamily="34" charset="-122"/>
                <a:ea typeface="微软雅黑" panose="020B0503020204020204" pitchFamily="34" charset="-122"/>
              </a:rPr>
              <a:t>[120, 160]</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2D</a:t>
            </a:r>
            <a:r>
              <a:rPr lang="zh-CN" altLang="en-US" sz="1600" dirty="0">
                <a:solidFill>
                  <a:schemeClr val="tx1"/>
                </a:solidFill>
                <a:latin typeface="微软雅黑" panose="020B0503020204020204" pitchFamily="34" charset="-122"/>
                <a:ea typeface="微软雅黑" panose="020B0503020204020204" pitchFamily="34" charset="-122"/>
              </a:rPr>
              <a:t>）。</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0" name="矩形: 圆角 4"/>
          <p:cNvSpPr/>
          <p:nvPr/>
        </p:nvSpPr>
        <p:spPr>
          <a:xfrm>
            <a:off x="1084580" y="4593590"/>
            <a:ext cx="3687445" cy="1885950"/>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修改了</a:t>
            </a:r>
            <a:r>
              <a:rPr lang="en-US" altLang="zh-CN" sz="1600" dirty="0">
                <a:solidFill>
                  <a:schemeClr val="tx1"/>
                </a:solidFill>
                <a:latin typeface="微软雅黑" panose="020B0503020204020204" pitchFamily="34" charset="-122"/>
                <a:ea typeface="微软雅黑" panose="020B0503020204020204" pitchFamily="34" charset="-122"/>
              </a:rPr>
              <a:t> compute_depth_loss </a:t>
            </a:r>
            <a:r>
              <a:rPr lang="zh-CN" altLang="en-US" sz="1600" dirty="0">
                <a:solidFill>
                  <a:schemeClr val="tx1"/>
                </a:solidFill>
                <a:latin typeface="微软雅黑" panose="020B0503020204020204" pitchFamily="34" charset="-122"/>
                <a:ea typeface="微软雅黑" panose="020B0503020204020204" pitchFamily="34" charset="-122"/>
              </a:rPr>
              <a:t>函数，确保</a:t>
            </a:r>
            <a:r>
              <a:rPr lang="en-US" altLang="zh-CN" sz="1600" dirty="0">
                <a:solidFill>
                  <a:schemeClr val="tx1"/>
                </a:solidFill>
                <a:latin typeface="微软雅黑" panose="020B0503020204020204" pitchFamily="34" charset="-122"/>
                <a:ea typeface="微软雅黑" panose="020B0503020204020204" pitchFamily="34" charset="-122"/>
              </a:rPr>
              <a:t> target </a:t>
            </a:r>
            <a:r>
              <a:rPr lang="zh-CN" altLang="en-US" sz="1600" dirty="0">
                <a:solidFill>
                  <a:schemeClr val="tx1"/>
                </a:solidFill>
                <a:latin typeface="微软雅黑" panose="020B0503020204020204" pitchFamily="34" charset="-122"/>
                <a:ea typeface="微软雅黑" panose="020B0503020204020204" pitchFamily="34" charset="-122"/>
              </a:rPr>
              <a:t>和</a:t>
            </a:r>
            <a:r>
              <a:rPr lang="en-US" altLang="zh-CN" sz="1600" dirty="0">
                <a:solidFill>
                  <a:schemeClr val="tx1"/>
                </a:solidFill>
                <a:latin typeface="微软雅黑" panose="020B0503020204020204" pitchFamily="34" charset="-122"/>
                <a:ea typeface="微软雅黑" panose="020B0503020204020204" pitchFamily="34" charset="-122"/>
              </a:rPr>
              <a:t> mask </a:t>
            </a:r>
            <a:r>
              <a:rPr lang="zh-CN" altLang="en-US" sz="1600" dirty="0">
                <a:solidFill>
                  <a:schemeClr val="tx1"/>
                </a:solidFill>
                <a:latin typeface="微软雅黑" panose="020B0503020204020204" pitchFamily="34" charset="-122"/>
                <a:ea typeface="微软雅黑" panose="020B0503020204020204" pitchFamily="34" charset="-122"/>
              </a:rPr>
              <a:t>在插值前具有</a:t>
            </a:r>
            <a:endParaRPr lang="zh-CN" altLang="en-US" sz="1600" dirty="0">
              <a:solidFill>
                <a:schemeClr val="tx1"/>
              </a:solidFill>
              <a:latin typeface="微软雅黑" panose="020B0503020204020204" pitchFamily="34" charset="-122"/>
              <a:ea typeface="微软雅黑" panose="020B0503020204020204" pitchFamily="34" charset="-122"/>
            </a:endParaRPr>
          </a:p>
          <a:p>
            <a:pPr algn="ct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正确的</a:t>
            </a:r>
            <a:r>
              <a:rPr lang="en-US" altLang="zh-CN" sz="1600" dirty="0">
                <a:solidFill>
                  <a:schemeClr val="tx1"/>
                </a:solidFill>
                <a:latin typeface="微软雅黑" panose="020B0503020204020204" pitchFamily="34" charset="-122"/>
                <a:ea typeface="微软雅黑" panose="020B0503020204020204" pitchFamily="34" charset="-122"/>
              </a:rPr>
              <a:t>4D</a:t>
            </a:r>
            <a:r>
              <a:rPr lang="zh-CN" altLang="en-US" sz="1600" dirty="0">
                <a:solidFill>
                  <a:schemeClr val="tx1"/>
                </a:solidFill>
                <a:latin typeface="微软雅黑" panose="020B0503020204020204" pitchFamily="34" charset="-122"/>
                <a:ea typeface="微软雅黑" panose="020B0503020204020204" pitchFamily="34" charset="-122"/>
              </a:rPr>
              <a:t>形状</a:t>
            </a:r>
            <a:r>
              <a:rPr lang="en-US" altLang="zh-CN" sz="1600" dirty="0">
                <a:solidFill>
                  <a:schemeClr val="tx1"/>
                </a:solidFill>
                <a:latin typeface="微软雅黑" panose="020B0503020204020204" pitchFamily="34" charset="-122"/>
                <a:ea typeface="微软雅黑" panose="020B0503020204020204" pitchFamily="34" charset="-122"/>
              </a:rPr>
              <a:t>[B, 1, H, W]</a:t>
            </a:r>
            <a:r>
              <a:rPr lang="zh-CN" altLang="en-US" sz="1600" dirty="0">
                <a:solidFill>
                  <a:schemeClr val="tx1"/>
                </a:solidFill>
                <a:latin typeface="微软雅黑" panose="020B0503020204020204" pitchFamily="34" charset="-122"/>
                <a:ea typeface="微软雅黑" panose="020B0503020204020204" pitchFamily="34" charset="-122"/>
              </a:rPr>
              <a:t>，并在</a:t>
            </a:r>
            <a:endParaRPr lang="zh-CN" altLang="en-US" sz="1600" dirty="0">
              <a:solidFill>
                <a:schemeClr val="tx1"/>
              </a:solidFill>
              <a:latin typeface="微软雅黑" panose="020B0503020204020204" pitchFamily="34" charset="-122"/>
              <a:ea typeface="微软雅黑" panose="020B0503020204020204" pitchFamily="34" charset="-122"/>
            </a:endParaRPr>
          </a:p>
          <a:p>
            <a:pPr algn="ct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插值后保持维度一致性。</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8" name="矩形: 圆角 4"/>
          <p:cNvSpPr/>
          <p:nvPr/>
        </p:nvSpPr>
        <p:spPr>
          <a:xfrm>
            <a:off x="1488440" y="1114425"/>
            <a:ext cx="3065145" cy="521970"/>
          </a:xfrm>
          <a:prstGeom prst="roundRect">
            <a:avLst>
              <a:gd name="adj" fmla="val 461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nSpc>
                <a:spcPct val="125000"/>
              </a:lnSpc>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rPr>
              <a:t>5. </a:t>
            </a:r>
            <a:r>
              <a:rPr lang="zh-CN" altLang="en-US" b="1" dirty="0">
                <a:solidFill>
                  <a:schemeClr val="bg1"/>
                </a:solidFill>
                <a:latin typeface="微软雅黑" panose="020B0503020204020204" pitchFamily="34" charset="-122"/>
                <a:ea typeface="微软雅黑" panose="020B0503020204020204" pitchFamily="34" charset="-122"/>
              </a:rPr>
              <a:t>深度插值维度不匹配问题</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16" name="矩形: 圆角 29"/>
          <p:cNvSpPr/>
          <p:nvPr/>
        </p:nvSpPr>
        <p:spPr>
          <a:xfrm>
            <a:off x="6365875" y="1387475"/>
            <a:ext cx="4822190" cy="2709545"/>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7" name="矩形: 圆角 30"/>
          <p:cNvSpPr/>
          <p:nvPr/>
        </p:nvSpPr>
        <p:spPr>
          <a:xfrm>
            <a:off x="6663055" y="1700530"/>
            <a:ext cx="4224020" cy="2211705"/>
          </a:xfrm>
          <a:prstGeom prst="roundRect">
            <a:avLst>
              <a:gd name="adj" fmla="val 4610"/>
            </a:avLst>
          </a:prstGeom>
          <a:solidFill>
            <a:srgbClr val="F2F5F9"/>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nSpc>
                <a:spcPct val="135000"/>
              </a:lnSpc>
              <a:buFont typeface="Arial" panose="020B0604020202020204" pitchFamily="34" charset="0"/>
              <a:buNone/>
            </a:pPr>
            <a:r>
              <a:rPr lang="zh-CN" altLang="en-US" sz="1600" dirty="0">
                <a:solidFill>
                  <a:schemeClr val="tx1"/>
                </a:solidFill>
                <a:latin typeface="微软雅黑" panose="020B0503020204020204" pitchFamily="34" charset="-122"/>
                <a:ea typeface="微软雅黑" panose="020B0503020204020204" pitchFamily="34" charset="-122"/>
              </a:rPr>
              <a:t>在</a:t>
            </a:r>
            <a:r>
              <a:rPr lang="en-US" altLang="zh-CN" sz="1600" dirty="0">
                <a:solidFill>
                  <a:schemeClr val="tx1"/>
                </a:solidFill>
                <a:latin typeface="微软雅黑" panose="020B0503020204020204" pitchFamily="34" charset="-122"/>
                <a:ea typeface="微软雅黑" panose="020B0503020204020204" pitchFamily="34" charset="-122"/>
              </a:rPr>
              <a:t> train_epoch </a:t>
            </a:r>
            <a:r>
              <a:rPr lang="zh-CN" altLang="en-US" sz="1600" dirty="0">
                <a:solidFill>
                  <a:schemeClr val="tx1"/>
                </a:solidFill>
                <a:latin typeface="微软雅黑" panose="020B0503020204020204" pitchFamily="34" charset="-122"/>
                <a:ea typeface="微软雅黑" panose="020B0503020204020204" pitchFamily="34" charset="-122"/>
              </a:rPr>
              <a:t>函数中出现</a:t>
            </a:r>
            <a:r>
              <a:rPr lang="en-US" altLang="zh-CN" sz="1600" dirty="0">
                <a:solidFill>
                  <a:schemeClr val="tx1"/>
                </a:solidFill>
                <a:latin typeface="微软雅黑" panose="020B0503020204020204" pitchFamily="34" charset="-122"/>
                <a:ea typeface="微软雅黑" panose="020B0503020204020204" pitchFamily="34" charset="-122"/>
              </a:rPr>
              <a:t> AttributeError: 'float' object has no attribute 'item' </a:t>
            </a:r>
            <a:r>
              <a:rPr lang="zh-CN" altLang="en-US" sz="1600" dirty="0">
                <a:solidFill>
                  <a:schemeClr val="tx1"/>
                </a:solidFill>
                <a:latin typeface="微软雅黑" panose="020B0503020204020204" pitchFamily="34" charset="-122"/>
                <a:ea typeface="微软雅黑" panose="020B0503020204020204" pitchFamily="34" charset="-122"/>
              </a:rPr>
              <a:t>，这是因为</a:t>
            </a:r>
            <a:r>
              <a:rPr lang="en-US" altLang="zh-CN" sz="1600" dirty="0">
                <a:solidFill>
                  <a:schemeClr val="tx1"/>
                </a:solidFill>
                <a:latin typeface="微软雅黑" panose="020B0503020204020204" pitchFamily="34" charset="-122"/>
                <a:ea typeface="微软雅黑" panose="020B0503020204020204" pitchFamily="34" charset="-122"/>
              </a:rPr>
              <a:t> compute_2d_matching_loss </a:t>
            </a:r>
            <a:r>
              <a:rPr lang="zh-CN" altLang="en-US" sz="1600" dirty="0">
                <a:solidFill>
                  <a:schemeClr val="tx1"/>
                </a:solidFill>
                <a:latin typeface="微软雅黑" panose="020B0503020204020204" pitchFamily="34" charset="-122"/>
                <a:ea typeface="微软雅黑" panose="020B0503020204020204" pitchFamily="34" charset="-122"/>
              </a:rPr>
              <a:t>有时返回</a:t>
            </a:r>
            <a:r>
              <a:rPr lang="en-US" altLang="zh-CN" sz="1600" dirty="0">
                <a:solidFill>
                  <a:schemeClr val="tx1"/>
                </a:solidFill>
                <a:latin typeface="微软雅黑" panose="020B0503020204020204" pitchFamily="34" charset="-122"/>
                <a:ea typeface="微软雅黑" panose="020B0503020204020204" pitchFamily="34" charset="-122"/>
              </a:rPr>
              <a:t>Python float</a:t>
            </a:r>
            <a:r>
              <a:rPr lang="zh-CN" altLang="en-US" sz="1600" dirty="0">
                <a:solidFill>
                  <a:schemeClr val="tx1"/>
                </a:solidFill>
                <a:latin typeface="微软雅黑" panose="020B0503020204020204" pitchFamily="34" charset="-122"/>
                <a:ea typeface="微软雅黑" panose="020B0503020204020204" pitchFamily="34" charset="-122"/>
              </a:rPr>
              <a:t>而不是</a:t>
            </a:r>
            <a:r>
              <a:rPr lang="en-US" altLang="zh-CN" sz="1600" dirty="0">
                <a:solidFill>
                  <a:schemeClr val="tx1"/>
                </a:solidFill>
                <a:latin typeface="微软雅黑" panose="020B0503020204020204" pitchFamily="34" charset="-122"/>
                <a:ea typeface="微软雅黑" panose="020B0503020204020204" pitchFamily="34" charset="-122"/>
              </a:rPr>
              <a:t>PyTorch tensor</a:t>
            </a:r>
            <a:r>
              <a:rPr lang="zh-CN" altLang="en-US" sz="1600" dirty="0">
                <a:solidFill>
                  <a:schemeClr val="tx1"/>
                </a:solidFill>
                <a:latin typeface="微软雅黑" panose="020B0503020204020204" pitchFamily="34" charset="-122"/>
                <a:ea typeface="微软雅黑" panose="020B0503020204020204" pitchFamily="34" charset="-122"/>
              </a:rPr>
              <a:t>。</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9" name="矩形: 圆角 4"/>
          <p:cNvSpPr/>
          <p:nvPr/>
        </p:nvSpPr>
        <p:spPr>
          <a:xfrm>
            <a:off x="7571105" y="1114425"/>
            <a:ext cx="2412365" cy="521970"/>
          </a:xfrm>
          <a:prstGeom prst="roundRect">
            <a:avLst>
              <a:gd name="adj" fmla="val 461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nSpc>
                <a:spcPct val="125000"/>
              </a:lnSpc>
              <a:buFont typeface="Wingdings" panose="05000000000000000000" pitchFamily="2" charset="2"/>
              <a:buNone/>
            </a:pPr>
            <a:r>
              <a:rPr lang="en-US" b="1" dirty="0">
                <a:solidFill>
                  <a:schemeClr val="bg1"/>
                </a:solidFill>
                <a:latin typeface="微软雅黑" panose="020B0503020204020204" pitchFamily="34" charset="-122"/>
                <a:ea typeface="微软雅黑" panose="020B0503020204020204" pitchFamily="34" charset="-122"/>
              </a:rPr>
              <a:t>6 </a:t>
            </a:r>
            <a:r>
              <a:rPr lang="zh-CN" altLang="en-US" b="1" dirty="0">
                <a:solidFill>
                  <a:schemeClr val="bg1"/>
                </a:solidFill>
                <a:latin typeface="微软雅黑" panose="020B0503020204020204" pitchFamily="34" charset="-122"/>
                <a:ea typeface="微软雅黑" panose="020B0503020204020204" pitchFamily="34" charset="-122"/>
              </a:rPr>
              <a:t>损失计算类型错误</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96" name="文本框 295"/>
          <p:cNvSpPr txBox="1"/>
          <p:nvPr/>
        </p:nvSpPr>
        <p:spPr>
          <a:xfrm>
            <a:off x="1758950" y="4381500"/>
            <a:ext cx="2176145" cy="368300"/>
          </a:xfrm>
          <a:prstGeom prst="rect">
            <a:avLst/>
          </a:prstGeom>
          <a:solidFill>
            <a:schemeClr val="bg1"/>
          </a:solidFill>
        </p:spPr>
        <p:txBody>
          <a:bodyPr wrap="square" rtlCol="0">
            <a:spAutoFit/>
          </a:bodyPr>
          <a:p>
            <a:pPr algn="ctr"/>
            <a:r>
              <a:rPr lang="zh-CN"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rPr>
              <a:t>解决方案</a:t>
            </a:r>
            <a:endParaRPr lang="zh-CN"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20" name="矩形: 圆角 4"/>
          <p:cNvSpPr/>
          <p:nvPr/>
        </p:nvSpPr>
        <p:spPr>
          <a:xfrm>
            <a:off x="5864225" y="4593590"/>
            <a:ext cx="5687060" cy="1885950"/>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修改了</a:t>
            </a:r>
            <a:r>
              <a:rPr lang="en-US" altLang="zh-CN" sz="1600" dirty="0">
                <a:solidFill>
                  <a:schemeClr val="tx1"/>
                </a:solidFill>
                <a:latin typeface="微软雅黑" panose="020B0503020204020204" pitchFamily="34" charset="-122"/>
                <a:ea typeface="微软雅黑" panose="020B0503020204020204" pitchFamily="34" charset="-122"/>
              </a:rPr>
              <a:t> compute_2d_matching_loss </a:t>
            </a:r>
            <a:r>
              <a:rPr lang="zh-CN" altLang="en-US" sz="1600" dirty="0">
                <a:solidFill>
                  <a:schemeClr val="tx1"/>
                </a:solidFill>
                <a:latin typeface="微软雅黑" panose="020B0503020204020204" pitchFamily="34" charset="-122"/>
                <a:ea typeface="微软雅黑" panose="020B0503020204020204" pitchFamily="34" charset="-122"/>
              </a:rPr>
              <a:t>函数，确保始终</a:t>
            </a:r>
            <a:endParaRPr lang="zh-CN" altLang="en-US" sz="1600" dirty="0">
              <a:solidFill>
                <a:schemeClr val="tx1"/>
              </a:solidFill>
              <a:latin typeface="微软雅黑" panose="020B0503020204020204" pitchFamily="34" charset="-122"/>
              <a:ea typeface="微软雅黑" panose="020B0503020204020204" pitchFamily="34" charset="-122"/>
            </a:endParaRPr>
          </a:p>
          <a:p>
            <a:pPr algn="ct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返回</a:t>
            </a:r>
            <a:r>
              <a:rPr lang="en-US" altLang="zh-CN" sz="1600" dirty="0">
                <a:solidFill>
                  <a:schemeClr val="tx1"/>
                </a:solidFill>
                <a:latin typeface="微软雅黑" panose="020B0503020204020204" pitchFamily="34" charset="-122"/>
                <a:ea typeface="微软雅黑" panose="020B0503020204020204" pitchFamily="34" charset="-122"/>
              </a:rPr>
              <a:t>PyTorch tensor</a:t>
            </a:r>
            <a:r>
              <a:rPr lang="zh-CN" altLang="en-US" sz="1600" dirty="0">
                <a:solidFill>
                  <a:schemeClr val="tx1"/>
                </a:solidFill>
                <a:latin typeface="微软雅黑" panose="020B0503020204020204" pitchFamily="34" charset="-122"/>
                <a:ea typeface="微软雅黑" panose="020B0503020204020204" pitchFamily="34" charset="-122"/>
              </a:rPr>
              <a:t>，通过：</a:t>
            </a:r>
            <a:endParaRPr lang="zh-CN" altLang="en-US" sz="1600" dirty="0">
              <a:solidFill>
                <a:schemeClr val="tx1"/>
              </a:solidFill>
              <a:latin typeface="微软雅黑" panose="020B0503020204020204" pitchFamily="34" charset="-122"/>
              <a:ea typeface="微软雅黑" panose="020B0503020204020204" pitchFamily="34" charset="-122"/>
            </a:endParaRPr>
          </a:p>
          <a:p>
            <a:pPr algn="ctr">
              <a:lnSpc>
                <a:spcPct val="130000"/>
              </a:lnSpc>
            </a:pPr>
            <a:r>
              <a:rPr lang="zh-CN" altLang="en-US" sz="1600" dirty="0">
                <a:solidFill>
                  <a:schemeClr val="tx1"/>
                </a:solidFill>
                <a:latin typeface="微软雅黑" panose="020B0503020204020204" pitchFamily="34" charset="-122"/>
                <a:ea typeface="微软雅黑" panose="020B0503020204020204" pitchFamily="34" charset="-122"/>
              </a:rPr>
              <a:t>初始化</a:t>
            </a:r>
            <a:r>
              <a:rPr lang="en-US" altLang="zh-CN" sz="1600" dirty="0">
                <a:solidFill>
                  <a:schemeClr val="tx1"/>
                </a:solidFill>
                <a:latin typeface="微软雅黑" panose="020B0503020204020204" pitchFamily="34" charset="-122"/>
                <a:ea typeface="微软雅黑" panose="020B0503020204020204" pitchFamily="34" charset="-122"/>
              </a:rPr>
              <a:t> loss </a:t>
            </a:r>
            <a:r>
              <a:rPr lang="zh-CN" altLang="en-US" sz="1600" dirty="0">
                <a:solidFill>
                  <a:schemeClr val="tx1"/>
                </a:solidFill>
                <a:latin typeface="微软雅黑" panose="020B0503020204020204" pitchFamily="34" charset="-122"/>
                <a:ea typeface="微软雅黑" panose="020B0503020204020204" pitchFamily="34" charset="-122"/>
              </a:rPr>
              <a:t>为</a:t>
            </a:r>
            <a:r>
              <a:rPr lang="en-US" altLang="zh-CN" sz="1600" dirty="0">
                <a:solidFill>
                  <a:schemeClr val="tx1"/>
                </a:solidFill>
                <a:latin typeface="微软雅黑" panose="020B0503020204020204" pitchFamily="34" charset="-122"/>
                <a:ea typeface="微软雅黑" panose="020B0503020204020204" pitchFamily="34" charset="-122"/>
              </a:rPr>
              <a:t> torch.tensor(0.0, device=device, requires_grad=True)</a:t>
            </a:r>
            <a:r>
              <a:rPr lang="zh-CN" altLang="en-US" sz="1600" dirty="0">
                <a:solidFill>
                  <a:schemeClr val="tx1"/>
                </a:solidFill>
                <a:latin typeface="微软雅黑" panose="020B0503020204020204" pitchFamily="34" charset="-122"/>
                <a:ea typeface="微软雅黑" panose="020B0503020204020204" pitchFamily="34" charset="-122"/>
              </a:rPr>
              <a:t>、使用正确的设备、设置</a:t>
            </a:r>
            <a:r>
              <a:rPr lang="en-US" altLang="zh-CN" sz="1600" dirty="0">
                <a:solidFill>
                  <a:schemeClr val="tx1"/>
                </a:solidFill>
                <a:latin typeface="微软雅黑" panose="020B0503020204020204" pitchFamily="34" charset="-122"/>
                <a:ea typeface="微软雅黑" panose="020B0503020204020204" pitchFamily="34" charset="-122"/>
              </a:rPr>
              <a:t> requires_grad=True </a:t>
            </a:r>
            <a:r>
              <a:rPr lang="zh-CN" altLang="en-US" sz="1600" dirty="0">
                <a:solidFill>
                  <a:schemeClr val="tx1"/>
                </a:solidFill>
                <a:latin typeface="微软雅黑" panose="020B0503020204020204" pitchFamily="34" charset="-122"/>
                <a:ea typeface="微软雅黑" panose="020B0503020204020204" pitchFamily="34" charset="-122"/>
              </a:rPr>
              <a:t>用于反向传播以及使用</a:t>
            </a:r>
            <a:r>
              <a:rPr lang="en-US" altLang="zh-CN" sz="1600" dirty="0">
                <a:solidFill>
                  <a:schemeClr val="tx1"/>
                </a:solidFill>
                <a:latin typeface="微软雅黑" panose="020B0503020204020204" pitchFamily="34" charset="-122"/>
                <a:ea typeface="微软雅黑" panose="020B0503020204020204" pitchFamily="34" charset="-122"/>
              </a:rPr>
              <a:t>tensor</a:t>
            </a:r>
            <a:r>
              <a:rPr lang="zh-CN" altLang="en-US" sz="1600" dirty="0">
                <a:solidFill>
                  <a:schemeClr val="tx1"/>
                </a:solidFill>
                <a:latin typeface="微软雅黑" panose="020B0503020204020204" pitchFamily="34" charset="-122"/>
                <a:ea typeface="微软雅黑" panose="020B0503020204020204" pitchFamily="34" charset="-122"/>
              </a:rPr>
              <a:t>加法</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620000" y="4381500"/>
            <a:ext cx="2176145" cy="368300"/>
          </a:xfrm>
          <a:prstGeom prst="rect">
            <a:avLst/>
          </a:prstGeom>
          <a:solidFill>
            <a:schemeClr val="bg1"/>
          </a:solidFill>
        </p:spPr>
        <p:txBody>
          <a:bodyPr wrap="square" rtlCol="0">
            <a:spAutoFit/>
          </a:bodyPr>
          <a:p>
            <a:pPr algn="ctr"/>
            <a:r>
              <a:rPr lang="zh-CN"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rPr>
              <a:t>解决方案</a:t>
            </a:r>
            <a:endParaRPr lang="zh-CN"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24" name="灯片编号占位符 18"/>
          <p:cNvSpPr txBox="1"/>
          <p:nvPr/>
        </p:nvSpPr>
        <p:spPr>
          <a:xfrm>
            <a:off x="9302750" y="6569710"/>
            <a:ext cx="2743200" cy="2882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advTm="50443"/>
    </mc:Choice>
    <mc:Fallback>
      <p:transition advTm="5044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29"/>
          <p:cNvSpPr/>
          <p:nvPr>
            <p:custDataLst>
              <p:tags r:id="rId1"/>
            </p:custDataLst>
          </p:nvPr>
        </p:nvSpPr>
        <p:spPr>
          <a:xfrm>
            <a:off x="356235" y="1152525"/>
            <a:ext cx="3763010" cy="2276475"/>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4" name="矩形 3"/>
          <p:cNvSpPr/>
          <p:nvPr/>
        </p:nvSpPr>
        <p:spPr>
          <a:xfrm>
            <a:off x="9747885" y="0"/>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困难与解决方案</a:t>
            </a:r>
            <a:endParaRPr lang="zh-CN" altLang="en-US"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9" name="矩形: 圆角 30"/>
          <p:cNvSpPr/>
          <p:nvPr>
            <p:custDataLst>
              <p:tags r:id="rId2"/>
            </p:custDataLst>
          </p:nvPr>
        </p:nvSpPr>
        <p:spPr>
          <a:xfrm>
            <a:off x="638810" y="1401445"/>
            <a:ext cx="3230880" cy="1811655"/>
          </a:xfrm>
          <a:prstGeom prst="roundRect">
            <a:avLst>
              <a:gd name="adj" fmla="val 4610"/>
            </a:avLst>
          </a:prstGeom>
          <a:solidFill>
            <a:srgbClr val="F2F5F9"/>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nSpc>
                <a:spcPct val="135000"/>
              </a:lnSpc>
              <a:buFont typeface="Arial" panose="020B0604020202020204" pitchFamily="34" charset="0"/>
              <a:buNone/>
            </a:pPr>
            <a:r>
              <a:rPr lang="zh-CN" altLang="en-US" sz="1600" dirty="0">
                <a:solidFill>
                  <a:schemeClr val="tx1"/>
                </a:solidFill>
                <a:latin typeface="微软雅黑" panose="020B0503020204020204" pitchFamily="34" charset="-122"/>
                <a:ea typeface="微软雅黑" panose="020B0503020204020204" pitchFamily="34" charset="-122"/>
              </a:rPr>
              <a:t>在通过</a:t>
            </a:r>
            <a:r>
              <a:rPr lang="en-US" altLang="zh-CN" sz="1600" dirty="0">
                <a:solidFill>
                  <a:schemeClr val="tx1"/>
                </a:solidFill>
                <a:latin typeface="微软雅黑" panose="020B0503020204020204" pitchFamily="34" charset="-122"/>
                <a:ea typeface="微软雅黑" panose="020B0503020204020204" pitchFamily="34" charset="-122"/>
              </a:rPr>
              <a:t> VSCode </a:t>
            </a:r>
            <a:r>
              <a:rPr lang="zh-CN" altLang="en-US" sz="1600" dirty="0">
                <a:solidFill>
                  <a:schemeClr val="tx1"/>
                </a:solidFill>
                <a:latin typeface="微软雅黑" panose="020B0503020204020204" pitchFamily="34" charset="-122"/>
                <a:ea typeface="微软雅黑" panose="020B0503020204020204" pitchFamily="34" charset="-122"/>
              </a:rPr>
              <a:t>使用</a:t>
            </a:r>
            <a:r>
              <a:rPr lang="en-US" altLang="zh-CN" sz="1600" dirty="0">
                <a:solidFill>
                  <a:schemeClr val="tx1"/>
                </a:solidFill>
                <a:latin typeface="微软雅黑" panose="020B0503020204020204" pitchFamily="34" charset="-122"/>
                <a:ea typeface="微软雅黑" panose="020B0503020204020204" pitchFamily="34" charset="-122"/>
              </a:rPr>
              <a:t> SSH </a:t>
            </a:r>
            <a:r>
              <a:rPr lang="zh-CN" altLang="en-US" sz="1600" dirty="0">
                <a:solidFill>
                  <a:schemeClr val="tx1"/>
                </a:solidFill>
                <a:latin typeface="微软雅黑" panose="020B0503020204020204" pitchFamily="34" charset="-122"/>
                <a:ea typeface="微软雅黑" panose="020B0503020204020204" pitchFamily="34" charset="-122"/>
              </a:rPr>
              <a:t>连接</a:t>
            </a:r>
            <a:r>
              <a:rPr lang="en-US" altLang="zh-CN" sz="1600" dirty="0">
                <a:solidFill>
                  <a:schemeClr val="tx1"/>
                </a:solidFill>
                <a:latin typeface="微软雅黑" panose="020B0503020204020204" pitchFamily="34" charset="-122"/>
                <a:ea typeface="微软雅黑" panose="020B0503020204020204" pitchFamily="34" charset="-122"/>
              </a:rPr>
              <a:t> Autodl </a:t>
            </a:r>
            <a:r>
              <a:rPr lang="zh-CN" altLang="en-US" sz="1600" dirty="0">
                <a:solidFill>
                  <a:schemeClr val="tx1"/>
                </a:solidFill>
                <a:latin typeface="微软雅黑" panose="020B0503020204020204" pitchFamily="34" charset="-122"/>
                <a:ea typeface="微软雅黑" panose="020B0503020204020204" pitchFamily="34" charset="-122"/>
              </a:rPr>
              <a:t>远程服务器时，</a:t>
            </a:r>
            <a:r>
              <a:rPr lang="en-US" altLang="zh-CN" sz="1600" dirty="0">
                <a:solidFill>
                  <a:schemeClr val="tx1"/>
                </a:solidFill>
                <a:latin typeface="微软雅黑" panose="020B0503020204020204" pitchFamily="34" charset="-122"/>
                <a:ea typeface="微软雅黑" panose="020B0503020204020204" pitchFamily="34" charset="-122"/>
              </a:rPr>
              <a:t>Open3D </a:t>
            </a:r>
            <a:r>
              <a:rPr lang="zh-CN" altLang="en-US" sz="1600" dirty="0">
                <a:solidFill>
                  <a:schemeClr val="tx1"/>
                </a:solidFill>
                <a:latin typeface="微软雅黑" panose="020B0503020204020204" pitchFamily="34" charset="-122"/>
                <a:ea typeface="微软雅黑" panose="020B0503020204020204" pitchFamily="34" charset="-122"/>
              </a:rPr>
              <a:t>的图形界面无法正常显示，导致相关的三维点云可视化无法使用。</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0" name="矩形: 圆角 4"/>
          <p:cNvSpPr/>
          <p:nvPr/>
        </p:nvSpPr>
        <p:spPr>
          <a:xfrm>
            <a:off x="271145" y="3792220"/>
            <a:ext cx="3914140" cy="2575560"/>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40000"/>
              </a:lnSpc>
            </a:pPr>
            <a:r>
              <a:rPr lang="zh-CN" altLang="en-US" sz="1400" dirty="0">
                <a:solidFill>
                  <a:schemeClr val="tx1"/>
                </a:solidFill>
                <a:latin typeface="微软雅黑" panose="020B0503020204020204" pitchFamily="34" charset="-122"/>
                <a:ea typeface="微软雅黑" panose="020B0503020204020204" pitchFamily="34" charset="-122"/>
              </a:rPr>
              <a:t>尝试两种替代方案：</a:t>
            </a:r>
            <a:r>
              <a:rPr lang="en-US" altLang="en-US" sz="1400" dirty="0">
                <a:solidFill>
                  <a:schemeClr val="tx1"/>
                </a:solidFill>
                <a:latin typeface="微软雅黑" panose="020B0503020204020204" pitchFamily="34" charset="-122"/>
                <a:ea typeface="微软雅黑" panose="020B0503020204020204" pitchFamily="34" charset="-122"/>
              </a:rPr>
              <a:t>①</a:t>
            </a:r>
            <a:r>
              <a:rPr lang="en-US" altLang="zh-CN" sz="14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改用</a:t>
            </a:r>
            <a:r>
              <a:rPr lang="en-US" altLang="zh-CN" sz="1400" dirty="0">
                <a:solidFill>
                  <a:schemeClr val="tx1"/>
                </a:solidFill>
                <a:latin typeface="微软雅黑" panose="020B0503020204020204" pitchFamily="34" charset="-122"/>
                <a:ea typeface="微软雅黑" panose="020B0503020204020204" pitchFamily="34" charset="-122"/>
              </a:rPr>
              <a:t> matplotlib.pyplot </a:t>
            </a:r>
            <a:r>
              <a:rPr lang="zh-CN" altLang="en-US" sz="1400" dirty="0">
                <a:solidFill>
                  <a:schemeClr val="tx1"/>
                </a:solidFill>
                <a:latin typeface="微软雅黑" panose="020B0503020204020204" pitchFamily="34" charset="-122"/>
                <a:ea typeface="微软雅黑" panose="020B0503020204020204" pitchFamily="34" charset="-122"/>
              </a:rPr>
              <a:t>进行特征点匹配结果的可视化；</a:t>
            </a:r>
            <a:r>
              <a:rPr lang="en-US" altLang="en-US" sz="1400" dirty="0">
                <a:solidFill>
                  <a:schemeClr val="tx1"/>
                </a:solidFill>
                <a:latin typeface="微软雅黑" panose="020B0503020204020204" pitchFamily="34" charset="-122"/>
                <a:ea typeface="微软雅黑" panose="020B0503020204020204" pitchFamily="34" charset="-122"/>
              </a:rPr>
              <a:t>②</a:t>
            </a:r>
            <a:r>
              <a:rPr lang="en-US" altLang="zh-CN" sz="1400" dirty="0">
                <a:solidFill>
                  <a:schemeClr val="tx1"/>
                </a:solidFill>
                <a:latin typeface="微软雅黑" panose="020B0503020204020204" pitchFamily="34" charset="-122"/>
                <a:ea typeface="微软雅黑" panose="020B0503020204020204" pitchFamily="34" charset="-122"/>
              </a:rPr>
              <a:t> </a:t>
            </a:r>
            <a:r>
              <a:rPr lang="zh-CN" altLang="en-US" sz="1400" dirty="0">
                <a:solidFill>
                  <a:schemeClr val="tx1"/>
                </a:solidFill>
                <a:latin typeface="微软雅黑" panose="020B0503020204020204" pitchFamily="34" charset="-122"/>
                <a:ea typeface="微软雅黑" panose="020B0503020204020204" pitchFamily="34" charset="-122"/>
              </a:rPr>
              <a:t>更换本地编译器。最终选择第一种方法，成功可视化了匹配结果。但在绘制</a:t>
            </a:r>
            <a:r>
              <a:rPr lang="en-US" altLang="zh-CN" sz="1400" dirty="0">
                <a:solidFill>
                  <a:schemeClr val="tx1"/>
                </a:solidFill>
                <a:latin typeface="微软雅黑" panose="020B0503020204020204" pitchFamily="34" charset="-122"/>
                <a:ea typeface="微软雅黑" panose="020B0503020204020204" pitchFamily="34" charset="-122"/>
              </a:rPr>
              <a:t> 3D </a:t>
            </a:r>
            <a:r>
              <a:rPr lang="zh-CN" altLang="en-US" sz="1400" dirty="0">
                <a:solidFill>
                  <a:schemeClr val="tx1"/>
                </a:solidFill>
                <a:latin typeface="微软雅黑" panose="020B0503020204020204" pitchFamily="34" charset="-122"/>
                <a:ea typeface="微软雅黑" panose="020B0503020204020204" pitchFamily="34" charset="-122"/>
              </a:rPr>
              <a:t>点云时发现效果不佳，排查后发现部分可视化信息被忽略。目前已将</a:t>
            </a:r>
            <a:r>
              <a:rPr lang="en-US" altLang="zh-CN" sz="1400" dirty="0">
                <a:solidFill>
                  <a:schemeClr val="tx1"/>
                </a:solidFill>
                <a:latin typeface="微软雅黑" panose="020B0503020204020204" pitchFamily="34" charset="-122"/>
                <a:ea typeface="微软雅黑" panose="020B0503020204020204" pitchFamily="34" charset="-122"/>
              </a:rPr>
              <a:t> 3D </a:t>
            </a:r>
            <a:r>
              <a:rPr lang="zh-CN" altLang="en-US" sz="1400" dirty="0">
                <a:solidFill>
                  <a:schemeClr val="tx1"/>
                </a:solidFill>
                <a:latin typeface="微软雅黑" panose="020B0503020204020204" pitchFamily="34" charset="-122"/>
                <a:ea typeface="微软雅黑" panose="020B0503020204020204" pitchFamily="34" charset="-122"/>
              </a:rPr>
              <a:t>点云数据保存下来，便于后续在本地可视化和调试。</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8" name="矩形: 圆角 4"/>
          <p:cNvSpPr/>
          <p:nvPr>
            <p:custDataLst>
              <p:tags r:id="rId3"/>
            </p:custDataLst>
          </p:nvPr>
        </p:nvSpPr>
        <p:spPr>
          <a:xfrm>
            <a:off x="1006475" y="908050"/>
            <a:ext cx="2495550" cy="448945"/>
          </a:xfrm>
          <a:prstGeom prst="roundRect">
            <a:avLst>
              <a:gd name="adj" fmla="val 461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nSpc>
                <a:spcPct val="125000"/>
              </a:lnSpc>
              <a:buFont typeface="Wingdings" panose="05000000000000000000" pitchFamily="2" charset="2"/>
              <a:buNone/>
            </a:pPr>
            <a:r>
              <a:rPr lang="en-US" sz="1600" b="1" dirty="0">
                <a:solidFill>
                  <a:schemeClr val="bg1"/>
                </a:solidFill>
                <a:latin typeface="微软雅黑" panose="020B0503020204020204" pitchFamily="34" charset="-122"/>
                <a:ea typeface="微软雅黑" panose="020B0503020204020204" pitchFamily="34" charset="-122"/>
              </a:rPr>
              <a:t>7.O</a:t>
            </a:r>
            <a:r>
              <a:rPr lang="en-US" altLang="zh-CN" sz="1600" b="1" dirty="0">
                <a:solidFill>
                  <a:schemeClr val="bg1"/>
                </a:solidFill>
                <a:latin typeface="微软雅黑" panose="020B0503020204020204" pitchFamily="34" charset="-122"/>
                <a:ea typeface="微软雅黑" panose="020B0503020204020204" pitchFamily="34" charset="-122"/>
              </a:rPr>
              <a:t>pen3D</a:t>
            </a:r>
            <a:r>
              <a:rPr lang="zh-CN" altLang="en-US" sz="1600" b="1" dirty="0">
                <a:solidFill>
                  <a:schemeClr val="bg1"/>
                </a:solidFill>
                <a:latin typeface="微软雅黑" panose="020B0503020204020204" pitchFamily="34" charset="-122"/>
                <a:ea typeface="微软雅黑" panose="020B0503020204020204" pitchFamily="34" charset="-122"/>
              </a:rPr>
              <a:t>的可视化问题</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296" name="文本框 295"/>
          <p:cNvSpPr txBox="1"/>
          <p:nvPr>
            <p:custDataLst>
              <p:tags r:id="rId4"/>
            </p:custDataLst>
          </p:nvPr>
        </p:nvSpPr>
        <p:spPr>
          <a:xfrm>
            <a:off x="1155065" y="3588385"/>
            <a:ext cx="2049780" cy="419735"/>
          </a:xfrm>
          <a:prstGeom prst="rect">
            <a:avLst/>
          </a:prstGeom>
          <a:solidFill>
            <a:schemeClr val="bg1"/>
          </a:solidFill>
        </p:spPr>
        <p:txBody>
          <a:bodyPr wrap="square" rtlCol="0">
            <a:noAutofit/>
          </a:bodyPr>
          <a:p>
            <a:pPr algn="ctr"/>
            <a:r>
              <a:rPr lang="zh-CN"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rPr>
              <a:t>解决方案</a:t>
            </a:r>
            <a:endParaRPr lang="zh-CN"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2" name="矩形: 圆角 29"/>
          <p:cNvSpPr/>
          <p:nvPr>
            <p:custDataLst>
              <p:tags r:id="rId5"/>
            </p:custDataLst>
          </p:nvPr>
        </p:nvSpPr>
        <p:spPr>
          <a:xfrm>
            <a:off x="4401185" y="1152525"/>
            <a:ext cx="3489960" cy="2276475"/>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3" name="矩形: 圆角 30"/>
          <p:cNvSpPr/>
          <p:nvPr>
            <p:custDataLst>
              <p:tags r:id="rId6"/>
            </p:custDataLst>
          </p:nvPr>
        </p:nvSpPr>
        <p:spPr>
          <a:xfrm>
            <a:off x="4683760" y="1401445"/>
            <a:ext cx="2943860" cy="1811655"/>
          </a:xfrm>
          <a:prstGeom prst="roundRect">
            <a:avLst>
              <a:gd name="adj" fmla="val 4610"/>
            </a:avLst>
          </a:prstGeom>
          <a:solidFill>
            <a:srgbClr val="F2F5F9"/>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nSpc>
                <a:spcPct val="135000"/>
              </a:lnSpc>
              <a:buFont typeface="Arial" panose="020B0604020202020204" pitchFamily="34" charset="0"/>
              <a:buNone/>
            </a:pPr>
            <a:r>
              <a:rPr lang="zh-CN" altLang="en-US" sz="1600" dirty="0">
                <a:solidFill>
                  <a:schemeClr val="tx1"/>
                </a:solidFill>
                <a:latin typeface="微软雅黑" panose="020B0503020204020204" pitchFamily="34" charset="-122"/>
                <a:ea typeface="微软雅黑" panose="020B0503020204020204" pitchFamily="34" charset="-122"/>
              </a:rPr>
              <a:t>在进行全局对齐（如姿态优化）时，如果设置不合理的超参数（如学习率</a:t>
            </a:r>
            <a:r>
              <a:rPr lang="en-US" altLang="zh-CN" sz="1600" dirty="0">
                <a:solidFill>
                  <a:schemeClr val="tx1"/>
                </a:solidFill>
                <a:latin typeface="微软雅黑" panose="020B0503020204020204" pitchFamily="34" charset="-122"/>
                <a:ea typeface="微软雅黑" panose="020B0503020204020204" pitchFamily="34" charset="-122"/>
              </a:rPr>
              <a:t> lr</a:t>
            </a:r>
            <a:r>
              <a:rPr lang="zh-CN" altLang="en-US" sz="1600" dirty="0">
                <a:solidFill>
                  <a:schemeClr val="tx1"/>
                </a:solidFill>
                <a:latin typeface="微软雅黑" panose="020B0503020204020204" pitchFamily="34" charset="-122"/>
                <a:ea typeface="微软雅黑" panose="020B0503020204020204" pitchFamily="34" charset="-122"/>
              </a:rPr>
              <a:t>、迭代次数</a:t>
            </a:r>
            <a:r>
              <a:rPr lang="en-US" altLang="zh-CN" sz="1600" dirty="0">
                <a:solidFill>
                  <a:schemeClr val="tx1"/>
                </a:solidFill>
                <a:latin typeface="微软雅黑" panose="020B0503020204020204" pitchFamily="34" charset="-122"/>
                <a:ea typeface="微软雅黑" panose="020B0503020204020204" pitchFamily="34" charset="-122"/>
              </a:rPr>
              <a:t> niter</a:t>
            </a:r>
            <a:r>
              <a:rPr lang="zh-CN" altLang="en-US" sz="1600" dirty="0">
                <a:solidFill>
                  <a:schemeClr val="tx1"/>
                </a:solidFill>
                <a:latin typeface="微软雅黑" panose="020B0503020204020204" pitchFamily="34" charset="-122"/>
                <a:ea typeface="微软雅黑" panose="020B0503020204020204" pitchFamily="34" charset="-122"/>
              </a:rPr>
              <a:t>），优化过程会无法收敛，影响最终结果。</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5" name="矩形: 圆角 4"/>
          <p:cNvSpPr/>
          <p:nvPr/>
        </p:nvSpPr>
        <p:spPr>
          <a:xfrm>
            <a:off x="4568190" y="3792220"/>
            <a:ext cx="3138170" cy="2634615"/>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zh-CN" altLang="en-US" sz="1400" dirty="0">
                <a:solidFill>
                  <a:schemeClr val="tx1"/>
                </a:solidFill>
                <a:latin typeface="微软雅黑" panose="020B0503020204020204" pitchFamily="34" charset="-122"/>
                <a:ea typeface="微软雅黑" panose="020B0503020204020204" pitchFamily="34" charset="-122"/>
              </a:rPr>
              <a:t>参考原始源代码经验，选取</a:t>
            </a:r>
            <a:r>
              <a:rPr lang="en-US" altLang="zh-CN" sz="1400" dirty="0">
                <a:solidFill>
                  <a:schemeClr val="tx1"/>
                </a:solidFill>
                <a:latin typeface="微软雅黑" panose="020B0503020204020204" pitchFamily="34" charset="-122"/>
                <a:ea typeface="微软雅黑" panose="020B0503020204020204" pitchFamily="34" charset="-122"/>
              </a:rPr>
              <a:t> niter=300</a:t>
            </a:r>
            <a:r>
              <a:rPr lang="zh-CN" altLang="en-US" sz="1400" dirty="0">
                <a:solidFill>
                  <a:schemeClr val="tx1"/>
                </a:solidFill>
                <a:latin typeface="微软雅黑" panose="020B0503020204020204" pitchFamily="34" charset="-122"/>
                <a:ea typeface="微软雅黑" panose="020B0503020204020204" pitchFamily="34" charset="-122"/>
              </a:rPr>
              <a:t>、</a:t>
            </a:r>
            <a:r>
              <a:rPr lang="en-US" altLang="zh-CN" sz="1400" dirty="0">
                <a:solidFill>
                  <a:schemeClr val="tx1"/>
                </a:solidFill>
                <a:latin typeface="微软雅黑" panose="020B0503020204020204" pitchFamily="34" charset="-122"/>
                <a:ea typeface="微软雅黑" panose="020B0503020204020204" pitchFamily="34" charset="-122"/>
              </a:rPr>
              <a:t>lr=0.01</a:t>
            </a:r>
            <a:r>
              <a:rPr lang="zh-CN" altLang="en-US" sz="1400" dirty="0">
                <a:solidFill>
                  <a:schemeClr val="tx1"/>
                </a:solidFill>
                <a:latin typeface="微软雅黑" panose="020B0503020204020204" pitchFamily="34" charset="-122"/>
                <a:ea typeface="微软雅黑" panose="020B0503020204020204" pitchFamily="34" charset="-122"/>
              </a:rPr>
              <a:t>，并采用</a:t>
            </a:r>
            <a:r>
              <a:rPr lang="en-US" altLang="zh-CN" sz="1400" dirty="0">
                <a:solidFill>
                  <a:schemeClr val="tx1"/>
                </a:solidFill>
                <a:latin typeface="微软雅黑" panose="020B0503020204020204" pitchFamily="34" charset="-122"/>
                <a:ea typeface="微软雅黑" panose="020B0503020204020204" pitchFamily="34" charset="-122"/>
              </a:rPr>
              <a:t> init="mst"</a:t>
            </a:r>
            <a:r>
              <a:rPr lang="zh-CN" altLang="en-US" sz="1400" dirty="0">
                <a:solidFill>
                  <a:schemeClr val="tx1"/>
                </a:solidFill>
                <a:latin typeface="微软雅黑" panose="020B0503020204020204" pitchFamily="34" charset="-122"/>
                <a:ea typeface="微软雅黑" panose="020B0503020204020204" pitchFamily="34" charset="-122"/>
              </a:rPr>
              <a:t>（最小生成树初始化）作为初始匹配，提供鲁棒的起点。同时使用</a:t>
            </a:r>
            <a:r>
              <a:rPr lang="en-US" altLang="zh-CN" sz="1400" dirty="0">
                <a:solidFill>
                  <a:schemeClr val="tx1"/>
                </a:solidFill>
                <a:latin typeface="微软雅黑" panose="020B0503020204020204" pitchFamily="34" charset="-122"/>
                <a:ea typeface="微软雅黑" panose="020B0503020204020204" pitchFamily="34" charset="-122"/>
              </a:rPr>
              <a:t> schedule='cosine'</a:t>
            </a:r>
            <a:r>
              <a:rPr lang="zh-CN" altLang="en-US" sz="1400" dirty="0">
                <a:solidFill>
                  <a:schemeClr val="tx1"/>
                </a:solidFill>
                <a:latin typeface="微软雅黑" panose="020B0503020204020204" pitchFamily="34" charset="-122"/>
                <a:ea typeface="微软雅黑" panose="020B0503020204020204" pitchFamily="34" charset="-122"/>
              </a:rPr>
              <a:t>（余弦退火学习率调度）帮助平滑收敛过程。调整后优化结果稳定并成功收敛。</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6" name="矩形: 圆角 4"/>
          <p:cNvSpPr/>
          <p:nvPr>
            <p:custDataLst>
              <p:tags r:id="rId7"/>
            </p:custDataLst>
          </p:nvPr>
        </p:nvSpPr>
        <p:spPr>
          <a:xfrm>
            <a:off x="4856480" y="908050"/>
            <a:ext cx="2599055" cy="479425"/>
          </a:xfrm>
          <a:prstGeom prst="roundRect">
            <a:avLst>
              <a:gd name="adj" fmla="val 461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nSpc>
                <a:spcPct val="125000"/>
              </a:lnSpc>
              <a:buFont typeface="Wingdings" panose="05000000000000000000" pitchFamily="2" charset="2"/>
              <a:buNone/>
            </a:pPr>
            <a:r>
              <a:rPr lang="en-US" altLang="zh-CN" sz="1600" b="1" dirty="0">
                <a:solidFill>
                  <a:schemeClr val="bg1"/>
                </a:solidFill>
                <a:latin typeface="微软雅黑" panose="020B0503020204020204" pitchFamily="34" charset="-122"/>
                <a:ea typeface="微软雅黑" panose="020B0503020204020204" pitchFamily="34" charset="-122"/>
              </a:rPr>
              <a:t>8.</a:t>
            </a:r>
            <a:r>
              <a:rPr lang="zh-CN" altLang="en-US" sz="1600" b="1" dirty="0">
                <a:solidFill>
                  <a:schemeClr val="bg1"/>
                </a:solidFill>
                <a:latin typeface="微软雅黑" panose="020B0503020204020204" pitchFamily="34" charset="-122"/>
                <a:ea typeface="微软雅黑" panose="020B0503020204020204" pitchFamily="34" charset="-122"/>
              </a:rPr>
              <a:t>全局对齐时参数设置不当</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custDataLst>
              <p:tags r:id="rId8"/>
            </p:custDataLst>
          </p:nvPr>
        </p:nvSpPr>
        <p:spPr>
          <a:xfrm>
            <a:off x="5192395" y="3588385"/>
            <a:ext cx="2049780" cy="419735"/>
          </a:xfrm>
          <a:prstGeom prst="rect">
            <a:avLst/>
          </a:prstGeom>
          <a:solidFill>
            <a:schemeClr val="bg1"/>
          </a:solidFill>
        </p:spPr>
        <p:txBody>
          <a:bodyPr wrap="square" rtlCol="0">
            <a:noAutofit/>
          </a:bodyPr>
          <a:p>
            <a:pPr algn="ctr"/>
            <a:r>
              <a:rPr lang="zh-CN"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rPr>
              <a:t>解决方案</a:t>
            </a:r>
            <a:endParaRPr lang="zh-CN"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1" name="矩形: 圆角 29"/>
          <p:cNvSpPr/>
          <p:nvPr>
            <p:custDataLst>
              <p:tags r:id="rId9"/>
            </p:custDataLst>
          </p:nvPr>
        </p:nvSpPr>
        <p:spPr>
          <a:xfrm>
            <a:off x="8249285" y="1122045"/>
            <a:ext cx="3489960" cy="2276475"/>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2" name="矩形: 圆角 30"/>
          <p:cNvSpPr/>
          <p:nvPr>
            <p:custDataLst>
              <p:tags r:id="rId10"/>
            </p:custDataLst>
          </p:nvPr>
        </p:nvSpPr>
        <p:spPr>
          <a:xfrm>
            <a:off x="8531860" y="1370965"/>
            <a:ext cx="2943860" cy="1811655"/>
          </a:xfrm>
          <a:prstGeom prst="roundRect">
            <a:avLst>
              <a:gd name="adj" fmla="val 4610"/>
            </a:avLst>
          </a:prstGeom>
          <a:solidFill>
            <a:srgbClr val="F2F5F9"/>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nSpc>
                <a:spcPct val="135000"/>
              </a:lnSpc>
              <a:buFont typeface="Arial" panose="020B0604020202020204" pitchFamily="34" charset="0"/>
              <a:buNone/>
            </a:pPr>
            <a:r>
              <a:rPr lang="zh-CN" altLang="en-US" sz="1600" dirty="0">
                <a:solidFill>
                  <a:schemeClr val="tx1"/>
                </a:solidFill>
                <a:latin typeface="微软雅黑" panose="020B0503020204020204" pitchFamily="34" charset="-122"/>
                <a:ea typeface="微软雅黑" panose="020B0503020204020204" pitchFamily="34" charset="-122"/>
              </a:rPr>
              <a:t>在使用</a:t>
            </a:r>
            <a:r>
              <a:rPr lang="en-US" altLang="zh-CN" sz="1600" dirty="0">
                <a:solidFill>
                  <a:schemeClr val="tx1"/>
                </a:solidFill>
                <a:latin typeface="微软雅黑" panose="020B0503020204020204" pitchFamily="34" charset="-122"/>
                <a:ea typeface="微软雅黑" panose="020B0503020204020204" pitchFamily="34" charset="-122"/>
              </a:rPr>
              <a:t> np.savetxt </a:t>
            </a:r>
            <a:r>
              <a:rPr lang="zh-CN" altLang="en-US" sz="1600" dirty="0">
                <a:solidFill>
                  <a:schemeClr val="tx1"/>
                </a:solidFill>
                <a:latin typeface="微软雅黑" panose="020B0503020204020204" pitchFamily="34" charset="-122"/>
                <a:ea typeface="微软雅黑" panose="020B0503020204020204" pitchFamily="34" charset="-122"/>
              </a:rPr>
              <a:t>保存</a:t>
            </a:r>
            <a:r>
              <a:rPr lang="en-US" altLang="zh-CN" sz="1600" dirty="0">
                <a:solidFill>
                  <a:schemeClr val="tx1"/>
                </a:solidFill>
                <a:latin typeface="微软雅黑" panose="020B0503020204020204" pitchFamily="34" charset="-122"/>
                <a:ea typeface="微软雅黑" panose="020B0503020204020204" pitchFamily="34" charset="-122"/>
              </a:rPr>
              <a:t> poses </a:t>
            </a:r>
            <a:r>
              <a:rPr lang="zh-CN" altLang="en-US" sz="1600" dirty="0">
                <a:solidFill>
                  <a:schemeClr val="tx1"/>
                </a:solidFill>
                <a:latin typeface="微软雅黑" panose="020B0503020204020204" pitchFamily="34" charset="-122"/>
                <a:ea typeface="微软雅黑" panose="020B0503020204020204" pitchFamily="34" charset="-122"/>
              </a:rPr>
              <a:t>或</a:t>
            </a:r>
            <a:r>
              <a:rPr lang="en-US" altLang="zh-CN" sz="1600" dirty="0">
                <a:solidFill>
                  <a:schemeClr val="tx1"/>
                </a:solidFill>
                <a:latin typeface="微软雅黑" panose="020B0503020204020204" pitchFamily="34" charset="-122"/>
                <a:ea typeface="微软雅黑" panose="020B0503020204020204" pitchFamily="34" charset="-122"/>
              </a:rPr>
              <a:t> pts3d</a:t>
            </a:r>
            <a:r>
              <a:rPr lang="zh-CN" altLang="en-US" sz="1600" dirty="0">
                <a:solidFill>
                  <a:schemeClr val="tx1"/>
                </a:solidFill>
                <a:latin typeface="微软雅黑" panose="020B0503020204020204" pitchFamily="34" charset="-122"/>
                <a:ea typeface="微软雅黑" panose="020B0503020204020204" pitchFamily="34" charset="-122"/>
              </a:rPr>
              <a:t>（三维点）时，因数据维度不符合要求，导致无法写入文件。</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14" name="矩形: 圆角 4"/>
          <p:cNvSpPr/>
          <p:nvPr/>
        </p:nvSpPr>
        <p:spPr>
          <a:xfrm>
            <a:off x="8249285" y="3761740"/>
            <a:ext cx="3534410" cy="2664460"/>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r>
              <a:rPr lang="zh-CN" altLang="en-US" sz="1400" dirty="0">
                <a:solidFill>
                  <a:schemeClr val="tx1"/>
                </a:solidFill>
                <a:latin typeface="微软雅黑" panose="020B0503020204020204" pitchFamily="34" charset="-122"/>
                <a:ea typeface="微软雅黑" panose="020B0503020204020204" pitchFamily="34" charset="-122"/>
              </a:rPr>
              <a:t>在保存前将数据格式转换为</a:t>
            </a:r>
            <a:r>
              <a:rPr lang="en-US" altLang="zh-CN" sz="1400" dirty="0">
                <a:solidFill>
                  <a:schemeClr val="tx1"/>
                </a:solidFill>
                <a:latin typeface="微软雅黑" panose="020B0503020204020204" pitchFamily="34" charset="-122"/>
                <a:ea typeface="微软雅黑" panose="020B0503020204020204" pitchFamily="34" charset="-122"/>
              </a:rPr>
              <a:t> NumPy </a:t>
            </a:r>
            <a:r>
              <a:rPr lang="zh-CN" altLang="en-US" sz="1400" dirty="0">
                <a:solidFill>
                  <a:schemeClr val="tx1"/>
                </a:solidFill>
                <a:latin typeface="微软雅黑" panose="020B0503020204020204" pitchFamily="34" charset="-122"/>
                <a:ea typeface="微软雅黑" panose="020B0503020204020204" pitchFamily="34" charset="-122"/>
              </a:rPr>
              <a:t>的二维数组，例如使用</a:t>
            </a:r>
            <a:r>
              <a:rPr lang="en-US" altLang="zh-CN" sz="1400" dirty="0">
                <a:solidFill>
                  <a:schemeClr val="tx1"/>
                </a:solidFill>
                <a:latin typeface="微软雅黑" panose="020B0503020204020204" pitchFamily="34" charset="-122"/>
                <a:ea typeface="微软雅黑" panose="020B0503020204020204" pitchFamily="34" charset="-122"/>
              </a:rPr>
              <a:t> poses_reshaped = poses.detach().cpu().numpy().reshape(-1, 4) </a:t>
            </a:r>
            <a:r>
              <a:rPr lang="zh-CN" altLang="en-US" sz="1400" dirty="0">
                <a:solidFill>
                  <a:schemeClr val="tx1"/>
                </a:solidFill>
                <a:latin typeface="微软雅黑" panose="020B0503020204020204" pitchFamily="34" charset="-122"/>
                <a:ea typeface="微软雅黑" panose="020B0503020204020204" pitchFamily="34" charset="-122"/>
              </a:rPr>
              <a:t>对姿态矩阵进行重塑。同时用</a:t>
            </a:r>
            <a:r>
              <a:rPr lang="en-US" altLang="zh-CN" sz="1400" dirty="0">
                <a:solidFill>
                  <a:schemeClr val="tx1"/>
                </a:solidFill>
                <a:latin typeface="微软雅黑" panose="020B0503020204020204" pitchFamily="34" charset="-122"/>
                <a:ea typeface="微软雅黑" panose="020B0503020204020204" pitchFamily="34" charset="-122"/>
              </a:rPr>
              <a:t> .detach().cpu().numpy() </a:t>
            </a:r>
            <a:r>
              <a:rPr lang="zh-CN" altLang="en-US" sz="1400" dirty="0">
                <a:solidFill>
                  <a:schemeClr val="tx1"/>
                </a:solidFill>
                <a:latin typeface="微软雅黑" panose="020B0503020204020204" pitchFamily="34" charset="-122"/>
                <a:ea typeface="微软雅黑" panose="020B0503020204020204" pitchFamily="34" charset="-122"/>
              </a:rPr>
              <a:t>将</a:t>
            </a:r>
            <a:r>
              <a:rPr lang="en-US" altLang="zh-CN" sz="1400" dirty="0">
                <a:solidFill>
                  <a:schemeClr val="tx1"/>
                </a:solidFill>
                <a:latin typeface="微软雅黑" panose="020B0503020204020204" pitchFamily="34" charset="-122"/>
                <a:ea typeface="微软雅黑" panose="020B0503020204020204" pitchFamily="34" charset="-122"/>
              </a:rPr>
              <a:t> PyTorch </a:t>
            </a:r>
            <a:r>
              <a:rPr lang="zh-CN" altLang="en-US" sz="1400" dirty="0">
                <a:solidFill>
                  <a:schemeClr val="tx1"/>
                </a:solidFill>
                <a:latin typeface="微软雅黑" panose="020B0503020204020204" pitchFamily="34" charset="-122"/>
                <a:ea typeface="微软雅黑" panose="020B0503020204020204" pitchFamily="34" charset="-122"/>
              </a:rPr>
              <a:t>张量从</a:t>
            </a:r>
            <a:r>
              <a:rPr lang="en-US" altLang="zh-CN" sz="1400" dirty="0">
                <a:solidFill>
                  <a:schemeClr val="tx1"/>
                </a:solidFill>
                <a:latin typeface="微软雅黑" panose="020B0503020204020204" pitchFamily="34" charset="-122"/>
                <a:ea typeface="微软雅黑" panose="020B0503020204020204" pitchFamily="34" charset="-122"/>
              </a:rPr>
              <a:t> GPU </a:t>
            </a:r>
            <a:r>
              <a:rPr lang="zh-CN" altLang="en-US" sz="1400" dirty="0">
                <a:solidFill>
                  <a:schemeClr val="tx1"/>
                </a:solidFill>
                <a:latin typeface="微软雅黑" panose="020B0503020204020204" pitchFamily="34" charset="-122"/>
                <a:ea typeface="微软雅黑" panose="020B0503020204020204" pitchFamily="34" charset="-122"/>
              </a:rPr>
              <a:t>转移到</a:t>
            </a:r>
            <a:r>
              <a:rPr lang="en-US" altLang="zh-CN" sz="1400" dirty="0">
                <a:solidFill>
                  <a:schemeClr val="tx1"/>
                </a:solidFill>
                <a:latin typeface="微软雅黑" panose="020B0503020204020204" pitchFamily="34" charset="-122"/>
                <a:ea typeface="微软雅黑" panose="020B0503020204020204" pitchFamily="34" charset="-122"/>
              </a:rPr>
              <a:t> CPU </a:t>
            </a:r>
            <a:r>
              <a:rPr lang="zh-CN" altLang="en-US" sz="1400" dirty="0">
                <a:solidFill>
                  <a:schemeClr val="tx1"/>
                </a:solidFill>
                <a:latin typeface="微软雅黑" panose="020B0503020204020204" pitchFamily="34" charset="-122"/>
                <a:ea typeface="微软雅黑" panose="020B0503020204020204" pitchFamily="34" charset="-122"/>
              </a:rPr>
              <a:t>并转换格式，确保数据满足</a:t>
            </a:r>
            <a:r>
              <a:rPr lang="en-US" altLang="zh-CN" sz="1400" dirty="0">
                <a:solidFill>
                  <a:schemeClr val="tx1"/>
                </a:solidFill>
                <a:latin typeface="微软雅黑" panose="020B0503020204020204" pitchFamily="34" charset="-122"/>
                <a:ea typeface="微软雅黑" panose="020B0503020204020204" pitchFamily="34" charset="-122"/>
              </a:rPr>
              <a:t> np.savetxt </a:t>
            </a:r>
            <a:r>
              <a:rPr lang="zh-CN" altLang="en-US" sz="1400" dirty="0">
                <a:solidFill>
                  <a:schemeClr val="tx1"/>
                </a:solidFill>
                <a:latin typeface="微软雅黑" panose="020B0503020204020204" pitchFamily="34" charset="-122"/>
                <a:ea typeface="微软雅黑" panose="020B0503020204020204" pitchFamily="34" charset="-122"/>
              </a:rPr>
              <a:t>的输入要求，成功完成保存。</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5" name="矩形: 圆角 4"/>
          <p:cNvSpPr/>
          <p:nvPr>
            <p:custDataLst>
              <p:tags r:id="rId11"/>
            </p:custDataLst>
          </p:nvPr>
        </p:nvSpPr>
        <p:spPr>
          <a:xfrm>
            <a:off x="8578215" y="908050"/>
            <a:ext cx="2851150" cy="448945"/>
          </a:xfrm>
          <a:prstGeom prst="roundRect">
            <a:avLst>
              <a:gd name="adj" fmla="val 461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indent="0">
              <a:lnSpc>
                <a:spcPct val="125000"/>
              </a:lnSpc>
              <a:buFont typeface="Wingdings" panose="05000000000000000000" pitchFamily="2" charset="2"/>
              <a:buNone/>
            </a:pPr>
            <a:r>
              <a:rPr lang="en-US" altLang="zh-CN" sz="1600" b="1" dirty="0">
                <a:solidFill>
                  <a:schemeClr val="bg1"/>
                </a:solidFill>
                <a:latin typeface="微软雅黑" panose="020B0503020204020204" pitchFamily="34" charset="-122"/>
                <a:ea typeface="微软雅黑" panose="020B0503020204020204" pitchFamily="34" charset="-122"/>
              </a:rPr>
              <a:t>9.</a:t>
            </a:r>
            <a:r>
              <a:rPr lang="zh-CN" altLang="en-US" sz="1600" b="1" dirty="0">
                <a:solidFill>
                  <a:schemeClr val="bg1"/>
                </a:solidFill>
                <a:latin typeface="微软雅黑" panose="020B0503020204020204" pitchFamily="34" charset="-122"/>
                <a:ea typeface="微软雅黑" panose="020B0503020204020204" pitchFamily="34" charset="-122"/>
              </a:rPr>
              <a:t>保存实验数据时维度不兼容</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custDataLst>
              <p:tags r:id="rId12"/>
            </p:custDataLst>
          </p:nvPr>
        </p:nvSpPr>
        <p:spPr>
          <a:xfrm>
            <a:off x="9069705" y="3492500"/>
            <a:ext cx="2049780" cy="419735"/>
          </a:xfrm>
          <a:prstGeom prst="rect">
            <a:avLst/>
          </a:prstGeom>
          <a:solidFill>
            <a:schemeClr val="bg1"/>
          </a:solidFill>
        </p:spPr>
        <p:txBody>
          <a:bodyPr wrap="square" rtlCol="0">
            <a:noAutofit/>
          </a:bodyPr>
          <a:p>
            <a:pPr algn="ctr"/>
            <a:r>
              <a:rPr lang="zh-CN"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rPr>
              <a:t>解决方案</a:t>
            </a:r>
            <a:endParaRPr lang="zh-CN" b="1" dirty="0">
              <a:solidFill>
                <a:schemeClr val="accent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24" name="灯片编号占位符 18"/>
          <p:cNvSpPr txBox="1"/>
          <p:nvPr/>
        </p:nvSpPr>
        <p:spPr>
          <a:xfrm>
            <a:off x="9302750" y="6569710"/>
            <a:ext cx="2743200" cy="2882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Tree>
    <p:custDataLst>
      <p:tags r:id="rId13"/>
    </p:custDataLst>
  </p:cSld>
  <p:clrMapOvr>
    <a:masterClrMapping/>
  </p:clrMapOvr>
  <mc:AlternateContent xmlns:mc="http://schemas.openxmlformats.org/markup-compatibility/2006">
    <mc:Choice xmlns:p14="http://schemas.microsoft.com/office/powerpoint/2010/main" Requires="p14">
      <p:transition p14:dur="0" advTm="50443"/>
    </mc:Choice>
    <mc:Fallback>
      <p:transition advTm="50443"/>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 y="1847849"/>
            <a:ext cx="12192000" cy="26674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4800" b="1" dirty="0">
                <a:solidFill>
                  <a:schemeClr val="bg1"/>
                </a:solidFill>
                <a:latin typeface="微软雅黑" panose="020B0503020204020204" pitchFamily="34" charset="-122"/>
                <a:ea typeface="微软雅黑" panose="020B0503020204020204" pitchFamily="34" charset="-122"/>
                <a:sym typeface="+mn-ea"/>
              </a:rPr>
              <a:t>感谢观看与聆听！</a:t>
            </a:r>
            <a:endParaRPr lang="zh-CN" altLang="en-US" sz="4800" b="1"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en-US" altLang="zh-CN" sz="4800" b="1" dirty="0">
                <a:solidFill>
                  <a:schemeClr val="bg1"/>
                </a:solidFill>
                <a:latin typeface="微软雅黑" panose="020B0503020204020204" pitchFamily="34" charset="-122"/>
                <a:ea typeface="微软雅黑" panose="020B0503020204020204" pitchFamily="34" charset="-122"/>
                <a:sym typeface="+mn-ea"/>
              </a:rPr>
              <a:t>THANKS</a:t>
            </a:r>
            <a:endParaRPr lang="en-US" altLang="zh-CN" sz="4800" b="1" dirty="0">
              <a:solidFill>
                <a:schemeClr val="bg1"/>
              </a:solidFill>
              <a:effectLst/>
              <a:latin typeface="微软雅黑" panose="020B0503020204020204" pitchFamily="34" charset="-122"/>
              <a:ea typeface="微软雅黑" panose="020B0503020204020204" pitchFamily="34" charset="-122"/>
            </a:endParaRPr>
          </a:p>
        </p:txBody>
      </p:sp>
      <p:graphicFrame>
        <p:nvGraphicFramePr>
          <p:cNvPr id="10" name="表格 2"/>
          <p:cNvGraphicFramePr>
            <a:graphicFrameLocks noGrp="1"/>
          </p:cNvGraphicFramePr>
          <p:nvPr/>
        </p:nvGraphicFramePr>
        <p:xfrm>
          <a:off x="3844450" y="4829446"/>
          <a:ext cx="4683234" cy="1920240"/>
        </p:xfrm>
        <a:graphic>
          <a:graphicData uri="http://schemas.openxmlformats.org/drawingml/2006/table">
            <a:tbl>
              <a:tblPr firstRow="1" bandRow="1">
                <a:tableStyleId>{2D5ABB26-0587-4C30-8999-92F81FD0307C}</a:tableStyleId>
              </a:tblPr>
              <a:tblGrid>
                <a:gridCol w="1618531"/>
                <a:gridCol w="377190"/>
                <a:gridCol w="2687513"/>
              </a:tblGrid>
              <a:tr h="1319530">
                <a:tc>
                  <a:txBody>
                    <a:bodyPr/>
                    <a:p>
                      <a:pPr marL="0" algn="dist" defTabSz="457200" rtl="0" eaLnBrk="1" latinLnBrk="0" hangingPunct="1">
                        <a:lnSpc>
                          <a:spcPct val="150000"/>
                        </a:lnSpc>
                      </a:pP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p>
                      <a:pPr marL="0" algn="ctr" defTabSz="457200" rtl="0" eaLnBrk="1" latinLnBrk="0" hangingPunct="1">
                        <a:lnSpc>
                          <a:spcPct val="150000"/>
                        </a:lnSpc>
                      </a:pPr>
                      <a:endParaRPr lang="zh-CN" altLang="en-US" sz="1800" b="1" kern="1200" dirty="0">
                        <a:solidFill>
                          <a:schemeClr val="tx1"/>
                        </a:solidFill>
                        <a:latin typeface="微软雅黑" panose="020B0503020204020204" pitchFamily="34" charset="-122"/>
                        <a:ea typeface="微软雅黑" panose="020B0503020204020204" pitchFamily="34"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p>
                      <a:pPr marL="0" algn="l" defTabSz="457200" rtl="0" eaLnBrk="1" latinLnBrk="0" hangingPunct="1">
                        <a:lnSpc>
                          <a:spcPct val="150000"/>
                        </a:lnSpc>
                      </a:pPr>
                      <a:endParaRPr lang="zh-CN" altLang="en-US" sz="1800" kern="1200" dirty="0">
                        <a:solidFill>
                          <a:schemeClr val="tx1"/>
                        </a:solidFill>
                        <a:latin typeface="微软雅黑" panose="020B0503020204020204" pitchFamily="34" charset="-122"/>
                        <a:ea typeface="微软雅黑" panose="020B0503020204020204" pitchFamily="34" charset="-122"/>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10" advTm="21352"/>
    </mc:Choice>
    <mc:Fallback>
      <p:transition advTm="213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p:cNvSpPr/>
          <p:nvPr/>
        </p:nvSpPr>
        <p:spPr>
          <a:xfrm>
            <a:off x="258445" y="3176270"/>
            <a:ext cx="4855210" cy="3297555"/>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92" name="矩形: 圆角 291"/>
          <p:cNvSpPr/>
          <p:nvPr/>
        </p:nvSpPr>
        <p:spPr>
          <a:xfrm>
            <a:off x="5326380" y="3176270"/>
            <a:ext cx="6610350" cy="3297555"/>
          </a:xfrm>
          <a:prstGeom prst="roundRect">
            <a:avLst>
              <a:gd name="adj" fmla="val 5160"/>
            </a:avLst>
          </a:prstGeom>
          <a:no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96" name="文本框 295"/>
          <p:cNvSpPr txBox="1"/>
          <p:nvPr/>
        </p:nvSpPr>
        <p:spPr>
          <a:xfrm>
            <a:off x="1337680" y="3019372"/>
            <a:ext cx="2696051" cy="368300"/>
          </a:xfrm>
          <a:prstGeom prst="rect">
            <a:avLst/>
          </a:prstGeom>
          <a:solidFill>
            <a:schemeClr val="bg1"/>
          </a:solidFill>
        </p:spPr>
        <p:txBody>
          <a:bodyPr wrap="square" rtlCol="0">
            <a:spAutoFit/>
          </a:bodyPr>
          <a:lstStyle/>
          <a:p>
            <a:pPr algn="ctr"/>
            <a:r>
              <a:rPr lang="zh-CN" altLang="en-US" b="1" dirty="0">
                <a:solidFill>
                  <a:schemeClr val="tx1"/>
                </a:solidFill>
                <a:latin typeface="微软雅黑" panose="020B0503020204020204" pitchFamily="34" charset="-122"/>
                <a:ea typeface="微软雅黑" panose="020B0503020204020204" pitchFamily="34" charset="-122"/>
                <a:cs typeface="Calibri" panose="020F0502020204030204" pitchFamily="34" charset="0"/>
              </a:rPr>
              <a:t>实验目标</a:t>
            </a:r>
            <a:r>
              <a:rPr lang="en-US" altLang="zh-CN" b="1" dirty="0">
                <a:solidFill>
                  <a:schemeClr val="tx1"/>
                </a:solidFill>
                <a:latin typeface="微软雅黑" panose="020B0503020204020204" pitchFamily="34" charset="-122"/>
                <a:ea typeface="微软雅黑" panose="020B0503020204020204" pitchFamily="34" charset="-122"/>
                <a:cs typeface="Calibri" panose="020F0502020204030204" pitchFamily="34" charset="0"/>
              </a:rPr>
              <a:t> -</a:t>
            </a:r>
            <a:r>
              <a:rPr lang="en-US" altLang="zh-CN" b="1" dirty="0">
                <a:latin typeface="微软雅黑" panose="020B0503020204020204" pitchFamily="34" charset="-122"/>
                <a:ea typeface="微软雅黑" panose="020B0503020204020204" pitchFamily="34" charset="-122"/>
                <a:cs typeface="Calibri" panose="020F0502020204030204" pitchFamily="34" charset="0"/>
              </a:rPr>
              <a:t> </a:t>
            </a:r>
            <a:r>
              <a:rPr lang="zh-CN" altLang="en-US" b="1" dirty="0">
                <a:latin typeface="微软雅黑" panose="020B0503020204020204" pitchFamily="34" charset="-122"/>
                <a:ea typeface="微软雅黑" panose="020B0503020204020204" pitchFamily="34" charset="-122"/>
                <a:cs typeface="Calibri" panose="020F0502020204030204" pitchFamily="34" charset="0"/>
              </a:rPr>
              <a:t>必做部分</a:t>
            </a:r>
            <a:endParaRPr lang="zh-CN" altLang="en-US" b="1"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297" name="文本框 296"/>
          <p:cNvSpPr txBox="1"/>
          <p:nvPr/>
        </p:nvSpPr>
        <p:spPr>
          <a:xfrm>
            <a:off x="7504430" y="2993390"/>
            <a:ext cx="2254885" cy="394335"/>
          </a:xfrm>
          <a:prstGeom prst="rect">
            <a:avLst/>
          </a:prstGeom>
          <a:solidFill>
            <a:schemeClr val="bg1"/>
          </a:solidFill>
        </p:spPr>
        <p:txBody>
          <a:bodyPr wrap="square" rtlCol="0">
            <a:noAutofit/>
          </a:bodyPr>
          <a:lstStyle/>
          <a:p>
            <a:pPr algn="ctr"/>
            <a:r>
              <a:rPr lang="zh-CN" altLang="en-US" b="1" dirty="0">
                <a:latin typeface="微软雅黑" panose="020B0503020204020204" pitchFamily="34" charset="-122"/>
                <a:ea typeface="微软雅黑" panose="020B0503020204020204" pitchFamily="34" charset="-122"/>
                <a:cs typeface="Calibri" panose="020F0502020204030204" pitchFamily="34" charset="0"/>
              </a:rPr>
              <a:t>实验目标</a:t>
            </a:r>
            <a:r>
              <a:rPr lang="en-US" altLang="zh-CN" b="1" dirty="0">
                <a:latin typeface="微软雅黑" panose="020B0503020204020204" pitchFamily="34" charset="-122"/>
                <a:ea typeface="微软雅黑" panose="020B0503020204020204" pitchFamily="34" charset="-122"/>
                <a:cs typeface="Calibri" panose="020F0502020204030204" pitchFamily="34" charset="0"/>
              </a:rPr>
              <a:t> - </a:t>
            </a:r>
            <a:r>
              <a:rPr lang="zh-CN" altLang="en-US" b="1" dirty="0">
                <a:latin typeface="微软雅黑" panose="020B0503020204020204" pitchFamily="34" charset="-122"/>
                <a:ea typeface="微软雅黑" panose="020B0503020204020204" pitchFamily="34" charset="-122"/>
                <a:cs typeface="Calibri" panose="020F0502020204030204" pitchFamily="34" charset="0"/>
              </a:rPr>
              <a:t>扩展部分</a:t>
            </a:r>
            <a:endParaRPr lang="zh-CN" altLang="en-US" b="1"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298" name="文本框 297"/>
          <p:cNvSpPr txBox="1"/>
          <p:nvPr/>
        </p:nvSpPr>
        <p:spPr>
          <a:xfrm>
            <a:off x="584835" y="4528820"/>
            <a:ext cx="4170680" cy="1430655"/>
          </a:xfrm>
          <a:prstGeom prst="rect">
            <a:avLst/>
          </a:prstGeom>
          <a:solidFill>
            <a:schemeClr val="bg1"/>
          </a:solidFill>
        </p:spPr>
        <p:txBody>
          <a:bodyPr wrap="square" rtlCol="0">
            <a:noAutofit/>
          </a:bodyPr>
          <a:lstStyle/>
          <a:p>
            <a:pPr marL="171450" indent="-171450" algn="l">
              <a:lnSpc>
                <a:spcPct val="150000"/>
              </a:lnSpc>
              <a:buFont typeface="Wingdings" panose="05000000000000000000" charset="0"/>
              <a:buChar char="Ø"/>
            </a:pPr>
            <a:r>
              <a:rPr kumimoji="1" lang="zh-CN" altLang="en-US" b="1" dirty="0">
                <a:ln w="12700">
                  <a:noFill/>
                </a:ln>
                <a:solidFill>
                  <a:srgbClr val="262626">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比较</a:t>
            </a:r>
            <a:r>
              <a:rPr kumimoji="1" lang="en-US" altLang="zh-CN" b="1" dirty="0">
                <a:ln w="12700">
                  <a:noFill/>
                </a:ln>
                <a:solidFill>
                  <a:srgbClr val="C00000">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 SIFT</a:t>
            </a:r>
            <a:r>
              <a:rPr kumimoji="1" lang="zh-CN" altLang="en-US" b="1" dirty="0">
                <a:ln w="12700">
                  <a:noFill/>
                </a:ln>
                <a:solidFill>
                  <a:srgbClr val="C00000">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a:t>
            </a:r>
            <a:r>
              <a:rPr kumimoji="1" lang="en-US" altLang="zh-CN" b="1" dirty="0">
                <a:ln w="12700">
                  <a:noFill/>
                </a:ln>
                <a:solidFill>
                  <a:srgbClr val="C00000">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SURF</a:t>
            </a:r>
            <a:r>
              <a:rPr kumimoji="1" lang="zh-CN" altLang="en-US" b="1" dirty="0">
                <a:ln w="12700">
                  <a:noFill/>
                </a:ln>
                <a:solidFill>
                  <a:srgbClr val="C00000">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a:t>
            </a:r>
            <a:r>
              <a:rPr kumimoji="1" lang="en-US" altLang="zh-CN" b="1" dirty="0">
                <a:ln w="12700">
                  <a:noFill/>
                </a:ln>
                <a:solidFill>
                  <a:srgbClr val="C00000">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ORB</a:t>
            </a:r>
            <a:r>
              <a:rPr kumimoji="1" lang="en-US" altLang="zh-CN" b="1" dirty="0">
                <a:ln w="12700">
                  <a:noFill/>
                </a:ln>
                <a:solidFill>
                  <a:srgbClr val="003E87">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 </a:t>
            </a:r>
            <a:r>
              <a:rPr kumimoji="1" lang="zh-CN" altLang="en-US" b="1" dirty="0">
                <a:ln w="12700">
                  <a:noFill/>
                </a:ln>
                <a:solidFill>
                  <a:srgbClr val="262626">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三种特征点算法对深度恢复效果的影响</a:t>
            </a:r>
            <a:endParaRPr kumimoji="1" lang="en-US" altLang="zh-CN" b="1" dirty="0">
              <a:ln w="12700">
                <a:noFill/>
              </a:ln>
              <a:solidFill>
                <a:srgbClr val="262626">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endParaRPr>
          </a:p>
          <a:p>
            <a:pPr marL="171450" indent="-171450" algn="l">
              <a:lnSpc>
                <a:spcPct val="150000"/>
              </a:lnSpc>
              <a:buFont typeface="Wingdings" panose="05000000000000000000" charset="0"/>
              <a:buChar char="Ø"/>
            </a:pPr>
            <a:r>
              <a:rPr kumimoji="1" lang="zh-CN" altLang="en-US" b="1" dirty="0">
                <a:ln w="12700">
                  <a:noFill/>
                </a:ln>
                <a:solidFill>
                  <a:srgbClr val="262626">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计算每种方法下的</a:t>
            </a:r>
            <a:r>
              <a:rPr kumimoji="1" lang="zh-CN" altLang="en-US" b="1" dirty="0">
                <a:ln w="12700">
                  <a:noFill/>
                </a:ln>
                <a:solidFill>
                  <a:schemeClr val="tx1">
                    <a:alpha val="100000"/>
                  </a:schemeClr>
                </a:solidFill>
                <a:latin typeface="微软雅黑" panose="020B0503020204020204" pitchFamily="34" charset="-122"/>
                <a:ea typeface="微软雅黑" panose="020B0503020204020204" pitchFamily="34" charset="-122"/>
                <a:cs typeface="Source Han Sans" panose="020B0400000000000000" charset="-122"/>
                <a:sym typeface="+mn-ea"/>
              </a:rPr>
              <a:t>误差指标</a:t>
            </a:r>
            <a:r>
              <a:rPr kumimoji="1" lang="en-US" altLang="zh-CN" b="1" dirty="0">
                <a:ln w="12700">
                  <a:noFill/>
                </a:ln>
                <a:solidFill>
                  <a:schemeClr val="tx1">
                    <a:alpha val="100000"/>
                  </a:schemeClr>
                </a:solidFill>
                <a:latin typeface="微软雅黑" panose="020B0503020204020204" pitchFamily="34" charset="-122"/>
                <a:ea typeface="微软雅黑" panose="020B0503020204020204" pitchFamily="34" charset="-122"/>
                <a:cs typeface="Source Han Sans" panose="020B0400000000000000" charset="-122"/>
                <a:sym typeface="+mn-ea"/>
              </a:rPr>
              <a:t> </a:t>
            </a:r>
            <a:r>
              <a:rPr kumimoji="1" lang="en-US" altLang="zh-CN" b="1" dirty="0">
                <a:ln w="12700">
                  <a:noFill/>
                </a:ln>
                <a:solidFill>
                  <a:srgbClr val="C00000">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Abs</a:t>
            </a:r>
            <a:r>
              <a:rPr kumimoji="1" lang="zh-CN" altLang="en-US" b="1" dirty="0">
                <a:ln w="12700">
                  <a:noFill/>
                </a:ln>
                <a:solidFill>
                  <a:srgbClr val="C00000">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a:t>
            </a:r>
            <a:r>
              <a:rPr kumimoji="1" lang="en-US" altLang="zh-CN" b="1" dirty="0">
                <a:ln w="12700">
                  <a:noFill/>
                </a:ln>
                <a:solidFill>
                  <a:srgbClr val="C00000">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RMSE</a:t>
            </a:r>
            <a:r>
              <a:rPr kumimoji="1" lang="zh-CN" altLang="en-US" b="1" dirty="0">
                <a:ln w="12700">
                  <a:noFill/>
                </a:ln>
                <a:solidFill>
                  <a:srgbClr val="C00000">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a:t>
            </a:r>
            <a:r>
              <a:rPr kumimoji="1" lang="en-US" altLang="zh-CN" b="1" dirty="0">
                <a:ln w="12700">
                  <a:noFill/>
                </a:ln>
                <a:solidFill>
                  <a:srgbClr val="C00000">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RMSE log</a:t>
            </a:r>
            <a:r>
              <a:rPr kumimoji="1" lang="zh-CN" altLang="en-US" b="1" dirty="0">
                <a:ln w="12700">
                  <a:noFill/>
                </a:ln>
                <a:solidFill>
                  <a:schemeClr val="tx1">
                    <a:alpha val="100000"/>
                  </a:schemeClr>
                </a:solidFill>
                <a:latin typeface="微软雅黑" panose="020B0503020204020204" pitchFamily="34" charset="-122"/>
                <a:ea typeface="微软雅黑" panose="020B0503020204020204" pitchFamily="34" charset="-122"/>
                <a:cs typeface="Source Han Sans" panose="020B0400000000000000" charset="-122"/>
                <a:sym typeface="+mn-ea"/>
              </a:rPr>
              <a:t>，并进行对比</a:t>
            </a:r>
            <a:endParaRPr kumimoji="1" lang="zh-CN" altLang="en-US" b="1" dirty="0">
              <a:ln w="12700">
                <a:noFill/>
              </a:ln>
              <a:solidFill>
                <a:schemeClr val="tx1">
                  <a:alpha val="100000"/>
                </a:schemeClr>
              </a:solidFill>
              <a:latin typeface="微软雅黑" panose="020B0503020204020204" pitchFamily="34" charset="-122"/>
              <a:ea typeface="微软雅黑" panose="020B0503020204020204" pitchFamily="34" charset="-122"/>
              <a:cs typeface="Source Han Sans" panose="020B0400000000000000" charset="-122"/>
              <a:sym typeface="+mn-ea"/>
            </a:endParaRPr>
          </a:p>
        </p:txBody>
      </p:sp>
      <p:sp>
        <p:nvSpPr>
          <p:cNvPr id="360" name="矩形: 圆角 359"/>
          <p:cNvSpPr/>
          <p:nvPr/>
        </p:nvSpPr>
        <p:spPr>
          <a:xfrm>
            <a:off x="258445" y="965200"/>
            <a:ext cx="11678920" cy="1784350"/>
          </a:xfrm>
          <a:prstGeom prst="roundRect">
            <a:avLst>
              <a:gd name="adj" fmla="val 1988"/>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lstStyle/>
          <a:p>
            <a:pPr marL="285750" indent="-285750">
              <a:lnSpc>
                <a:spcPct val="125000"/>
              </a:lnSpc>
              <a:buClr>
                <a:srgbClr val="9B0000"/>
              </a:buClr>
              <a:buFont typeface="Arial" panose="020B0604020202020204" pitchFamily="34" charset="0"/>
              <a:buChar char="•"/>
            </a:pPr>
            <a:r>
              <a:rPr lang="zh-CN" altLang="en-US" b="1" dirty="0">
                <a:solidFill>
                  <a:schemeClr val="tx1"/>
                </a:solidFill>
                <a:latin typeface="微软雅黑" panose="020B0503020204020204" pitchFamily="34" charset="-122"/>
                <a:ea typeface="微软雅黑" panose="020B0503020204020204" pitchFamily="34" charset="-122"/>
              </a:rPr>
              <a:t>图像深度估计在三维重建、增强现实和机器人导航等领域具有重要意义。</a:t>
            </a:r>
            <a:endParaRPr lang="en-US" altLang="zh-CN" b="1"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Clr>
                <a:srgbClr val="9B0000"/>
              </a:buClr>
              <a:buFont typeface="Arial" panose="020B0604020202020204" pitchFamily="34" charset="0"/>
              <a:buChar char="•"/>
            </a:pPr>
            <a:r>
              <a:rPr lang="zh-CN" altLang="en-US" b="1" dirty="0">
                <a:solidFill>
                  <a:schemeClr val="tx1"/>
                </a:solidFill>
                <a:latin typeface="微软雅黑" panose="020B0503020204020204" pitchFamily="34" charset="-122"/>
                <a:ea typeface="微软雅黑" panose="020B0503020204020204" pitchFamily="34" charset="-122"/>
              </a:rPr>
              <a:t>传统三角化方法通过多视角图像和特征匹配可恢复稀疏深度点，精度受特征提取算法影响较大。</a:t>
            </a:r>
            <a:endParaRPr lang="en-US" altLang="zh-CN" b="1"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Clr>
                <a:srgbClr val="9B0000"/>
              </a:buClr>
              <a:buFont typeface="Arial" panose="020B0604020202020204" pitchFamily="34" charset="0"/>
              <a:buChar char="•"/>
            </a:pPr>
            <a:r>
              <a:rPr lang="en-US" altLang="zh-CN" b="1" dirty="0">
                <a:solidFill>
                  <a:schemeClr val="accent1"/>
                </a:solidFill>
                <a:latin typeface="微软雅黑" panose="020B0503020204020204" pitchFamily="34" charset="-122"/>
                <a:ea typeface="微软雅黑" panose="020B0503020204020204" pitchFamily="34" charset="-122"/>
              </a:rPr>
              <a:t>DELTAS</a:t>
            </a:r>
            <a:r>
              <a:rPr lang="zh-CN" altLang="en-US" b="1" dirty="0">
                <a:solidFill>
                  <a:schemeClr val="accent1"/>
                </a:solidFill>
                <a:latin typeface="微软雅黑" panose="020B0503020204020204" pitchFamily="34" charset="-122"/>
                <a:ea typeface="微软雅黑" panose="020B0503020204020204" pitchFamily="34" charset="-122"/>
              </a:rPr>
              <a:t>（</a:t>
            </a:r>
            <a:r>
              <a:rPr lang="en-US" altLang="zh-CN" b="1" dirty="0">
                <a:solidFill>
                  <a:schemeClr val="accent1"/>
                </a:solidFill>
                <a:latin typeface="微软雅黑" panose="020B0503020204020204" pitchFamily="34" charset="-122"/>
                <a:ea typeface="微软雅黑" panose="020B0503020204020204" pitchFamily="34" charset="-122"/>
              </a:rPr>
              <a:t>ECCV 2020</a:t>
            </a:r>
            <a:r>
              <a:rPr lang="zh-CN" altLang="en-US" b="1" dirty="0">
                <a:solidFill>
                  <a:schemeClr val="accent1"/>
                </a:solidFill>
                <a:latin typeface="微软雅黑" panose="020B0503020204020204" pitchFamily="34" charset="-122"/>
                <a:ea typeface="微软雅黑" panose="020B0503020204020204" pitchFamily="34" charset="-122"/>
              </a:rPr>
              <a:t>）提出将三角化与深度学习相结合，用于稀疏深度图的补全，有效提升深度估计精度。</a:t>
            </a:r>
            <a:endParaRPr lang="zh-CN" altLang="en-US" b="1" dirty="0">
              <a:solidFill>
                <a:schemeClr val="accent1"/>
              </a:solidFill>
              <a:latin typeface="微软雅黑" panose="020B0503020204020204" pitchFamily="34" charset="-122"/>
              <a:ea typeface="微软雅黑" panose="020B0503020204020204" pitchFamily="34" charset="-122"/>
            </a:endParaRPr>
          </a:p>
          <a:p>
            <a:pPr marL="285750" indent="-285750">
              <a:lnSpc>
                <a:spcPct val="125000"/>
              </a:lnSpc>
              <a:buClr>
                <a:srgbClr val="9B0000"/>
              </a:buClr>
              <a:buFont typeface="Arial" panose="020B0604020202020204" pitchFamily="34" charset="0"/>
              <a:buChar char="•"/>
            </a:pPr>
            <a:r>
              <a:rPr lang="en-US" altLang="zh-CN" b="1" dirty="0">
                <a:solidFill>
                  <a:schemeClr val="accent1"/>
                </a:solidFill>
                <a:latin typeface="微软雅黑" panose="020B0503020204020204" pitchFamily="34" charset="-122"/>
                <a:ea typeface="微软雅黑" panose="020B0503020204020204" pitchFamily="34" charset="-122"/>
              </a:rPr>
              <a:t>DUSt3R</a:t>
            </a:r>
            <a:r>
              <a:rPr lang="zh-CN" altLang="en-US" b="1" dirty="0">
                <a:solidFill>
                  <a:schemeClr val="accent1"/>
                </a:solidFill>
                <a:latin typeface="微软雅黑" panose="020B0503020204020204" pitchFamily="34" charset="-122"/>
                <a:ea typeface="微软雅黑" panose="020B0503020204020204" pitchFamily="34" charset="-122"/>
              </a:rPr>
              <a:t>（</a:t>
            </a:r>
            <a:r>
              <a:rPr lang="en-US" altLang="zh-CN" b="1" dirty="0">
                <a:solidFill>
                  <a:schemeClr val="accent1"/>
                </a:solidFill>
                <a:latin typeface="微软雅黑" panose="020B0503020204020204" pitchFamily="34" charset="-122"/>
                <a:ea typeface="微软雅黑" panose="020B0503020204020204" pitchFamily="34" charset="-122"/>
              </a:rPr>
              <a:t>CVPR 2024</a:t>
            </a:r>
            <a:r>
              <a:rPr lang="zh-CN" altLang="en-US" b="1" dirty="0">
                <a:solidFill>
                  <a:schemeClr val="accent1"/>
                </a:solidFill>
                <a:latin typeface="微软雅黑" panose="020B0503020204020204" pitchFamily="34" charset="-122"/>
                <a:ea typeface="微软雅黑" panose="020B0503020204020204" pitchFamily="34" charset="-122"/>
              </a:rPr>
              <a:t>）提出无需相机参数的端到端几何重建方法，显著降低累计误差，有更强的场景适应性。</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
        <p:nvSpPr>
          <p:cNvPr id="4" name="矩形 3"/>
          <p:cNvSpPr/>
          <p:nvPr/>
        </p:nvSpPr>
        <p:spPr>
          <a:xfrm>
            <a:off x="0" y="0"/>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实验背景与目标</a:t>
            </a:r>
            <a:endParaRPr lang="zh-CN" altLang="en-US"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5" name="矩形: 圆角 359"/>
          <p:cNvSpPr/>
          <p:nvPr/>
        </p:nvSpPr>
        <p:spPr>
          <a:xfrm>
            <a:off x="9077325" y="3774440"/>
            <a:ext cx="2595880" cy="2453640"/>
          </a:xfrm>
          <a:prstGeom prst="roundRect">
            <a:avLst>
              <a:gd name="adj" fmla="val 1988"/>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marL="285750" indent="-285750">
              <a:lnSpc>
                <a:spcPct val="125000"/>
              </a:lnSpc>
              <a:buClr>
                <a:srgbClr val="9B0000"/>
              </a:buClr>
              <a:buFont typeface="Wingdings" panose="05000000000000000000" charset="0"/>
              <a:buChar char="ü"/>
            </a:pPr>
            <a:r>
              <a:rPr lang="zh-CN" altLang="en-US" sz="1600" b="1" dirty="0">
                <a:solidFill>
                  <a:schemeClr val="tx1"/>
                </a:solidFill>
                <a:latin typeface="微软雅黑" panose="020B0503020204020204" pitchFamily="34" charset="-122"/>
                <a:ea typeface="微软雅黑" panose="020B0503020204020204" pitchFamily="34" charset="-122"/>
              </a:rPr>
              <a:t>在</a:t>
            </a:r>
            <a:r>
              <a:rPr lang="en-US" altLang="zh-CN"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accent1"/>
                </a:solidFill>
                <a:latin typeface="微软雅黑" panose="020B0503020204020204" pitchFamily="34" charset="-122"/>
                <a:ea typeface="微软雅黑" panose="020B0503020204020204" pitchFamily="34" charset="-122"/>
              </a:rPr>
              <a:t>whole-apartment </a:t>
            </a:r>
            <a:r>
              <a:rPr lang="zh-CN" altLang="en-US" sz="1600" b="1" dirty="0">
                <a:solidFill>
                  <a:schemeClr val="accent1"/>
                </a:solidFill>
                <a:latin typeface="微软雅黑" panose="020B0503020204020204" pitchFamily="34" charset="-122"/>
                <a:ea typeface="微软雅黑" panose="020B0503020204020204" pitchFamily="34" charset="-122"/>
              </a:rPr>
              <a:t>数据集</a:t>
            </a:r>
            <a:r>
              <a:rPr lang="zh-CN" altLang="en-US" sz="1600" b="1" dirty="0">
                <a:solidFill>
                  <a:schemeClr val="tx1"/>
                </a:solidFill>
                <a:latin typeface="微软雅黑" panose="020B0503020204020204" pitchFamily="34" charset="-122"/>
                <a:ea typeface="微软雅黑" panose="020B0503020204020204" pitchFamily="34" charset="-122"/>
              </a:rPr>
              <a:t>上复现并验证</a:t>
            </a:r>
            <a:r>
              <a:rPr lang="en-US" altLang="zh-CN"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rgbClr val="C00000"/>
                </a:solidFill>
                <a:latin typeface="微软雅黑" panose="020B0503020204020204" pitchFamily="34" charset="-122"/>
                <a:ea typeface="微软雅黑" panose="020B0503020204020204" pitchFamily="34" charset="-122"/>
              </a:rPr>
              <a:t>DUSt3R</a:t>
            </a:r>
            <a:r>
              <a:rPr lang="zh-CN" altLang="en-US" sz="1600" b="1" dirty="0">
                <a:solidFill>
                  <a:srgbClr val="C00000"/>
                </a:solidFill>
                <a:latin typeface="微软雅黑" panose="020B0503020204020204" pitchFamily="34" charset="-122"/>
                <a:ea typeface="微软雅黑" panose="020B0503020204020204" pitchFamily="34" charset="-122"/>
              </a:rPr>
              <a:t>方法</a:t>
            </a:r>
            <a:r>
              <a:rPr lang="zh-CN" altLang="en-US" sz="1600" b="1" dirty="0">
                <a:solidFill>
                  <a:schemeClr val="tx1"/>
                </a:solidFill>
                <a:latin typeface="微软雅黑" panose="020B0503020204020204" pitchFamily="34" charset="-122"/>
                <a:ea typeface="微软雅黑" panose="020B0503020204020204" pitchFamily="34" charset="-122"/>
              </a:rPr>
              <a:t>的可行性</a:t>
            </a:r>
            <a:endParaRPr lang="zh-CN" altLang="en-US" sz="1600" b="1"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Clr>
                <a:srgbClr val="9B0000"/>
              </a:buClr>
              <a:buFont typeface="Wingdings" panose="05000000000000000000" charset="0"/>
              <a:buChar char="ü"/>
            </a:pPr>
            <a:r>
              <a:rPr lang="zh-CN" altLang="en-US" sz="1600" b="1" dirty="0">
                <a:solidFill>
                  <a:schemeClr val="tx1"/>
                </a:solidFill>
                <a:latin typeface="微软雅黑" panose="020B0503020204020204" pitchFamily="34" charset="-122"/>
                <a:ea typeface="微软雅黑" panose="020B0503020204020204" pitchFamily="34" charset="-122"/>
              </a:rPr>
              <a:t>评估</a:t>
            </a:r>
            <a:r>
              <a:rPr lang="en-US" altLang="zh-CN" sz="1600" b="1" dirty="0">
                <a:solidFill>
                  <a:schemeClr val="tx1"/>
                </a:solidFill>
                <a:latin typeface="微软雅黑" panose="020B0503020204020204" pitchFamily="34" charset="-122"/>
                <a:ea typeface="微软雅黑" panose="020B0503020204020204" pitchFamily="34" charset="-122"/>
                <a:sym typeface="+mn-ea"/>
              </a:rPr>
              <a:t>DUSt3R</a:t>
            </a:r>
            <a:r>
              <a:rPr lang="zh-CN" altLang="en-US" sz="1600" b="1" dirty="0">
                <a:solidFill>
                  <a:schemeClr val="tx1"/>
                </a:solidFill>
                <a:latin typeface="微软雅黑" panose="020B0503020204020204" pitchFamily="34" charset="-122"/>
                <a:ea typeface="微软雅黑" panose="020B0503020204020204" pitchFamily="34" charset="-122"/>
                <a:sym typeface="+mn-ea"/>
              </a:rPr>
              <a:t>在</a:t>
            </a:r>
            <a:r>
              <a:rPr lang="zh-CN" altLang="en-US" sz="1600" b="1" dirty="0">
                <a:solidFill>
                  <a:schemeClr val="tx1"/>
                </a:solidFill>
                <a:latin typeface="微软雅黑" panose="020B0503020204020204" pitchFamily="34" charset="-122"/>
                <a:ea typeface="微软雅黑" panose="020B0503020204020204" pitchFamily="34" charset="-122"/>
              </a:rPr>
              <a:t>稀疏点提取和深度估计任务中的表现</a:t>
            </a:r>
            <a:r>
              <a:rPr lang="en-US" altLang="zh-CN" sz="1600" b="1"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并与其他方法进行对比分析</a:t>
            </a:r>
            <a:endParaRPr lang="zh-CN" altLang="en-US" sz="1600" b="1" dirty="0">
              <a:solidFill>
                <a:schemeClr val="tx1"/>
              </a:solidFill>
              <a:latin typeface="微软雅黑" panose="020B0503020204020204" pitchFamily="34" charset="-122"/>
              <a:ea typeface="微软雅黑" panose="020B0503020204020204" pitchFamily="34" charset="-122"/>
              <a:sym typeface="+mn-ea"/>
            </a:endParaRPr>
          </a:p>
        </p:txBody>
      </p:sp>
      <p:sp>
        <p:nvSpPr>
          <p:cNvPr id="16" name="矩形: 圆角 359" descr="7b0a202020202262756c6c6574223a20227b5c2263617465676f727949645c223a5c225c222c5c2274656d706c61746549645c223a32303233313637367d220a7d0a"/>
          <p:cNvSpPr/>
          <p:nvPr/>
        </p:nvSpPr>
        <p:spPr>
          <a:xfrm>
            <a:off x="5577205" y="3781425"/>
            <a:ext cx="3201035" cy="2447290"/>
          </a:xfrm>
          <a:prstGeom prst="roundRect">
            <a:avLst>
              <a:gd name="adj" fmla="val 1988"/>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marL="285750" indent="-285750">
              <a:lnSpc>
                <a:spcPct val="125000"/>
              </a:lnSpc>
              <a:buClr>
                <a:srgbClr val="9B0000"/>
              </a:buClr>
              <a:buFont typeface="Wingdings" panose="05000000000000000000" charset="0"/>
              <a:buChar char="ü"/>
            </a:pPr>
            <a:r>
              <a:rPr lang="zh-CN" altLang="en-US" sz="1600" b="1" dirty="0">
                <a:solidFill>
                  <a:schemeClr val="tx1"/>
                </a:solidFill>
                <a:latin typeface="微软雅黑" panose="020B0503020204020204" pitchFamily="34" charset="-122"/>
                <a:ea typeface="微软雅黑" panose="020B0503020204020204" pitchFamily="34" charset="-122"/>
              </a:rPr>
              <a:t>在</a:t>
            </a:r>
            <a:r>
              <a:rPr lang="en-US" altLang="zh-CN" sz="1600" b="1" dirty="0">
                <a:solidFill>
                  <a:schemeClr val="tx1"/>
                </a:solidFill>
                <a:latin typeface="微软雅黑" panose="020B0503020204020204" pitchFamily="34" charset="-122"/>
                <a:ea typeface="微软雅黑" panose="020B0503020204020204" pitchFamily="34" charset="-122"/>
              </a:rPr>
              <a:t> </a:t>
            </a:r>
            <a:r>
              <a:rPr lang="en-US" altLang="zh-CN" sz="1600" b="1" dirty="0">
                <a:solidFill>
                  <a:schemeClr val="accent1"/>
                </a:solidFill>
                <a:latin typeface="微软雅黑" panose="020B0503020204020204" pitchFamily="34" charset="-122"/>
                <a:ea typeface="微软雅黑" panose="020B0503020204020204" pitchFamily="34" charset="-122"/>
              </a:rPr>
              <a:t>whole_apartment </a:t>
            </a:r>
            <a:r>
              <a:rPr lang="zh-CN" altLang="en-US" sz="1600" b="1" dirty="0">
                <a:solidFill>
                  <a:schemeClr val="accent1"/>
                </a:solidFill>
                <a:latin typeface="微软雅黑" panose="020B0503020204020204" pitchFamily="34" charset="-122"/>
                <a:ea typeface="微软雅黑" panose="020B0503020204020204" pitchFamily="34" charset="-122"/>
              </a:rPr>
              <a:t>数据集</a:t>
            </a:r>
            <a:r>
              <a:rPr lang="zh-CN" altLang="en-US" sz="1600" b="1" dirty="0">
                <a:solidFill>
                  <a:schemeClr val="tx1"/>
                </a:solidFill>
                <a:latin typeface="微软雅黑" panose="020B0503020204020204" pitchFamily="34" charset="-122"/>
                <a:ea typeface="微软雅黑" panose="020B0503020204020204" pitchFamily="34" charset="-122"/>
              </a:rPr>
              <a:t>上复现</a:t>
            </a:r>
            <a:r>
              <a:rPr lang="en-US" altLang="zh-CN" sz="1600" b="1" dirty="0">
                <a:solidFill>
                  <a:srgbClr val="C00000"/>
                </a:solidFill>
                <a:latin typeface="微软雅黑" panose="020B0503020204020204" pitchFamily="34" charset="-122"/>
                <a:ea typeface="微软雅黑" panose="020B0503020204020204" pitchFamily="34" charset="-122"/>
              </a:rPr>
              <a:t>DELTAS</a:t>
            </a:r>
            <a:r>
              <a:rPr lang="zh-CN" altLang="en-US" sz="1600" b="1" dirty="0">
                <a:solidFill>
                  <a:srgbClr val="C00000"/>
                </a:solidFill>
                <a:latin typeface="微软雅黑" panose="020B0503020204020204" pitchFamily="34" charset="-122"/>
                <a:ea typeface="微软雅黑" panose="020B0503020204020204" pitchFamily="34" charset="-122"/>
              </a:rPr>
              <a:t>方法</a:t>
            </a:r>
            <a:endParaRPr lang="zh-CN" altLang="en-US" sz="1600" b="1" dirty="0">
              <a:solidFill>
                <a:srgbClr val="C00000"/>
              </a:solidFill>
              <a:latin typeface="微软雅黑" panose="020B0503020204020204" pitchFamily="34" charset="-122"/>
              <a:ea typeface="微软雅黑" panose="020B0503020204020204" pitchFamily="34" charset="-122"/>
            </a:endParaRPr>
          </a:p>
          <a:p>
            <a:pPr marL="285750" indent="-285750">
              <a:lnSpc>
                <a:spcPct val="125000"/>
              </a:lnSpc>
              <a:buClr>
                <a:srgbClr val="9B0000"/>
              </a:buClr>
              <a:buFont typeface="Wingdings" panose="05000000000000000000" charset="0"/>
              <a:buChar char="ü"/>
            </a:pPr>
            <a:r>
              <a:rPr lang="zh-CN" altLang="en-US" sz="1600" b="1" dirty="0">
                <a:solidFill>
                  <a:schemeClr val="tx1"/>
                </a:solidFill>
                <a:latin typeface="微软雅黑" panose="020B0503020204020204" pitchFamily="34" charset="-122"/>
                <a:ea typeface="微软雅黑" panose="020B0503020204020204" pitchFamily="34" charset="-122"/>
                <a:sym typeface="+mn-ea"/>
              </a:rPr>
              <a:t>使用</a:t>
            </a:r>
            <a:r>
              <a:rPr lang="en-US" altLang="zh-CN" sz="1600" b="1" dirty="0">
                <a:solidFill>
                  <a:schemeClr val="tx1"/>
                </a:solidFill>
                <a:latin typeface="微软雅黑" panose="020B0503020204020204" pitchFamily="34" charset="-122"/>
                <a:ea typeface="微软雅黑" panose="020B0503020204020204" pitchFamily="34" charset="-122"/>
                <a:sym typeface="+mn-ea"/>
              </a:rPr>
              <a:t> </a:t>
            </a:r>
            <a:r>
              <a:rPr lang="en-US" altLang="zh-CN" sz="1600" b="1" dirty="0">
                <a:solidFill>
                  <a:schemeClr val="accent1"/>
                </a:solidFill>
                <a:latin typeface="微软雅黑" panose="020B0503020204020204" pitchFamily="34" charset="-122"/>
                <a:ea typeface="微软雅黑" panose="020B0503020204020204" pitchFamily="34" charset="-122"/>
                <a:sym typeface="+mn-ea"/>
              </a:rPr>
              <a:t>Abs</a:t>
            </a:r>
            <a:r>
              <a:rPr lang="zh-CN" altLang="en-US" sz="1600" b="1" dirty="0">
                <a:solidFill>
                  <a:schemeClr val="accent1"/>
                </a:solidFill>
                <a:latin typeface="微软雅黑" panose="020B0503020204020204" pitchFamily="34" charset="-122"/>
                <a:ea typeface="微软雅黑" panose="020B0503020204020204" pitchFamily="34" charset="-122"/>
                <a:sym typeface="+mn-ea"/>
              </a:rPr>
              <a:t>、</a:t>
            </a:r>
            <a:r>
              <a:rPr lang="en-US" altLang="zh-CN" sz="1600" b="1" dirty="0">
                <a:solidFill>
                  <a:schemeClr val="accent1"/>
                </a:solidFill>
                <a:latin typeface="微软雅黑" panose="020B0503020204020204" pitchFamily="34" charset="-122"/>
                <a:ea typeface="微软雅黑" panose="020B0503020204020204" pitchFamily="34" charset="-122"/>
                <a:sym typeface="+mn-ea"/>
              </a:rPr>
              <a:t>RMSE</a:t>
            </a:r>
            <a:r>
              <a:rPr lang="zh-CN" altLang="en-US" sz="1600" b="1" dirty="0">
                <a:solidFill>
                  <a:schemeClr val="accent1"/>
                </a:solidFill>
                <a:latin typeface="微软雅黑" panose="020B0503020204020204" pitchFamily="34" charset="-122"/>
                <a:ea typeface="微软雅黑" panose="020B0503020204020204" pitchFamily="34" charset="-122"/>
                <a:sym typeface="+mn-ea"/>
              </a:rPr>
              <a:t>、</a:t>
            </a:r>
            <a:r>
              <a:rPr lang="en-US" altLang="zh-CN" sz="1600" b="1" dirty="0">
                <a:solidFill>
                  <a:schemeClr val="accent1"/>
                </a:solidFill>
                <a:latin typeface="微软雅黑" panose="020B0503020204020204" pitchFamily="34" charset="-122"/>
                <a:ea typeface="微软雅黑" panose="020B0503020204020204" pitchFamily="34" charset="-122"/>
                <a:sym typeface="+mn-ea"/>
              </a:rPr>
              <a:t>RMSE log</a:t>
            </a:r>
            <a:r>
              <a:rPr lang="en-US" altLang="zh-CN" sz="1600" b="1" dirty="0">
                <a:solidFill>
                  <a:schemeClr val="tx1"/>
                </a:solidFill>
                <a:latin typeface="微软雅黑" panose="020B0503020204020204" pitchFamily="34" charset="-122"/>
                <a:ea typeface="微软雅黑" panose="020B0503020204020204" pitchFamily="34" charset="-122"/>
                <a:sym typeface="+mn-ea"/>
              </a:rPr>
              <a:t> </a:t>
            </a:r>
            <a:r>
              <a:rPr lang="zh-CN" altLang="en-US" sz="1600" b="1" dirty="0">
                <a:solidFill>
                  <a:schemeClr val="tx1"/>
                </a:solidFill>
                <a:latin typeface="微软雅黑" panose="020B0503020204020204" pitchFamily="34" charset="-122"/>
                <a:ea typeface="微软雅黑" panose="020B0503020204020204" pitchFamily="34" charset="-122"/>
                <a:sym typeface="+mn-ea"/>
              </a:rPr>
              <a:t>等指标，比较与传统三角化方法在精度上的差异</a:t>
            </a:r>
            <a:endParaRPr lang="zh-CN" altLang="en-US" sz="1600" b="1" dirty="0">
              <a:solidFill>
                <a:schemeClr val="tx1"/>
              </a:solidFill>
              <a:latin typeface="微软雅黑" panose="020B0503020204020204" pitchFamily="34" charset="-122"/>
              <a:ea typeface="微软雅黑" panose="020B0503020204020204" pitchFamily="34" charset="-122"/>
            </a:endParaRPr>
          </a:p>
          <a:p>
            <a:pPr marL="285750" indent="-285750">
              <a:lnSpc>
                <a:spcPct val="125000"/>
              </a:lnSpc>
              <a:buClr>
                <a:srgbClr val="9B0000"/>
              </a:buClr>
              <a:buFont typeface="Wingdings" panose="05000000000000000000" charset="0"/>
              <a:buChar char="ü"/>
            </a:pPr>
            <a:r>
              <a:rPr lang="zh-CN" altLang="en-US" sz="1600" b="1" dirty="0">
                <a:solidFill>
                  <a:schemeClr val="tx1"/>
                </a:solidFill>
                <a:latin typeface="微软雅黑" panose="020B0503020204020204" pitchFamily="34" charset="-122"/>
                <a:ea typeface="微软雅黑" panose="020B0503020204020204" pitchFamily="34" charset="-122"/>
              </a:rPr>
              <a:t>补全</a:t>
            </a:r>
            <a:r>
              <a:rPr lang="zh-CN" altLang="en-US" sz="1600" b="1" dirty="0">
                <a:solidFill>
                  <a:srgbClr val="C00000"/>
                </a:solidFill>
                <a:latin typeface="微软雅黑" panose="020B0503020204020204" pitchFamily="34" charset="-122"/>
                <a:ea typeface="微软雅黑" panose="020B0503020204020204" pitchFamily="34" charset="-122"/>
              </a:rPr>
              <a:t>训练流程</a:t>
            </a:r>
            <a:r>
              <a:rPr lang="zh-CN" altLang="en-US" sz="1600" b="1" dirty="0">
                <a:solidFill>
                  <a:schemeClr val="tx1"/>
                </a:solidFill>
                <a:latin typeface="微软雅黑" panose="020B0503020204020204" pitchFamily="34" charset="-122"/>
                <a:ea typeface="微软雅黑" panose="020B0503020204020204" pitchFamily="34" charset="-122"/>
              </a:rPr>
              <a:t>，并与原始预训练模型进行对比</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436360" y="3522345"/>
            <a:ext cx="1482725" cy="337185"/>
          </a:xfrm>
          <a:prstGeom prst="rect">
            <a:avLst/>
          </a:prstGeom>
          <a:solidFill>
            <a:schemeClr val="bg1"/>
          </a:solidFill>
          <a:ln>
            <a:solidFill>
              <a:schemeClr val="accent1"/>
            </a:solidFill>
          </a:ln>
        </p:spPr>
        <p:txBody>
          <a:bodyPr wrap="square" rtlCol="0">
            <a:spAutoFit/>
          </a:bodyPr>
          <a:p>
            <a:pPr algn="ctr"/>
            <a:r>
              <a:rPr lang="zh-CN" altLang="en-US" sz="1600" b="1" dirty="0">
                <a:latin typeface="微软雅黑" panose="020B0503020204020204" pitchFamily="34" charset="-122"/>
                <a:ea typeface="微软雅黑" panose="020B0503020204020204" pitchFamily="34" charset="-122"/>
                <a:cs typeface="Calibri" panose="020F0502020204030204" pitchFamily="34" charset="0"/>
              </a:rPr>
              <a:t>复现算法</a:t>
            </a:r>
            <a:endParaRPr lang="zh-CN" altLang="en-US" sz="1600" b="1"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18" name="文本框 17"/>
          <p:cNvSpPr txBox="1"/>
          <p:nvPr/>
        </p:nvSpPr>
        <p:spPr>
          <a:xfrm>
            <a:off x="9467215" y="3522345"/>
            <a:ext cx="1816100" cy="337185"/>
          </a:xfrm>
          <a:prstGeom prst="rect">
            <a:avLst/>
          </a:prstGeom>
          <a:solidFill>
            <a:schemeClr val="bg1"/>
          </a:solidFill>
          <a:ln>
            <a:solidFill>
              <a:schemeClr val="accent1"/>
            </a:solidFill>
          </a:ln>
        </p:spPr>
        <p:txBody>
          <a:bodyPr wrap="square" rtlCol="0">
            <a:spAutoFit/>
          </a:bodyPr>
          <a:p>
            <a:pPr algn="ctr"/>
            <a:r>
              <a:rPr lang="zh-CN" altLang="en-US" sz="1600" b="1" dirty="0">
                <a:latin typeface="微软雅黑" panose="020B0503020204020204" pitchFamily="34" charset="-122"/>
                <a:ea typeface="微软雅黑" panose="020B0503020204020204" pitchFamily="34" charset="-122"/>
                <a:cs typeface="Calibri" panose="020F0502020204030204" pitchFamily="34" charset="0"/>
              </a:rPr>
              <a:t>改进算法尝试</a:t>
            </a:r>
            <a:endParaRPr lang="zh-CN" altLang="en-US" sz="1600" b="1" dirty="0">
              <a:latin typeface="微软雅黑" panose="020B0503020204020204" pitchFamily="34" charset="-122"/>
              <a:ea typeface="微软雅黑" panose="020B0503020204020204" pitchFamily="34" charset="-122"/>
              <a:cs typeface="Calibri" panose="020F0502020204030204" pitchFamily="34" charset="0"/>
            </a:endParaRPr>
          </a:p>
        </p:txBody>
      </p:sp>
      <p:sp>
        <p:nvSpPr>
          <p:cNvPr id="2" name="矩形 1"/>
          <p:cNvSpPr/>
          <p:nvPr/>
        </p:nvSpPr>
        <p:spPr>
          <a:xfrm>
            <a:off x="499745" y="3661410"/>
            <a:ext cx="4389120" cy="741045"/>
          </a:xfrm>
          <a:prstGeom prst="rect">
            <a:avLst/>
          </a:prstGeom>
          <a:solidFill>
            <a:schemeClr val="bg2">
              <a:lumMod val="75000"/>
              <a:alpha val="46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lnSpc>
                <a:spcPct val="120000"/>
              </a:lnSpc>
            </a:pPr>
            <a:r>
              <a:rPr kumimoji="1" lang="zh-CN" altLang="en-US" dirty="0">
                <a:ln w="12700">
                  <a:noFill/>
                </a:ln>
                <a:solidFill>
                  <a:srgbClr val="262626">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利用</a:t>
            </a:r>
            <a:r>
              <a:rPr kumimoji="1" lang="zh-CN" altLang="en-US" b="1" dirty="0">
                <a:ln w="12700">
                  <a:noFill/>
                </a:ln>
                <a:solidFill>
                  <a:schemeClr val="accent1">
                    <a:alpha val="100000"/>
                  </a:schemeClr>
                </a:solidFill>
                <a:latin typeface="微软雅黑" panose="020B0503020204020204" pitchFamily="34" charset="-122"/>
                <a:ea typeface="微软雅黑" panose="020B0503020204020204" pitchFamily="34" charset="-122"/>
                <a:cs typeface="Source Han Sans" panose="020B0400000000000000" charset="-122"/>
                <a:sym typeface="+mn-ea"/>
              </a:rPr>
              <a:t>三角化方法</a:t>
            </a:r>
            <a:r>
              <a:rPr kumimoji="1" lang="zh-CN" altLang="en-US" dirty="0">
                <a:ln w="12700">
                  <a:noFill/>
                </a:ln>
                <a:solidFill>
                  <a:srgbClr val="262626">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，在</a:t>
            </a:r>
            <a:r>
              <a:rPr kumimoji="1" lang="en-US" altLang="zh-CN" dirty="0">
                <a:ln w="12700">
                  <a:noFill/>
                </a:ln>
                <a:solidFill>
                  <a:srgbClr val="262626">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 </a:t>
            </a:r>
            <a:r>
              <a:rPr kumimoji="1" lang="en-US" altLang="zh-CN" b="1" dirty="0">
                <a:ln w="12700">
                  <a:noFill/>
                </a:ln>
                <a:solidFill>
                  <a:schemeClr val="accent1">
                    <a:alpha val="100000"/>
                  </a:schemeClr>
                </a:solidFill>
                <a:latin typeface="微软雅黑" panose="020B0503020204020204" pitchFamily="34" charset="-122"/>
                <a:ea typeface="微软雅黑" panose="020B0503020204020204" pitchFamily="34" charset="-122"/>
                <a:cs typeface="Source Han Sans" panose="020B0400000000000000" charset="-122"/>
                <a:sym typeface="+mn-ea"/>
              </a:rPr>
              <a:t>whole_apartment </a:t>
            </a:r>
            <a:endParaRPr kumimoji="1" lang="en-US" altLang="zh-CN" b="1" dirty="0">
              <a:ln w="12700">
                <a:noFill/>
              </a:ln>
              <a:solidFill>
                <a:schemeClr val="accent1">
                  <a:alpha val="100000"/>
                </a:schemeClr>
              </a:solidFill>
              <a:latin typeface="微软雅黑" panose="020B0503020204020204" pitchFamily="34" charset="-122"/>
              <a:ea typeface="微软雅黑" panose="020B0503020204020204" pitchFamily="34" charset="-122"/>
              <a:cs typeface="Source Han Sans" panose="020B0400000000000000" charset="-122"/>
              <a:sym typeface="+mn-ea"/>
            </a:endParaRPr>
          </a:p>
          <a:p>
            <a:pPr algn="ctr">
              <a:lnSpc>
                <a:spcPct val="120000"/>
              </a:lnSpc>
            </a:pPr>
            <a:r>
              <a:rPr kumimoji="1" lang="zh-CN" altLang="en-US" b="1" dirty="0">
                <a:ln w="12700">
                  <a:noFill/>
                </a:ln>
                <a:solidFill>
                  <a:schemeClr val="accent1">
                    <a:alpha val="100000"/>
                  </a:schemeClr>
                </a:solidFill>
                <a:latin typeface="微软雅黑" panose="020B0503020204020204" pitchFamily="34" charset="-122"/>
                <a:ea typeface="微软雅黑" panose="020B0503020204020204" pitchFamily="34" charset="-122"/>
                <a:cs typeface="Source Han Sans" panose="020B0400000000000000" charset="-122"/>
                <a:sym typeface="+mn-ea"/>
              </a:rPr>
              <a:t>数据集</a:t>
            </a:r>
            <a:r>
              <a:rPr kumimoji="1" lang="zh-CN" altLang="en-US" dirty="0">
                <a:ln w="12700">
                  <a:noFill/>
                </a:ln>
                <a:solidFill>
                  <a:srgbClr val="262626">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上对图像进行</a:t>
            </a:r>
            <a:r>
              <a:rPr kumimoji="1" lang="zh-CN" altLang="en-US" b="1" dirty="0">
                <a:ln w="12700">
                  <a:noFill/>
                </a:ln>
                <a:solidFill>
                  <a:srgbClr val="262626">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深度估计</a:t>
            </a:r>
            <a:endParaRPr kumimoji="1" lang="zh-CN" altLang="en-US" b="1" dirty="0">
              <a:ln w="12700">
                <a:noFill/>
              </a:ln>
              <a:solidFill>
                <a:srgbClr val="262626">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endParaRPr>
          </a:p>
        </p:txBody>
      </p:sp>
      <p:sp>
        <p:nvSpPr>
          <p:cNvPr id="3" name="矩形 2"/>
          <p:cNvSpPr/>
          <p:nvPr>
            <p:custDataLst>
              <p:tags r:id="rId1"/>
            </p:custDataLst>
          </p:nvPr>
        </p:nvSpPr>
        <p:spPr>
          <a:xfrm>
            <a:off x="9759315" y="965200"/>
            <a:ext cx="1605280" cy="462915"/>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p>
            <a:pPr algn="ctr">
              <a:lnSpc>
                <a:spcPct val="125000"/>
              </a:lnSpc>
            </a:pPr>
            <a:r>
              <a:rPr lang="zh-CN" altLang="en-US" sz="2000" b="1" dirty="0">
                <a:solidFill>
                  <a:schemeClr val="bg1"/>
                </a:solidFill>
                <a:latin typeface="微软雅黑" panose="020B0503020204020204" pitchFamily="34" charset="-122"/>
                <a:ea typeface="微软雅黑" panose="020B0503020204020204" pitchFamily="34" charset="-122"/>
              </a:rPr>
              <a:t>实验背景</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4" name="灯片编号占位符 18"/>
          <p:cNvSpPr txBox="1"/>
          <p:nvPr/>
        </p:nvSpPr>
        <p:spPr>
          <a:xfrm>
            <a:off x="9302750" y="6356350"/>
            <a:ext cx="2743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0" advTm="50443"/>
    </mc:Choice>
    <mc:Fallback>
      <p:transition advTm="5044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圆角 29"/>
          <p:cNvSpPr/>
          <p:nvPr/>
        </p:nvSpPr>
        <p:spPr>
          <a:xfrm>
            <a:off x="5862955" y="1261745"/>
            <a:ext cx="5777865" cy="5170805"/>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4" name="灯片编号占位符 18"/>
          <p:cNvSpPr txBox="1"/>
          <p:nvPr/>
        </p:nvSpPr>
        <p:spPr>
          <a:xfrm>
            <a:off x="9302750" y="6356350"/>
            <a:ext cx="2743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
        <p:nvSpPr>
          <p:cNvPr id="25" name="矩形 24"/>
          <p:cNvSpPr/>
          <p:nvPr>
            <p:custDataLst>
              <p:tags r:id="rId1"/>
            </p:custDataLst>
          </p:nvPr>
        </p:nvSpPr>
        <p:spPr>
          <a:xfrm>
            <a:off x="2453640" y="0"/>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实验方法介绍</a:t>
            </a:r>
            <a:endPar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3" name="矩形: 圆角 29"/>
          <p:cNvSpPr/>
          <p:nvPr/>
        </p:nvSpPr>
        <p:spPr>
          <a:xfrm>
            <a:off x="587375" y="1261745"/>
            <a:ext cx="4808220" cy="5170805"/>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 name="矩形 1"/>
          <p:cNvSpPr/>
          <p:nvPr>
            <p:custDataLst>
              <p:tags r:id="rId2"/>
            </p:custDataLst>
          </p:nvPr>
        </p:nvSpPr>
        <p:spPr>
          <a:xfrm>
            <a:off x="1857375" y="1018540"/>
            <a:ext cx="2098040" cy="481330"/>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p>
            <a:pPr algn="ctr">
              <a:lnSpc>
                <a:spcPct val="125000"/>
              </a:lnSpc>
            </a:pPr>
            <a:r>
              <a:rPr lang="zh-CN" altLang="en-US" sz="2000" b="1" dirty="0">
                <a:solidFill>
                  <a:schemeClr val="bg1"/>
                </a:solidFill>
                <a:latin typeface="微软雅黑" panose="020B0503020204020204" pitchFamily="34" charset="-122"/>
                <a:ea typeface="微软雅黑" panose="020B0503020204020204" pitchFamily="34" charset="-122"/>
              </a:rPr>
              <a:t>数据集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191885" y="1811020"/>
            <a:ext cx="779780" cy="398780"/>
          </a:xfrm>
          <a:prstGeom prst="rect">
            <a:avLst/>
          </a:prstGeom>
          <a:noFill/>
        </p:spPr>
        <p:txBody>
          <a:bodyPr wrap="square" rtlCol="0" anchor="t">
            <a:spAutoFit/>
          </a:bodyPr>
          <a:p>
            <a:r>
              <a:rPr kumimoji="1" lang="en-US" altLang="zh-CN" sz="2000" b="1" dirty="0">
                <a:ln w="12700">
                  <a:noFill/>
                </a:ln>
                <a:solidFill>
                  <a:srgbClr val="C00000">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SIFT</a:t>
            </a:r>
            <a:endParaRPr kumimoji="1" lang="en-US" altLang="zh-CN" sz="2000" b="1" dirty="0">
              <a:ln w="12700">
                <a:noFill/>
              </a:ln>
              <a:solidFill>
                <a:srgbClr val="C00000">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endParaRPr>
          </a:p>
        </p:txBody>
      </p:sp>
      <p:sp>
        <p:nvSpPr>
          <p:cNvPr id="15" name="文本框 14"/>
          <p:cNvSpPr txBox="1"/>
          <p:nvPr/>
        </p:nvSpPr>
        <p:spPr>
          <a:xfrm>
            <a:off x="6118225" y="3176270"/>
            <a:ext cx="853440" cy="398780"/>
          </a:xfrm>
          <a:prstGeom prst="rect">
            <a:avLst/>
          </a:prstGeom>
          <a:noFill/>
        </p:spPr>
        <p:txBody>
          <a:bodyPr wrap="square" rtlCol="0">
            <a:spAutoFit/>
          </a:bodyPr>
          <a:p>
            <a:r>
              <a:rPr kumimoji="1" lang="en-US" altLang="zh-CN" sz="2000" b="1" dirty="0">
                <a:ln w="12700">
                  <a:noFill/>
                </a:ln>
                <a:solidFill>
                  <a:srgbClr val="C00000">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SURF</a:t>
            </a:r>
            <a:endParaRPr kumimoji="1" lang="en-US" altLang="zh-CN" sz="2000" b="1" dirty="0">
              <a:ln w="12700">
                <a:noFill/>
              </a:ln>
              <a:solidFill>
                <a:srgbClr val="C00000">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endParaRPr>
          </a:p>
        </p:txBody>
      </p:sp>
      <p:pic>
        <p:nvPicPr>
          <p:cNvPr id="18" name="图片 17"/>
          <p:cNvPicPr>
            <a:picLocks noChangeAspect="1"/>
          </p:cNvPicPr>
          <p:nvPr/>
        </p:nvPicPr>
        <p:blipFill>
          <a:blip r:embed="rId3"/>
          <a:stretch>
            <a:fillRect/>
          </a:stretch>
        </p:blipFill>
        <p:spPr>
          <a:xfrm>
            <a:off x="7056755" y="3176270"/>
            <a:ext cx="4325620" cy="1094740"/>
          </a:xfrm>
          <a:prstGeom prst="rect">
            <a:avLst/>
          </a:prstGeom>
        </p:spPr>
      </p:pic>
      <p:pic>
        <p:nvPicPr>
          <p:cNvPr id="20" name="图片 19"/>
          <p:cNvPicPr>
            <a:picLocks noChangeAspect="1"/>
          </p:cNvPicPr>
          <p:nvPr/>
        </p:nvPicPr>
        <p:blipFill>
          <a:blip r:embed="rId4"/>
          <a:srcRect b="10751"/>
          <a:stretch>
            <a:fillRect/>
          </a:stretch>
        </p:blipFill>
        <p:spPr>
          <a:xfrm>
            <a:off x="7056755" y="1875790"/>
            <a:ext cx="4325620" cy="980440"/>
          </a:xfrm>
          <a:prstGeom prst="rect">
            <a:avLst/>
          </a:prstGeom>
        </p:spPr>
      </p:pic>
      <p:sp>
        <p:nvSpPr>
          <p:cNvPr id="22" name="文本框 21"/>
          <p:cNvSpPr txBox="1"/>
          <p:nvPr/>
        </p:nvSpPr>
        <p:spPr>
          <a:xfrm>
            <a:off x="6191885" y="4414520"/>
            <a:ext cx="813435" cy="481965"/>
          </a:xfrm>
          <a:prstGeom prst="rect">
            <a:avLst/>
          </a:prstGeom>
          <a:noFill/>
        </p:spPr>
        <p:txBody>
          <a:bodyPr wrap="square" rtlCol="0">
            <a:noAutofit/>
          </a:bodyPr>
          <a:p>
            <a:r>
              <a:rPr lang="en-US" altLang="zh-CN" sz="2400" b="1">
                <a:solidFill>
                  <a:srgbClr val="C00000"/>
                </a:solidFill>
              </a:rPr>
              <a:t>ORB</a:t>
            </a:r>
            <a:endParaRPr lang="en-US" altLang="zh-CN" sz="2400" b="1">
              <a:solidFill>
                <a:srgbClr val="C00000"/>
              </a:solidFill>
            </a:endParaRPr>
          </a:p>
        </p:txBody>
      </p:sp>
      <p:sp>
        <p:nvSpPr>
          <p:cNvPr id="23" name="矩形: 圆角 359" descr="7b0a202020202262756c6c6574223a20227b5c2263617465676f727949645c223a5c225c222c5c2274656d706c61746549645c223a32303233313637367d220a7d0a"/>
          <p:cNvSpPr/>
          <p:nvPr/>
        </p:nvSpPr>
        <p:spPr>
          <a:xfrm>
            <a:off x="967740" y="4542790"/>
            <a:ext cx="3930015" cy="1586865"/>
          </a:xfrm>
          <a:prstGeom prst="roundRect">
            <a:avLst>
              <a:gd name="adj" fmla="val 1988"/>
            </a:avLst>
          </a:prstGeom>
          <a:solidFill>
            <a:schemeClr val="accent1">
              <a:alpha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0" rIns="0" bIns="0" rtlCol="0" anchor="ctr"/>
          <a:p>
            <a:pPr marL="285750" indent="-285750">
              <a:lnSpc>
                <a:spcPct val="125000"/>
              </a:lnSpc>
              <a:buClr>
                <a:srgbClr val="9B0000"/>
              </a:buClr>
              <a:buFont typeface="Wingdings" panose="05000000000000000000" charset="0"/>
              <a:buChar char="ü"/>
            </a:pPr>
            <a:r>
              <a:rPr lang="zh-CN" altLang="en-US" sz="1600" b="1" dirty="0">
                <a:solidFill>
                  <a:schemeClr val="tx1"/>
                </a:solidFill>
                <a:latin typeface="微软雅黑" panose="020B0503020204020204" pitchFamily="34" charset="-122"/>
                <a:ea typeface="微软雅黑" panose="020B0503020204020204" pitchFamily="34" charset="-122"/>
                <a:sym typeface="+mn-ea"/>
              </a:rPr>
              <a:t>采集自真实室内环境，提供多视角，包含</a:t>
            </a:r>
            <a:r>
              <a:rPr lang="en-US" altLang="zh-CN" sz="1600" b="1" dirty="0">
                <a:solidFill>
                  <a:srgbClr val="C00000"/>
                </a:solidFill>
                <a:latin typeface="微软雅黑" panose="020B0503020204020204" pitchFamily="34" charset="-122"/>
                <a:ea typeface="微软雅黑" panose="020B0503020204020204" pitchFamily="34" charset="-122"/>
                <a:sym typeface="+mn-ea"/>
              </a:rPr>
              <a:t>RGB </a:t>
            </a:r>
            <a:r>
              <a:rPr lang="zh-CN" altLang="en-US" sz="1600" b="1" dirty="0">
                <a:solidFill>
                  <a:srgbClr val="C00000"/>
                </a:solidFill>
                <a:latin typeface="微软雅黑" panose="020B0503020204020204" pitchFamily="34" charset="-122"/>
                <a:ea typeface="微软雅黑" panose="020B0503020204020204" pitchFamily="34" charset="-122"/>
                <a:sym typeface="+mn-ea"/>
              </a:rPr>
              <a:t>图像与对应深度图</a:t>
            </a:r>
            <a:endParaRPr lang="zh-CN" altLang="en-US" sz="1600" b="1" dirty="0">
              <a:solidFill>
                <a:srgbClr val="C00000"/>
              </a:solidFill>
              <a:latin typeface="微软雅黑" panose="020B0503020204020204" pitchFamily="34" charset="-122"/>
              <a:ea typeface="微软雅黑" panose="020B0503020204020204" pitchFamily="34" charset="-122"/>
              <a:sym typeface="+mn-ea"/>
            </a:endParaRPr>
          </a:p>
          <a:p>
            <a:pPr marL="285750" indent="-285750">
              <a:lnSpc>
                <a:spcPct val="125000"/>
              </a:lnSpc>
              <a:buClr>
                <a:srgbClr val="9B0000"/>
              </a:buClr>
              <a:buFont typeface="Wingdings" panose="05000000000000000000" charset="0"/>
              <a:buChar char="ü"/>
            </a:pPr>
            <a:r>
              <a:rPr lang="zh-CN" altLang="en-US" sz="1600" b="1" dirty="0">
                <a:solidFill>
                  <a:schemeClr val="tx1"/>
                </a:solidFill>
                <a:latin typeface="微软雅黑" panose="020B0503020204020204" pitchFamily="34" charset="-122"/>
                <a:ea typeface="微软雅黑" panose="020B0503020204020204" pitchFamily="34" charset="-122"/>
                <a:sym typeface="+mn-ea"/>
              </a:rPr>
              <a:t>提供</a:t>
            </a:r>
            <a:r>
              <a:rPr lang="zh-CN" altLang="en-US" sz="1600" b="1" dirty="0">
                <a:solidFill>
                  <a:schemeClr val="accent1"/>
                </a:solidFill>
                <a:latin typeface="微软雅黑" panose="020B0503020204020204" pitchFamily="34" charset="-122"/>
                <a:ea typeface="微软雅黑" panose="020B0503020204020204" pitchFamily="34" charset="-122"/>
                <a:sym typeface="+mn-ea"/>
              </a:rPr>
              <a:t>相机位姿与内参</a:t>
            </a:r>
            <a:r>
              <a:rPr lang="zh-CN" altLang="en-US" sz="1600" b="1" dirty="0">
                <a:solidFill>
                  <a:schemeClr val="tx1"/>
                </a:solidFill>
                <a:latin typeface="微软雅黑" panose="020B0503020204020204" pitchFamily="34" charset="-122"/>
                <a:ea typeface="微软雅黑" panose="020B0503020204020204" pitchFamily="34" charset="-122"/>
                <a:sym typeface="+mn-ea"/>
              </a:rPr>
              <a:t>，可用于多视图三角化与深度估计</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5"/>
          <a:stretch>
            <a:fillRect/>
          </a:stretch>
        </p:blipFill>
        <p:spPr>
          <a:xfrm>
            <a:off x="7056755" y="4591685"/>
            <a:ext cx="2972435" cy="1513205"/>
          </a:xfrm>
          <a:prstGeom prst="rect">
            <a:avLst/>
          </a:prstGeom>
        </p:spPr>
      </p:pic>
      <p:pic>
        <p:nvPicPr>
          <p:cNvPr id="32" name="图片 31"/>
          <p:cNvPicPr>
            <a:picLocks noChangeAspect="1"/>
          </p:cNvPicPr>
          <p:nvPr/>
        </p:nvPicPr>
        <p:blipFill>
          <a:blip r:embed="rId6"/>
          <a:srcRect t="9453" b="4030"/>
          <a:stretch>
            <a:fillRect/>
          </a:stretch>
        </p:blipFill>
        <p:spPr>
          <a:xfrm>
            <a:off x="992505" y="1741805"/>
            <a:ext cx="3875405" cy="1247775"/>
          </a:xfrm>
          <a:prstGeom prst="rect">
            <a:avLst/>
          </a:prstGeom>
        </p:spPr>
      </p:pic>
      <p:pic>
        <p:nvPicPr>
          <p:cNvPr id="33" name="图片 32" descr="0000011-000000347002"/>
          <p:cNvPicPr>
            <a:picLocks noChangeAspect="1"/>
          </p:cNvPicPr>
          <p:nvPr/>
        </p:nvPicPr>
        <p:blipFill>
          <a:blip r:embed="rId7"/>
          <a:stretch>
            <a:fillRect/>
          </a:stretch>
        </p:blipFill>
        <p:spPr>
          <a:xfrm>
            <a:off x="1093470" y="3053715"/>
            <a:ext cx="1789430" cy="1343025"/>
          </a:xfrm>
          <a:prstGeom prst="rect">
            <a:avLst/>
          </a:prstGeom>
        </p:spPr>
      </p:pic>
      <p:pic>
        <p:nvPicPr>
          <p:cNvPr id="34" name="图片 33" descr="0000011-000000333692"/>
          <p:cNvPicPr>
            <a:picLocks noChangeAspect="1"/>
          </p:cNvPicPr>
          <p:nvPr/>
        </p:nvPicPr>
        <p:blipFill>
          <a:blip r:embed="rId8"/>
          <a:stretch>
            <a:fillRect/>
          </a:stretch>
        </p:blipFill>
        <p:spPr>
          <a:xfrm>
            <a:off x="2962910" y="3040380"/>
            <a:ext cx="1807845" cy="1356360"/>
          </a:xfrm>
          <a:prstGeom prst="rect">
            <a:avLst/>
          </a:prstGeom>
        </p:spPr>
      </p:pic>
      <p:sp>
        <p:nvSpPr>
          <p:cNvPr id="5" name="矩形 4"/>
          <p:cNvSpPr/>
          <p:nvPr>
            <p:custDataLst>
              <p:tags r:id="rId9"/>
            </p:custDataLst>
          </p:nvPr>
        </p:nvSpPr>
        <p:spPr>
          <a:xfrm>
            <a:off x="7348855" y="1038860"/>
            <a:ext cx="2806065" cy="481330"/>
          </a:xfrm>
          <a:prstGeom prst="rect">
            <a:avLst/>
          </a:prstGeom>
          <a:solidFill>
            <a:schemeClr val="accent1"/>
          </a:solidFill>
          <a:ln w="28575">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p>
            <a:pPr indent="0" algn="ctr">
              <a:buFont typeface="Wingdings" panose="05000000000000000000" charset="0"/>
              <a:buNone/>
            </a:pP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特征点提取与匹配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4342"/>
    </mc:Choice>
    <mc:Fallback>
      <p:transition spd="slow" advTm="2434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4"/>
          <p:cNvSpPr/>
          <p:nvPr/>
        </p:nvSpPr>
        <p:spPr>
          <a:xfrm>
            <a:off x="5337175" y="1114425"/>
            <a:ext cx="6353810" cy="4808855"/>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sp>
        <p:nvSpPr>
          <p:cNvPr id="13" name="矩形: 圆角 29"/>
          <p:cNvSpPr/>
          <p:nvPr/>
        </p:nvSpPr>
        <p:spPr>
          <a:xfrm>
            <a:off x="535940" y="977265"/>
            <a:ext cx="4163060" cy="4999990"/>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4" name="灯片编号占位符 18"/>
          <p:cNvSpPr txBox="1"/>
          <p:nvPr/>
        </p:nvSpPr>
        <p:spPr>
          <a:xfrm>
            <a:off x="9302750" y="6356350"/>
            <a:ext cx="2743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
        <p:nvSpPr>
          <p:cNvPr id="25" name="矩形 24"/>
          <p:cNvSpPr/>
          <p:nvPr>
            <p:custDataLst>
              <p:tags r:id="rId1"/>
            </p:custDataLst>
          </p:nvPr>
        </p:nvSpPr>
        <p:spPr>
          <a:xfrm>
            <a:off x="2453640" y="0"/>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实验方法介绍</a:t>
            </a:r>
            <a:endPar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5" name="文本框 4"/>
          <p:cNvSpPr txBox="1"/>
          <p:nvPr/>
        </p:nvSpPr>
        <p:spPr>
          <a:xfrm>
            <a:off x="747395" y="1176655"/>
            <a:ext cx="3962400" cy="4190365"/>
          </a:xfrm>
          <a:prstGeom prst="rect">
            <a:avLst/>
          </a:prstGeom>
        </p:spPr>
        <p:txBody>
          <a:bodyPr wrap="square">
            <a:noAutofit/>
          </a:bodyPr>
          <a:p>
            <a:pPr indent="0">
              <a:lnSpc>
                <a:spcPct val="130000"/>
              </a:lnSpc>
              <a:buFont typeface="Wingdings" panose="05000000000000000000" charset="0"/>
              <a:buNone/>
            </a:pPr>
            <a:r>
              <a:rPr lang="zh-CN" altLang="en-US" sz="1600" b="1">
                <a:highlight>
                  <a:srgbClr val="C0C0C0"/>
                </a:highlight>
                <a:latin typeface="微软雅黑" panose="020B0503020204020204" pitchFamily="34" charset="-122"/>
                <a:ea typeface="微软雅黑" panose="020B0503020204020204" pitchFamily="34" charset="-122"/>
                <a:cs typeface="微软雅黑" panose="020B0503020204020204" pitchFamily="34" charset="-122"/>
              </a:rPr>
              <a:t>三角化方法：</a:t>
            </a:r>
            <a:endParaRPr lang="zh-CN" altLang="en-US" sz="1600" b="1">
              <a:highlight>
                <a:srgbClr val="C0C0C0"/>
              </a:highlight>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40000"/>
              </a:lnSpc>
              <a:buFont typeface="Arial" panose="020B0604020202020204" pitchFamily="34" charset="0"/>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三角化方法是通过多视角几何关系计算三维点坐标的核心技术。其基本原理是：当同一个空间点被两个或多个相机观测到时，将这些相机的光心（相机中心）与对应的二维图像点连线（称为视线），理论上这些视线应该在三维空间中相交于该点。</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40000"/>
              </a:lnSpc>
              <a:buFont typeface="Arial" panose="020B0604020202020204" pitchFamily="34" charset="0"/>
              <a:buNone/>
            </a:pP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30000"/>
              </a:lnSpc>
              <a:buClrTx/>
              <a:buSzTx/>
              <a:buFont typeface="Wingdings" panose="05000000000000000000" charset="0"/>
              <a:buNone/>
            </a:pPr>
            <a:r>
              <a:rPr lang="zh-CN" altLang="en-US" sz="1600" b="1">
                <a:highlight>
                  <a:srgbClr val="C0C0C0"/>
                </a:highlight>
                <a:latin typeface="微软雅黑" panose="020B0503020204020204" pitchFamily="34" charset="-122"/>
                <a:ea typeface="微软雅黑" panose="020B0503020204020204" pitchFamily="34" charset="-122"/>
                <a:cs typeface="微软雅黑" panose="020B0503020204020204" pitchFamily="34" charset="-122"/>
              </a:rPr>
              <a:t>具体实现步骤：</a:t>
            </a:r>
            <a:endParaRPr lang="zh-CN" altLang="en-US" sz="1600" b="1">
              <a:highlight>
                <a:srgbClr val="C0C0C0"/>
              </a:highlight>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4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获取至少两个视角的匹配特征点及其相机位姿</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4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为每个视角构建投影方程（将3D点投影到2D的图像方程）</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4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通过最小二乘法求解这些方程，找到最优的3D点位置</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30000"/>
              </a:lnSpc>
              <a:buFont typeface="Wingdings" panose="05000000000000000000" charset="0"/>
              <a:buNone/>
            </a:pP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7803515" y="911225"/>
            <a:ext cx="1390015" cy="711200"/>
          </a:xfrm>
          <a:prstGeom prst="rect">
            <a:avLst/>
          </a:prstGeom>
          <a:solidFill>
            <a:schemeClr val="bg2"/>
          </a:solidFill>
        </p:spPr>
        <p:txBody>
          <a:bodyPr wrap="square" rtlCol="0">
            <a:noAutofit/>
          </a:bodyPr>
          <a:p>
            <a:r>
              <a:rPr lang="zh-CN" altLang="en-US"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三角化方法</a:t>
            </a:r>
            <a:endParaRPr lang="zh-CN" altLang="en-US"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p:nvPr/>
        </p:nvPicPr>
        <p:blipFill>
          <a:blip r:embed="rId2"/>
          <a:stretch>
            <a:fillRect/>
          </a:stretch>
        </p:blipFill>
        <p:spPr>
          <a:xfrm>
            <a:off x="5655310" y="1479550"/>
            <a:ext cx="5807710" cy="40557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4342"/>
    </mc:Choice>
    <mc:Fallback>
      <p:transition spd="slow" advTm="2434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圆角 4"/>
          <p:cNvSpPr/>
          <p:nvPr/>
        </p:nvSpPr>
        <p:spPr>
          <a:xfrm>
            <a:off x="747395" y="3739515"/>
            <a:ext cx="6695440" cy="2798445"/>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sp>
        <p:nvSpPr>
          <p:cNvPr id="16" name="矩形: 圆角 4"/>
          <p:cNvSpPr/>
          <p:nvPr/>
        </p:nvSpPr>
        <p:spPr>
          <a:xfrm>
            <a:off x="5337175" y="1114425"/>
            <a:ext cx="6353810" cy="2488565"/>
          </a:xfrm>
          <a:prstGeom prst="roundRect">
            <a:avLst>
              <a:gd name="adj" fmla="val 5160"/>
            </a:avLst>
          </a:prstGeom>
          <a:solidFill>
            <a:schemeClr val="bg1">
              <a:alpha val="30196"/>
            </a:schemeClr>
          </a:solidFill>
          <a:ln w="19050">
            <a:solidFill>
              <a:schemeClr val="accent1">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sp>
        <p:nvSpPr>
          <p:cNvPr id="14" name="矩形: 圆角 29"/>
          <p:cNvSpPr/>
          <p:nvPr/>
        </p:nvSpPr>
        <p:spPr>
          <a:xfrm>
            <a:off x="7804150" y="3858260"/>
            <a:ext cx="3886835" cy="2679700"/>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3" name="矩形: 圆角 29"/>
          <p:cNvSpPr/>
          <p:nvPr/>
        </p:nvSpPr>
        <p:spPr>
          <a:xfrm>
            <a:off x="535940" y="977265"/>
            <a:ext cx="4163060" cy="2587625"/>
          </a:xfrm>
          <a:prstGeom prst="roundRect">
            <a:avLst>
              <a:gd name="adj" fmla="val 11956"/>
            </a:avLst>
          </a:prstGeom>
          <a:solidFill>
            <a:schemeClr val="bg1"/>
          </a:soli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a:p>
            <a:pPr defTabSz="2400300">
              <a:lnSpc>
                <a:spcPct val="125000"/>
              </a:lnSpc>
              <a:spcBef>
                <a:spcPct val="0"/>
              </a:spcBef>
              <a:spcAft>
                <a:spcPct val="35000"/>
              </a:spcAft>
            </a:pP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4" name="灯片编号占位符 18"/>
          <p:cNvSpPr txBox="1"/>
          <p:nvPr/>
        </p:nvSpPr>
        <p:spPr>
          <a:xfrm>
            <a:off x="9302750" y="6356350"/>
            <a:ext cx="27432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
        <p:nvSpPr>
          <p:cNvPr id="25" name="矩形 24"/>
          <p:cNvSpPr/>
          <p:nvPr>
            <p:custDataLst>
              <p:tags r:id="rId1"/>
            </p:custDataLst>
          </p:nvPr>
        </p:nvSpPr>
        <p:spPr>
          <a:xfrm>
            <a:off x="2453640" y="0"/>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rPr>
              <a:t>实验方法介绍</a:t>
            </a:r>
            <a:endPar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5" name="文本框 4"/>
          <p:cNvSpPr txBox="1"/>
          <p:nvPr/>
        </p:nvSpPr>
        <p:spPr>
          <a:xfrm>
            <a:off x="747395" y="1176655"/>
            <a:ext cx="3962400" cy="2168525"/>
          </a:xfrm>
          <a:prstGeom prst="rect">
            <a:avLst/>
          </a:prstGeom>
        </p:spPr>
        <p:txBody>
          <a:bodyPr wrap="square">
            <a:noAutofit/>
          </a:bodyPr>
          <a:p>
            <a:pPr indent="0">
              <a:lnSpc>
                <a:spcPct val="130000"/>
              </a:lnSpc>
              <a:buFont typeface="Wingdings" panose="05000000000000000000" charset="0"/>
              <a:buNone/>
            </a:pPr>
            <a:r>
              <a:rPr lang="en-US" altLang="zh-CN" sz="1600" b="1">
                <a:highlight>
                  <a:srgbClr val="C0C0C0"/>
                </a:highlight>
                <a:latin typeface="微软雅黑" panose="020B0503020204020204" pitchFamily="34" charset="-122"/>
                <a:ea typeface="微软雅黑" panose="020B0503020204020204" pitchFamily="34" charset="-122"/>
                <a:cs typeface="微软雅黑" panose="020B0503020204020204" pitchFamily="34" charset="-122"/>
              </a:rPr>
              <a:t>DELTAS</a:t>
            </a:r>
            <a:r>
              <a:rPr lang="zh-CN" altLang="en-US" sz="1600" b="1">
                <a:highlight>
                  <a:srgbClr val="C0C0C0"/>
                </a:highlight>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b="1">
              <a:highlight>
                <a:srgbClr val="C0C0C0"/>
              </a:highlight>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4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兴趣点检测与描述：输入图像经过共享权重的编码器，输出兴趣点位置和描述子。</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4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点匹配与三角化：利用几何约束匹配兴趣点，并通过三角化计算出稀疏的</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3D</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点。</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4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稀疏到密集的深度估计：将稀疏的</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3D</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点输入到</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CNN</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中，生成最终的密集深度图。</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30000"/>
              </a:lnSpc>
              <a:buFont typeface="Wingdings" panose="05000000000000000000" charset="0"/>
              <a:buChar char="Ø"/>
            </a:pP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30000"/>
              </a:lnSpc>
              <a:buFont typeface="Wingdings" panose="05000000000000000000" charset="0"/>
              <a:buChar char="Ø"/>
            </a:pP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499235" y="4939030"/>
            <a:ext cx="5604510" cy="1431290"/>
          </a:xfrm>
          <a:prstGeom prst="rect">
            <a:avLst/>
          </a:prstGeom>
        </p:spPr>
      </p:pic>
      <p:sp>
        <p:nvSpPr>
          <p:cNvPr id="7" name="文本框 6"/>
          <p:cNvSpPr txBox="1"/>
          <p:nvPr/>
        </p:nvSpPr>
        <p:spPr>
          <a:xfrm>
            <a:off x="169545" y="4939030"/>
            <a:ext cx="1808480" cy="398780"/>
          </a:xfrm>
          <a:prstGeom prst="rect">
            <a:avLst/>
          </a:prstGeom>
          <a:solidFill>
            <a:schemeClr val="bg1"/>
          </a:solidFill>
        </p:spPr>
        <p:txBody>
          <a:bodyPr wrap="square" rtlCol="0">
            <a:spAutoFit/>
          </a:bodyPr>
          <a:p>
            <a:r>
              <a:rPr kumimoji="1" lang="en-US" altLang="zh-CN" sz="2000" b="1" dirty="0">
                <a:ln w="12700">
                  <a:noFill/>
                </a:ln>
                <a:solidFill>
                  <a:srgbClr val="C00000">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rPr>
              <a:t>DUSt3R</a:t>
            </a:r>
            <a:endParaRPr kumimoji="1" lang="en-US" altLang="zh-CN" sz="2000" b="1" dirty="0">
              <a:ln w="12700">
                <a:noFill/>
              </a:ln>
              <a:solidFill>
                <a:srgbClr val="C00000">
                  <a:alpha val="100000"/>
                </a:srgbClr>
              </a:solidFill>
              <a:latin typeface="微软雅黑" panose="020B0503020204020204" pitchFamily="34" charset="-122"/>
              <a:ea typeface="微软雅黑" panose="020B0503020204020204" pitchFamily="34" charset="-122"/>
              <a:cs typeface="Source Han Sans" panose="020B0400000000000000" charset="-122"/>
              <a:sym typeface="+mn-ea"/>
            </a:endParaRPr>
          </a:p>
        </p:txBody>
      </p:sp>
      <p:pic>
        <p:nvPicPr>
          <p:cNvPr id="8" name="图片 7"/>
          <p:cNvPicPr>
            <a:picLocks noChangeAspect="1"/>
          </p:cNvPicPr>
          <p:nvPr/>
        </p:nvPicPr>
        <p:blipFill>
          <a:blip r:embed="rId3"/>
          <a:stretch>
            <a:fillRect/>
          </a:stretch>
        </p:blipFill>
        <p:spPr>
          <a:xfrm>
            <a:off x="1499235" y="3858260"/>
            <a:ext cx="5793740" cy="1143000"/>
          </a:xfrm>
          <a:prstGeom prst="rect">
            <a:avLst/>
          </a:prstGeom>
        </p:spPr>
      </p:pic>
      <p:pic>
        <p:nvPicPr>
          <p:cNvPr id="9" name="图片 8"/>
          <p:cNvPicPr>
            <a:picLocks noChangeAspect="1"/>
          </p:cNvPicPr>
          <p:nvPr/>
        </p:nvPicPr>
        <p:blipFill>
          <a:blip r:embed="rId4"/>
          <a:stretch>
            <a:fillRect/>
          </a:stretch>
        </p:blipFill>
        <p:spPr>
          <a:xfrm>
            <a:off x="5527040" y="1279525"/>
            <a:ext cx="5858510" cy="2245995"/>
          </a:xfrm>
          <a:prstGeom prst="rect">
            <a:avLst/>
          </a:prstGeom>
        </p:spPr>
      </p:pic>
      <p:sp>
        <p:nvSpPr>
          <p:cNvPr id="10" name="文本框 9"/>
          <p:cNvSpPr txBox="1"/>
          <p:nvPr/>
        </p:nvSpPr>
        <p:spPr>
          <a:xfrm>
            <a:off x="7994650" y="3911600"/>
            <a:ext cx="3597910" cy="2364105"/>
          </a:xfrm>
          <a:prstGeom prst="rect">
            <a:avLst/>
          </a:prstGeom>
          <a:noFill/>
        </p:spPr>
        <p:txBody>
          <a:bodyPr wrap="square" rtlCol="0">
            <a:noAutofit/>
          </a:bodyPr>
          <a:p>
            <a:pPr indent="0">
              <a:lnSpc>
                <a:spcPct val="140000"/>
              </a:lnSpc>
              <a:buFont typeface="Wingdings" panose="05000000000000000000" charset="0"/>
              <a:buNone/>
            </a:pPr>
            <a:r>
              <a:rPr lang="en-US" altLang="zh-CN" sz="1600" b="1">
                <a:solidFill>
                  <a:schemeClr val="tx1"/>
                </a:solidFill>
                <a:highlight>
                  <a:srgbClr val="C0C0C0"/>
                </a:highlight>
                <a:latin typeface="微软雅黑" panose="020B0503020204020204" pitchFamily="34" charset="-122"/>
                <a:ea typeface="微软雅黑" panose="020B0503020204020204" pitchFamily="34" charset="-122"/>
                <a:cs typeface="微软雅黑" panose="020B0503020204020204" pitchFamily="34" charset="-122"/>
                <a:sym typeface="+mn-ea"/>
              </a:rPr>
              <a:t>DUSt3R</a:t>
            </a:r>
            <a:r>
              <a:rPr lang="zh-CN" altLang="en-US" sz="1600" b="1">
                <a:solidFill>
                  <a:schemeClr val="tx1"/>
                </a:solidFill>
                <a:highlight>
                  <a:srgbClr val="C0C0C0"/>
                </a:highlight>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600" b="1">
              <a:solidFill>
                <a:schemeClr val="tx1"/>
              </a:solidFill>
              <a:highlight>
                <a:srgbClr val="C0C0C0"/>
              </a:highlight>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indent="-285750">
              <a:lnSpc>
                <a:spcPct val="14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基于</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Vision Transformer (ViT)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的孪生网络结构，输入两张图像</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2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通过自注意力机制提取特征，再通过交叉注意力解码器输出</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3D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点图（</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pointmap</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）和置信图</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20000"/>
              </a:lnSpc>
              <a:buFont typeface="Arial" panose="020B0604020202020204" pitchFamily="34" charset="0"/>
              <a:buChar char="•"/>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最终进行全局对齐以统一深度坐标系，输出点云、相机内</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外参、匹配信息等</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indent="0">
              <a:lnSpc>
                <a:spcPct val="120000"/>
              </a:lnSpc>
              <a:buFont typeface="Wingdings" panose="05000000000000000000" charset="0"/>
              <a:buNone/>
            </a:pP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7803515" y="911225"/>
            <a:ext cx="1153160" cy="368300"/>
          </a:xfrm>
          <a:prstGeom prst="rect">
            <a:avLst/>
          </a:prstGeom>
          <a:solidFill>
            <a:schemeClr val="bg2"/>
          </a:solidFill>
        </p:spPr>
        <p:txBody>
          <a:bodyPr wrap="square" rtlCol="0">
            <a:spAutoFit/>
          </a:bodyPr>
          <a:p>
            <a:r>
              <a:rPr lang="en-US" altLang="zh-CN"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DELTAS</a:t>
            </a:r>
            <a:endParaRPr lang="en-US" altLang="zh-CN"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24342"/>
    </mc:Choice>
    <mc:Fallback>
      <p:transition spd="slow" advTm="2434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18"/>
          <p:cNvSpPr txBox="1"/>
          <p:nvPr/>
        </p:nvSpPr>
        <p:spPr>
          <a:xfrm>
            <a:off x="9302750" y="6544310"/>
            <a:ext cx="2743200" cy="2882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
        <p:nvSpPr>
          <p:cNvPr id="25" name="矩形 24"/>
          <p:cNvSpPr/>
          <p:nvPr/>
        </p:nvSpPr>
        <p:spPr>
          <a:xfrm>
            <a:off x="4874260" y="0"/>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实验</a:t>
            </a:r>
            <a:r>
              <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过程</a:t>
            </a:r>
            <a:endPar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endParaRPr>
          </a:p>
        </p:txBody>
      </p:sp>
      <p:sp>
        <p:nvSpPr>
          <p:cNvPr id="2" name="文本框 1"/>
          <p:cNvSpPr txBox="1"/>
          <p:nvPr/>
        </p:nvSpPr>
        <p:spPr>
          <a:xfrm>
            <a:off x="329565" y="995680"/>
            <a:ext cx="3249930" cy="460375"/>
          </a:xfrm>
          <a:prstGeom prst="rect">
            <a:avLst/>
          </a:prstGeom>
          <a:noFill/>
        </p:spPr>
        <p:txBody>
          <a:bodyPr wrap="square" rtlCol="0" anchor="t">
            <a:spAutoFit/>
          </a:bodyPr>
          <a:p>
            <a:pPr marL="342900" indent="-342900">
              <a:buClr>
                <a:schemeClr val="accent1"/>
              </a:buClr>
              <a:buFont typeface="Wingdings" panose="05000000000000000000" pitchFamily="2" charset="2"/>
              <a:buChar char="Ø"/>
            </a:pPr>
            <a:r>
              <a:rPr lang="zh-CN" sz="2400" b="1" kern="100" dirty="0">
                <a:solidFill>
                  <a:schemeClr val="accent1"/>
                </a:solidFill>
                <a:latin typeface="微软雅黑" panose="020B0503020204020204" pitchFamily="34" charset="-122"/>
                <a:ea typeface="微软雅黑" panose="020B0503020204020204" pitchFamily="34" charset="-122"/>
                <a:sym typeface="+mn-ea"/>
              </a:rPr>
              <a:t>必做部分：</a:t>
            </a:r>
            <a:endParaRPr lang="zh-CN" sz="2400" b="1" kern="100" dirty="0">
              <a:solidFill>
                <a:schemeClr val="accent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2219960" y="1036955"/>
            <a:ext cx="8780145" cy="551180"/>
          </a:xfrm>
          <a:prstGeom prst="rect">
            <a:avLst/>
          </a:prstGeom>
          <a:noFill/>
        </p:spPr>
        <p:txBody>
          <a:bodyPr wrap="square" rtlCol="0">
            <a:noAutofit/>
          </a:bodyPr>
          <a:p>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三角化深度估计</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圆角矩形 12"/>
          <p:cNvSpPr/>
          <p:nvPr/>
        </p:nvSpPr>
        <p:spPr>
          <a:xfrm>
            <a:off x="602615" y="2314575"/>
            <a:ext cx="1109980" cy="4495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开始</a:t>
            </a:r>
            <a:endParaRPr lang="zh-CN" altLang="en-US" b="1">
              <a:latin typeface="微软雅黑" panose="020B0503020204020204" pitchFamily="34" charset="-122"/>
              <a:ea typeface="微软雅黑" panose="020B0503020204020204" pitchFamily="34" charset="-122"/>
            </a:endParaRPr>
          </a:p>
        </p:txBody>
      </p:sp>
      <p:sp>
        <p:nvSpPr>
          <p:cNvPr id="56" name="箭头: 右 55"/>
          <p:cNvSpPr/>
          <p:nvPr/>
        </p:nvSpPr>
        <p:spPr>
          <a:xfrm>
            <a:off x="1911985" y="2419985"/>
            <a:ext cx="281940" cy="292100"/>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grpSp>
        <p:nvGrpSpPr>
          <p:cNvPr id="33" name="组合 32"/>
          <p:cNvGrpSpPr/>
          <p:nvPr/>
        </p:nvGrpSpPr>
        <p:grpSpPr>
          <a:xfrm>
            <a:off x="2355215" y="2018030"/>
            <a:ext cx="2216542" cy="1732564"/>
            <a:chOff x="3124" y="2451"/>
            <a:chExt cx="5526" cy="3477"/>
          </a:xfrm>
        </p:grpSpPr>
        <p:sp>
          <p:nvSpPr>
            <p:cNvPr id="130" name="圆角矩形 11"/>
            <p:cNvSpPr/>
            <p:nvPr/>
          </p:nvSpPr>
          <p:spPr>
            <a:xfrm>
              <a:off x="3124" y="2668"/>
              <a:ext cx="5526" cy="3260"/>
            </a:xfrm>
            <a:prstGeom prst="roundRect">
              <a:avLst>
                <a:gd name="adj" fmla="val 3704"/>
              </a:avLst>
            </a:prstGeom>
          </p:spPr>
          <p:style>
            <a:lnRef idx="3">
              <a:schemeClr val="accent1"/>
            </a:lnRef>
            <a:fillRef idx="0">
              <a:srgbClr val="FFFFFF"/>
            </a:fillRef>
            <a:effectRef idx="0">
              <a:srgbClr val="FFFFFF"/>
            </a:effectRef>
            <a:fontRef idx="minor">
              <a:schemeClr val="tx1"/>
            </a:fontRef>
          </p:style>
          <p:txBody>
            <a:bodyPr rtlCol="0" anchor="ctr"/>
            <a:p>
              <a:pPr marL="285750" indent="-285750">
                <a:lnSpc>
                  <a:spcPts val="2400"/>
                </a:lnSpc>
                <a:buFont typeface="Arial" panose="020B0604020202020204" pitchFamily="34" charset="0"/>
                <a:buChar char="•"/>
              </a:pPr>
              <a:endParaRPr lang="en-US" altLang="zh-CN" sz="16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35"/>
            <p:cNvSpPr txBox="1"/>
            <p:nvPr/>
          </p:nvSpPr>
          <p:spPr>
            <a:xfrm>
              <a:off x="4011" y="2451"/>
              <a:ext cx="3748" cy="556"/>
            </a:xfrm>
            <a:prstGeom prst="rect">
              <a:avLst/>
            </a:prstGeom>
            <a:solidFill>
              <a:schemeClr val="bg1"/>
            </a:solidFill>
          </p:spPr>
          <p:txBody>
            <a:bodyPr wrap="square" lIns="0" tIns="0" rIns="0" bIns="0">
              <a:spAutoFit/>
            </a:bodyPr>
            <a:p>
              <a:pPr algn="ctr"/>
              <a:r>
                <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rPr>
                <a:t>数据准备</a:t>
              </a:r>
              <a:endPar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6" name="文本框 15"/>
            <p:cNvSpPr txBox="1"/>
            <p:nvPr/>
          </p:nvSpPr>
          <p:spPr>
            <a:xfrm>
              <a:off x="3428" y="3084"/>
              <a:ext cx="5172" cy="2653"/>
            </a:xfrm>
            <a:prstGeom prst="rect">
              <a:avLst/>
            </a:prstGeom>
            <a:noFill/>
          </p:spPr>
          <p:txBody>
            <a:bodyPr wrap="square" rtlCol="0">
              <a:spAutoFit/>
            </a:bodyPr>
            <a:p>
              <a:pPr indent="0">
                <a:buFont typeface="Arial" panose="020B0604020202020204" pitchFamily="34" charset="0"/>
                <a:buNone/>
              </a:pPr>
              <a:r>
                <a:rPr lang="zh-CN" altLang="en-US" sz="1600">
                  <a:latin typeface="微软雅黑" panose="020B0503020204020204" pitchFamily="34" charset="-122"/>
                  <a:ea typeface="微软雅黑" panose="020B0503020204020204" pitchFamily="34" charset="-122"/>
                  <a:sym typeface="+mn-ea"/>
                </a:rPr>
                <a:t>从文件夹读取 RGB 图像与深度图，检查文件有效性，确保图像与深度图路径</a:t>
              </a:r>
              <a:r>
                <a:rPr lang="zh-CN" altLang="en-US" sz="1600" b="1">
                  <a:solidFill>
                    <a:srgbClr val="2E75B6"/>
                  </a:solidFill>
                  <a:latin typeface="微软雅黑" panose="020B0503020204020204" pitchFamily="34" charset="-122"/>
                  <a:ea typeface="微软雅黑" panose="020B0503020204020204" pitchFamily="34" charset="-122"/>
                  <a:sym typeface="+mn-ea"/>
                </a:rPr>
                <a:t>正确匹配</a:t>
              </a:r>
              <a:endParaRPr lang="zh-CN" altLang="en-US" sz="1600" b="1">
                <a:solidFill>
                  <a:srgbClr val="2E75B6"/>
                </a:solidFill>
                <a:latin typeface="微软雅黑" panose="020B0503020204020204" pitchFamily="34" charset="-122"/>
                <a:ea typeface="微软雅黑" panose="020B0503020204020204" pitchFamily="34" charset="-122"/>
                <a:sym typeface="+mn-ea"/>
              </a:endParaRPr>
            </a:p>
          </p:txBody>
        </p:sp>
      </p:grpSp>
      <p:sp>
        <p:nvSpPr>
          <p:cNvPr id="27" name="箭头: 右 55"/>
          <p:cNvSpPr/>
          <p:nvPr/>
        </p:nvSpPr>
        <p:spPr>
          <a:xfrm>
            <a:off x="8295005" y="2448560"/>
            <a:ext cx="292100" cy="292100"/>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sp>
        <p:nvSpPr>
          <p:cNvPr id="29" name="圆角矩形 11"/>
          <p:cNvSpPr/>
          <p:nvPr/>
        </p:nvSpPr>
        <p:spPr>
          <a:xfrm>
            <a:off x="8769985" y="2125345"/>
            <a:ext cx="2308225" cy="1623695"/>
          </a:xfrm>
          <a:prstGeom prst="roundRect">
            <a:avLst>
              <a:gd name="adj" fmla="val 3704"/>
            </a:avLst>
          </a:prstGeom>
        </p:spPr>
        <p:style>
          <a:lnRef idx="3">
            <a:schemeClr val="accent1"/>
          </a:lnRef>
          <a:fillRef idx="0">
            <a:srgbClr val="FFFFFF"/>
          </a:fillRef>
          <a:effectRef idx="0">
            <a:srgbClr val="FFFFFF"/>
          </a:effectRef>
          <a:fontRef idx="minor">
            <a:schemeClr val="tx1"/>
          </a:fontRef>
        </p:style>
        <p:txBody>
          <a:bodyPr rtlCol="0" anchor="ctr"/>
          <a:p>
            <a:pPr marL="285750" indent="-285750">
              <a:lnSpc>
                <a:spcPts val="2400"/>
              </a:lnSpc>
              <a:buFont typeface="Arial" panose="020B0604020202020204" pitchFamily="34" charset="0"/>
              <a:buChar char="•"/>
            </a:pPr>
            <a:endParaRPr lang="en-US" altLang="zh-CN" sz="16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文本框 29"/>
          <p:cNvSpPr txBox="1"/>
          <p:nvPr/>
        </p:nvSpPr>
        <p:spPr>
          <a:xfrm>
            <a:off x="9147810" y="2011680"/>
            <a:ext cx="1525905" cy="217805"/>
          </a:xfrm>
          <a:prstGeom prst="rect">
            <a:avLst/>
          </a:prstGeom>
          <a:solidFill>
            <a:schemeClr val="bg1"/>
          </a:solidFill>
        </p:spPr>
        <p:txBody>
          <a:bodyPr wrap="square" lIns="0" tIns="0" rIns="0" bIns="0">
            <a:noAutofit/>
          </a:bodyPr>
          <a:p>
            <a:pPr algn="ctr"/>
            <a:r>
              <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rPr>
              <a:t>计算相对位姿</a:t>
            </a:r>
            <a:endPar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39" name="圆角矩形 11"/>
          <p:cNvSpPr/>
          <p:nvPr/>
        </p:nvSpPr>
        <p:spPr>
          <a:xfrm>
            <a:off x="7082155" y="4277995"/>
            <a:ext cx="3512820" cy="2011680"/>
          </a:xfrm>
          <a:prstGeom prst="roundRect">
            <a:avLst>
              <a:gd name="adj" fmla="val 3704"/>
            </a:avLst>
          </a:prstGeom>
        </p:spPr>
        <p:style>
          <a:lnRef idx="3">
            <a:schemeClr val="accent1"/>
          </a:lnRef>
          <a:fillRef idx="0">
            <a:srgbClr val="FFFFFF"/>
          </a:fillRef>
          <a:effectRef idx="0">
            <a:srgbClr val="FFFFFF"/>
          </a:effectRef>
          <a:fontRef idx="minor">
            <a:schemeClr val="tx1"/>
          </a:fontRef>
        </p:style>
        <p:txBody>
          <a:bodyPr rtlCol="0" anchor="ctr"/>
          <a:p>
            <a:pPr marL="285750" indent="-285750">
              <a:lnSpc>
                <a:spcPts val="2400"/>
              </a:lnSpc>
              <a:buFont typeface="Arial" panose="020B0604020202020204" pitchFamily="34" charset="0"/>
              <a:buChar char="•"/>
            </a:pPr>
            <a:endParaRPr lang="en-US" altLang="zh-CN" sz="16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文本框 39"/>
          <p:cNvSpPr txBox="1"/>
          <p:nvPr/>
        </p:nvSpPr>
        <p:spPr>
          <a:xfrm>
            <a:off x="7428865" y="4156710"/>
            <a:ext cx="2499360" cy="217805"/>
          </a:xfrm>
          <a:prstGeom prst="rect">
            <a:avLst/>
          </a:prstGeom>
          <a:solidFill>
            <a:schemeClr val="bg1"/>
          </a:solidFill>
        </p:spPr>
        <p:txBody>
          <a:bodyPr wrap="square" lIns="0" tIns="0" rIns="0" bIns="0">
            <a:noAutofit/>
          </a:bodyPr>
          <a:p>
            <a:pPr algn="ctr"/>
            <a:r>
              <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rPr>
              <a:t>三角化重建</a:t>
            </a:r>
            <a:endPar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42" name="文本框 41"/>
          <p:cNvSpPr txBox="1"/>
          <p:nvPr/>
        </p:nvSpPr>
        <p:spPr>
          <a:xfrm>
            <a:off x="8872220" y="2294890"/>
            <a:ext cx="2131060" cy="1424305"/>
          </a:xfrm>
          <a:prstGeom prst="rect">
            <a:avLst/>
          </a:prstGeom>
          <a:noFill/>
        </p:spPr>
        <p:txBody>
          <a:bodyPr wrap="square" rtlCol="0">
            <a:noAutofit/>
          </a:bodyPr>
          <a:p>
            <a:r>
              <a:rPr sz="1600">
                <a:latin typeface="微软雅黑" panose="020B0503020204020204" pitchFamily="34" charset="-122"/>
                <a:ea typeface="微软雅黑" panose="020B0503020204020204" pitchFamily="34" charset="-122"/>
              </a:rPr>
              <a:t>利用匹配点</a:t>
            </a:r>
            <a:r>
              <a:rPr lang="zh-CN" altLang="en-US" sz="1600" b="1">
                <a:solidFill>
                  <a:srgbClr val="2E75B6"/>
                </a:solidFill>
                <a:latin typeface="微软雅黑" panose="020B0503020204020204" pitchFamily="34" charset="-122"/>
                <a:ea typeface="微软雅黑" panose="020B0503020204020204" pitchFamily="34" charset="-122"/>
              </a:rPr>
              <a:t>计算本质矩阵</a:t>
            </a:r>
            <a:r>
              <a:rPr sz="1600">
                <a:latin typeface="微软雅黑" panose="020B0503020204020204" pitchFamily="34" charset="-122"/>
                <a:ea typeface="微软雅黑" panose="020B0503020204020204" pitchFamily="34" charset="-122"/>
              </a:rPr>
              <a:t>，对每对连续</a:t>
            </a:r>
            <a:r>
              <a:rPr lang="zh-CN" sz="1600">
                <a:latin typeface="微软雅黑" panose="020B0503020204020204" pitchFamily="34" charset="-122"/>
                <a:ea typeface="微软雅黑" panose="020B0503020204020204" pitchFamily="34" charset="-122"/>
              </a:rPr>
              <a:t>帧</a:t>
            </a:r>
            <a:r>
              <a:rPr sz="1600">
                <a:latin typeface="微软雅黑" panose="020B0503020204020204" pitchFamily="34" charset="-122"/>
                <a:ea typeface="微软雅黑" panose="020B0503020204020204" pitchFamily="34" charset="-122"/>
              </a:rPr>
              <a:t>(i，i+1)，根据外参计算相对变换恢复旋转矩阵 R 与平移向量 t</a:t>
            </a:r>
            <a:endParaRPr sz="1600">
              <a:latin typeface="微软雅黑" panose="020B0503020204020204" pitchFamily="34" charset="-122"/>
              <a:ea typeface="微软雅黑" panose="020B0503020204020204" pitchFamily="34" charset="-122"/>
            </a:endParaRPr>
          </a:p>
        </p:txBody>
      </p:sp>
      <p:sp>
        <p:nvSpPr>
          <p:cNvPr id="53" name="箭头: 右 55"/>
          <p:cNvSpPr/>
          <p:nvPr/>
        </p:nvSpPr>
        <p:spPr>
          <a:xfrm rot="10800000">
            <a:off x="6583045" y="4848225"/>
            <a:ext cx="292100" cy="292100"/>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grpSp>
        <p:nvGrpSpPr>
          <p:cNvPr id="54" name="组合 53"/>
          <p:cNvGrpSpPr/>
          <p:nvPr/>
        </p:nvGrpSpPr>
        <p:grpSpPr>
          <a:xfrm>
            <a:off x="3212465" y="4129405"/>
            <a:ext cx="3067050" cy="2156460"/>
            <a:chOff x="3124" y="2192"/>
            <a:chExt cx="5526" cy="3736"/>
          </a:xfrm>
        </p:grpSpPr>
        <p:sp>
          <p:nvSpPr>
            <p:cNvPr id="55" name="圆角矩形 11"/>
            <p:cNvSpPr/>
            <p:nvPr/>
          </p:nvSpPr>
          <p:spPr>
            <a:xfrm>
              <a:off x="3124" y="2433"/>
              <a:ext cx="5526" cy="3495"/>
            </a:xfrm>
            <a:prstGeom prst="roundRect">
              <a:avLst>
                <a:gd name="adj" fmla="val 3704"/>
              </a:avLst>
            </a:prstGeom>
          </p:spPr>
          <p:style>
            <a:lnRef idx="3">
              <a:schemeClr val="accent1"/>
            </a:lnRef>
            <a:fillRef idx="0">
              <a:srgbClr val="FFFFFF"/>
            </a:fillRef>
            <a:effectRef idx="0">
              <a:srgbClr val="FFFFFF"/>
            </a:effectRef>
            <a:fontRef idx="minor">
              <a:schemeClr val="tx1"/>
            </a:fontRef>
          </p:style>
          <p:txBody>
            <a:bodyPr rtlCol="0" anchor="ctr"/>
            <a:p>
              <a:pPr marL="285750" indent="-285750">
                <a:lnSpc>
                  <a:spcPts val="2400"/>
                </a:lnSpc>
                <a:buFont typeface="Arial" panose="020B0604020202020204" pitchFamily="34" charset="0"/>
                <a:buChar char="•"/>
              </a:pPr>
              <a:endParaRPr lang="en-US" altLang="zh-CN" sz="16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 name="文本框 56"/>
            <p:cNvSpPr txBox="1"/>
            <p:nvPr/>
          </p:nvSpPr>
          <p:spPr>
            <a:xfrm>
              <a:off x="4484" y="2192"/>
              <a:ext cx="2693" cy="480"/>
            </a:xfrm>
            <a:prstGeom prst="rect">
              <a:avLst/>
            </a:prstGeom>
            <a:solidFill>
              <a:schemeClr val="bg1"/>
            </a:solidFill>
          </p:spPr>
          <p:txBody>
            <a:bodyPr wrap="square" lIns="0" tIns="0" rIns="0" bIns="0">
              <a:spAutoFit/>
            </a:bodyPr>
            <a:p>
              <a:pPr algn="ctr"/>
              <a:r>
                <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rPr>
                <a:t>误差计算</a:t>
              </a:r>
              <a:endPar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endParaRPr>
            </a:p>
          </p:txBody>
        </p:sp>
      </p:grpSp>
      <p:sp>
        <p:nvSpPr>
          <p:cNvPr id="70" name="文本框 69"/>
          <p:cNvSpPr txBox="1"/>
          <p:nvPr/>
        </p:nvSpPr>
        <p:spPr>
          <a:xfrm>
            <a:off x="7265670" y="4643120"/>
            <a:ext cx="3131820" cy="827405"/>
          </a:xfrm>
          <a:prstGeom prst="rect">
            <a:avLst/>
          </a:prstGeom>
          <a:noFill/>
        </p:spPr>
        <p:txBody>
          <a:bodyPr wrap="square" rtlCol="0">
            <a:noAutofit/>
          </a:bodyPr>
          <a:p>
            <a:pPr marL="285750" indent="-285750" algn="l">
              <a:buClrTx/>
              <a:buSzTx/>
              <a:buFont typeface="Arial" panose="020B0604020202020204" pitchFamily="34" charset="0"/>
              <a:buChar char="•"/>
            </a:pPr>
            <a:r>
              <a:rPr lang="zh-CN" altLang="en-US" sz="1600" b="1">
                <a:solidFill>
                  <a:srgbClr val="2E75B6"/>
                </a:solidFill>
                <a:latin typeface="微软雅黑" panose="020B0503020204020204" pitchFamily="34" charset="-122"/>
                <a:ea typeface="微软雅黑" panose="020B0503020204020204" pitchFamily="34" charset="-122"/>
              </a:rPr>
              <a:t>投影矩阵构建</a:t>
            </a:r>
            <a:r>
              <a:rPr lang="zh-CN" altLang="en-US" sz="1600">
                <a:latin typeface="微软雅黑" panose="020B0503020204020204" pitchFamily="34" charset="-122"/>
                <a:ea typeface="微软雅黑" panose="020B0503020204020204" pitchFamily="34" charset="-122"/>
              </a:rPr>
              <a:t>：构建两个投影矩阵 T1=[ I |0 ]，T2=[ R |t ]。</a:t>
            </a:r>
            <a:endParaRPr lang="zh-CN" altLang="en-US" sz="1600">
              <a:latin typeface="微软雅黑" panose="020B0503020204020204" pitchFamily="34" charset="-122"/>
              <a:ea typeface="微软雅黑" panose="020B0503020204020204" pitchFamily="34" charset="-122"/>
            </a:endParaRPr>
          </a:p>
          <a:p>
            <a:pPr marL="285750" indent="-285750" algn="l">
              <a:buClrTx/>
              <a:buSzTx/>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三角化操作：利用 </a:t>
            </a:r>
            <a:r>
              <a:rPr lang="zh-CN" altLang="en-US"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triangulatePoints 函数</a:t>
            </a:r>
            <a:r>
              <a:rPr lang="zh-CN" altLang="en-US" sz="1600">
                <a:latin typeface="微软雅黑" panose="020B0503020204020204" pitchFamily="34" charset="-122"/>
                <a:ea typeface="微软雅黑" panose="020B0503020204020204" pitchFamily="34" charset="-122"/>
              </a:rPr>
              <a:t>计算齐次坐标，</a:t>
            </a:r>
            <a:r>
              <a:rPr lang="zh-CN" altLang="en-US" sz="1600" b="1">
                <a:solidFill>
                  <a:srgbClr val="2E75B6"/>
                </a:solidFill>
                <a:latin typeface="微软雅黑" panose="020B0503020204020204" pitchFamily="34" charset="-122"/>
                <a:ea typeface="微软雅黑" panose="020B0503020204020204" pitchFamily="34" charset="-122"/>
              </a:rPr>
              <a:t>归一化</a:t>
            </a:r>
            <a:r>
              <a:rPr lang="zh-CN" altLang="en-US" sz="1600">
                <a:latin typeface="微软雅黑" panose="020B0503020204020204" pitchFamily="34" charset="-122"/>
                <a:ea typeface="微软雅黑" panose="020B0503020204020204" pitchFamily="34" charset="-122"/>
              </a:rPr>
              <a:t>后得到三维点 P(X,Y,Z)。</a:t>
            </a:r>
            <a:endParaRPr lang="zh-CN" altLang="en-US" sz="1600">
              <a:latin typeface="微软雅黑" panose="020B0503020204020204" pitchFamily="34" charset="-122"/>
              <a:ea typeface="微软雅黑" panose="020B0503020204020204" pitchFamily="34" charset="-122"/>
            </a:endParaRPr>
          </a:p>
        </p:txBody>
      </p:sp>
      <p:sp>
        <p:nvSpPr>
          <p:cNvPr id="73" name="文本框 72"/>
          <p:cNvSpPr txBox="1"/>
          <p:nvPr/>
        </p:nvSpPr>
        <p:spPr>
          <a:xfrm>
            <a:off x="3307080" y="4483735"/>
            <a:ext cx="2827020" cy="1713865"/>
          </a:xfrm>
          <a:prstGeom prst="rect">
            <a:avLst/>
          </a:prstGeom>
          <a:noFill/>
        </p:spPr>
        <p:txBody>
          <a:bodyPr wrap="square" rtlCol="0">
            <a:noAutofit/>
          </a:bodyPr>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将三角化 3D 点</a:t>
            </a:r>
            <a:r>
              <a:rPr lang="zh-CN" altLang="en-US" sz="1600" b="1">
                <a:solidFill>
                  <a:srgbClr val="2E75B6"/>
                </a:solidFill>
                <a:latin typeface="微软雅黑" panose="020B0503020204020204" pitchFamily="34" charset="-122"/>
                <a:ea typeface="微软雅黑" panose="020B0503020204020204" pitchFamily="34" charset="-122"/>
              </a:rPr>
              <a:t>投影至深度图</a:t>
            </a:r>
            <a:r>
              <a:rPr lang="zh-CN" altLang="en-US" sz="1600">
                <a:latin typeface="微软雅黑" panose="020B0503020204020204" pitchFamily="34" charset="-122"/>
                <a:ea typeface="微软雅黑" panose="020B0503020204020204" pitchFamily="34" charset="-122"/>
              </a:rPr>
              <a:t>，计算与真值的绝对误差</a:t>
            </a:r>
            <a:endParaRPr lang="zh-CN" altLang="en-US" sz="160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计算</a:t>
            </a:r>
            <a:r>
              <a:rPr lang="zh-CN" altLang="en-US"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平均绝对误差（MAE）、均方根误差（RMSE）及其对数形式</a:t>
            </a:r>
            <a:endParaRPr lang="zh-CN" altLang="en-US"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箭头: 右 55"/>
          <p:cNvSpPr/>
          <p:nvPr/>
        </p:nvSpPr>
        <p:spPr>
          <a:xfrm>
            <a:off x="4811395" y="2459355"/>
            <a:ext cx="281940" cy="292100"/>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grpSp>
        <p:nvGrpSpPr>
          <p:cNvPr id="17" name="组合 16"/>
          <p:cNvGrpSpPr/>
          <p:nvPr/>
        </p:nvGrpSpPr>
        <p:grpSpPr>
          <a:xfrm>
            <a:off x="5352415" y="2031365"/>
            <a:ext cx="2534285" cy="1717675"/>
            <a:chOff x="2882" y="2352"/>
            <a:chExt cx="5531" cy="3444"/>
          </a:xfrm>
        </p:grpSpPr>
        <p:sp>
          <p:nvSpPr>
            <p:cNvPr id="18" name="圆角矩形 11"/>
            <p:cNvSpPr/>
            <p:nvPr/>
          </p:nvSpPr>
          <p:spPr>
            <a:xfrm>
              <a:off x="2882" y="2536"/>
              <a:ext cx="5526" cy="3260"/>
            </a:xfrm>
            <a:prstGeom prst="roundRect">
              <a:avLst>
                <a:gd name="adj" fmla="val 3704"/>
              </a:avLst>
            </a:prstGeom>
          </p:spPr>
          <p:style>
            <a:lnRef idx="3">
              <a:schemeClr val="accent1"/>
            </a:lnRef>
            <a:fillRef idx="0">
              <a:srgbClr val="FFFFFF"/>
            </a:fillRef>
            <a:effectRef idx="0">
              <a:srgbClr val="FFFFFF"/>
            </a:effectRef>
            <a:fontRef idx="minor">
              <a:schemeClr val="tx1"/>
            </a:fontRef>
          </p:style>
          <p:txBody>
            <a:bodyPr rtlCol="0" anchor="ctr"/>
            <a:p>
              <a:pPr marL="285750" indent="-285750">
                <a:lnSpc>
                  <a:spcPts val="2400"/>
                </a:lnSpc>
                <a:buFont typeface="Arial" panose="020B0604020202020204" pitchFamily="34" charset="0"/>
                <a:buChar char="•"/>
              </a:pPr>
              <a:endParaRPr lang="en-US" altLang="zh-CN" sz="16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p:cNvSpPr txBox="1"/>
            <p:nvPr/>
          </p:nvSpPr>
          <p:spPr>
            <a:xfrm>
              <a:off x="3587" y="2352"/>
              <a:ext cx="4130" cy="555"/>
            </a:xfrm>
            <a:prstGeom prst="rect">
              <a:avLst/>
            </a:prstGeom>
            <a:solidFill>
              <a:schemeClr val="bg1"/>
            </a:solidFill>
          </p:spPr>
          <p:txBody>
            <a:bodyPr wrap="square" lIns="0" tIns="0" rIns="0" bIns="0">
              <a:spAutoFit/>
            </a:bodyPr>
            <a:p>
              <a:pPr algn="ctr"/>
              <a:r>
                <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rPr>
                <a:t>特征点检测匹配</a:t>
              </a:r>
              <a:endPar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20" name="文本框 19"/>
            <p:cNvSpPr txBox="1"/>
            <p:nvPr/>
          </p:nvSpPr>
          <p:spPr>
            <a:xfrm>
              <a:off x="3268" y="2893"/>
              <a:ext cx="5145" cy="2651"/>
            </a:xfrm>
            <a:prstGeom prst="rect">
              <a:avLst/>
            </a:prstGeom>
            <a:noFill/>
          </p:spPr>
          <p:txBody>
            <a:bodyPr wrap="square" rtlCol="0">
              <a:spAutoFit/>
            </a:bodyPr>
            <a:p>
              <a:pPr indent="0">
                <a:buFont typeface="Arial" panose="020B0604020202020204" pitchFamily="34" charset="0"/>
                <a:buNone/>
              </a:pPr>
              <a:r>
                <a:rPr lang="zh-CN" altLang="en-US" sz="1600">
                  <a:latin typeface="微软雅黑" panose="020B0503020204020204" pitchFamily="34" charset="-122"/>
                  <a:ea typeface="微软雅黑" panose="020B0503020204020204" pitchFamily="34" charset="-122"/>
                  <a:sym typeface="+mn-ea"/>
                </a:rPr>
                <a:t>使用 </a:t>
              </a:r>
              <a:r>
                <a:rPr lang="zh-CN" altLang="en-US"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SURF/SIFT/ORB </a:t>
              </a:r>
              <a:r>
                <a:rPr lang="zh-CN" altLang="en-US" sz="1600">
                  <a:latin typeface="微软雅黑" panose="020B0503020204020204" pitchFamily="34" charset="-122"/>
                  <a:ea typeface="微软雅黑" panose="020B0503020204020204" pitchFamily="34" charset="-122"/>
                  <a:sym typeface="+mn-ea"/>
                </a:rPr>
                <a:t>算法</a:t>
              </a:r>
              <a:r>
                <a:rPr lang="zh-CN" altLang="en-US" sz="1600" b="1">
                  <a:solidFill>
                    <a:srgbClr val="2E75B6"/>
                  </a:solidFill>
                  <a:latin typeface="微软雅黑" panose="020B0503020204020204" pitchFamily="34" charset="-122"/>
                  <a:ea typeface="微软雅黑" panose="020B0503020204020204" pitchFamily="34" charset="-122"/>
                  <a:sym typeface="+mn-ea"/>
                </a:rPr>
                <a:t>检测关键点并计算描述子</a:t>
              </a:r>
              <a:r>
                <a:rPr lang="zh-CN" altLang="en-US" sz="1600">
                  <a:latin typeface="微软雅黑" panose="020B0503020204020204" pitchFamily="34" charset="-122"/>
                  <a:ea typeface="微软雅黑" panose="020B0503020204020204" pitchFamily="34" charset="-122"/>
                  <a:sym typeface="+mn-ea"/>
                </a:rPr>
                <a:t>，筛选有效匹配，设置距离阈值，过滤误匹配</a:t>
              </a:r>
              <a:endParaRPr lang="zh-CN" altLang="en-US" sz="1600">
                <a:latin typeface="微软雅黑" panose="020B0503020204020204" pitchFamily="34" charset="-122"/>
                <a:ea typeface="微软雅黑" panose="020B0503020204020204" pitchFamily="34" charset="-122"/>
                <a:sym typeface="+mn-ea"/>
              </a:endParaRPr>
            </a:p>
          </p:txBody>
        </p:sp>
      </p:grpSp>
      <p:sp>
        <p:nvSpPr>
          <p:cNvPr id="3" name="环形箭头 2"/>
          <p:cNvSpPr/>
          <p:nvPr/>
        </p:nvSpPr>
        <p:spPr>
          <a:xfrm rot="7320000">
            <a:off x="10775950" y="3834765"/>
            <a:ext cx="735330" cy="835025"/>
          </a:xfrm>
          <a:prstGeom prst="circular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5" name="箭头: 右 55"/>
          <p:cNvSpPr/>
          <p:nvPr/>
        </p:nvSpPr>
        <p:spPr>
          <a:xfrm rot="10800000">
            <a:off x="2522855" y="4975225"/>
            <a:ext cx="292100" cy="292100"/>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sp>
        <p:nvSpPr>
          <p:cNvPr id="7" name="圆角矩形 6"/>
          <p:cNvSpPr/>
          <p:nvPr/>
        </p:nvSpPr>
        <p:spPr>
          <a:xfrm>
            <a:off x="920750" y="4896485"/>
            <a:ext cx="1109980" cy="4495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结束</a:t>
            </a:r>
            <a:endParaRPr lang="zh-CN" altLang="en-US"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24342"/>
    </mc:Choice>
    <mc:Fallback>
      <p:transition spd="slow" advTm="2434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4874260" y="0"/>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实验</a:t>
            </a:r>
            <a:r>
              <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过程</a:t>
            </a:r>
            <a:endPar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endParaRPr>
          </a:p>
        </p:txBody>
      </p:sp>
      <p:sp>
        <p:nvSpPr>
          <p:cNvPr id="2" name="文本框 1"/>
          <p:cNvSpPr txBox="1"/>
          <p:nvPr/>
        </p:nvSpPr>
        <p:spPr>
          <a:xfrm>
            <a:off x="329565" y="995680"/>
            <a:ext cx="3249930" cy="460375"/>
          </a:xfrm>
          <a:prstGeom prst="rect">
            <a:avLst/>
          </a:prstGeom>
          <a:noFill/>
        </p:spPr>
        <p:txBody>
          <a:bodyPr wrap="square" rtlCol="0" anchor="t">
            <a:spAutoFit/>
          </a:bodyPr>
          <a:p>
            <a:pPr marL="342900" indent="-342900">
              <a:buClr>
                <a:schemeClr val="accent1"/>
              </a:buClr>
              <a:buFont typeface="Wingdings" panose="05000000000000000000" pitchFamily="2" charset="2"/>
              <a:buChar char="Ø"/>
            </a:pPr>
            <a:r>
              <a:rPr lang="zh-CN" sz="2400" b="1" kern="100" dirty="0">
                <a:solidFill>
                  <a:schemeClr val="accent1"/>
                </a:solidFill>
                <a:latin typeface="微软雅黑" panose="020B0503020204020204" pitchFamily="34" charset="-122"/>
                <a:ea typeface="微软雅黑" panose="020B0503020204020204" pitchFamily="34" charset="-122"/>
                <a:sym typeface="+mn-ea"/>
              </a:rPr>
              <a:t>步骤</a:t>
            </a:r>
            <a:r>
              <a:rPr lang="en-US" altLang="zh-CN" sz="2400" b="1" kern="100" dirty="0">
                <a:solidFill>
                  <a:schemeClr val="accent1"/>
                </a:solidFill>
                <a:latin typeface="微软雅黑" panose="020B0503020204020204" pitchFamily="34" charset="-122"/>
                <a:ea typeface="微软雅黑" panose="020B0503020204020204" pitchFamily="34" charset="-122"/>
                <a:sym typeface="+mn-ea"/>
              </a:rPr>
              <a:t>1</a:t>
            </a:r>
            <a:r>
              <a:rPr lang="zh-CN" sz="2400" b="1" kern="100" dirty="0">
                <a:solidFill>
                  <a:schemeClr val="accent1"/>
                </a:solidFill>
                <a:latin typeface="微软雅黑" panose="020B0503020204020204" pitchFamily="34" charset="-122"/>
                <a:ea typeface="微软雅黑" panose="020B0503020204020204" pitchFamily="34" charset="-122"/>
                <a:sym typeface="+mn-ea"/>
              </a:rPr>
              <a:t>：</a:t>
            </a:r>
            <a:endParaRPr lang="zh-CN" sz="2400" b="1" kern="100" dirty="0">
              <a:solidFill>
                <a:schemeClr val="accent1"/>
              </a:solidFill>
              <a:latin typeface="微软雅黑" panose="020B0503020204020204" pitchFamily="34" charset="-122"/>
              <a:ea typeface="微软雅黑" panose="020B0503020204020204" pitchFamily="34" charset="-122"/>
              <a:sym typeface="+mn-ea"/>
            </a:endParaRPr>
          </a:p>
        </p:txBody>
      </p:sp>
      <p:grpSp>
        <p:nvGrpSpPr>
          <p:cNvPr id="33" name="组合 32"/>
          <p:cNvGrpSpPr/>
          <p:nvPr/>
        </p:nvGrpSpPr>
        <p:grpSpPr>
          <a:xfrm>
            <a:off x="846455" y="4142740"/>
            <a:ext cx="3855085" cy="2066925"/>
            <a:chOff x="3124" y="2451"/>
            <a:chExt cx="5526" cy="3477"/>
          </a:xfrm>
        </p:grpSpPr>
        <p:sp>
          <p:nvSpPr>
            <p:cNvPr id="130" name="圆角矩形 11"/>
            <p:cNvSpPr/>
            <p:nvPr/>
          </p:nvSpPr>
          <p:spPr>
            <a:xfrm>
              <a:off x="3124" y="2668"/>
              <a:ext cx="5526" cy="3260"/>
            </a:xfrm>
            <a:prstGeom prst="roundRect">
              <a:avLst>
                <a:gd name="adj" fmla="val 3704"/>
              </a:avLst>
            </a:prstGeom>
          </p:spPr>
          <p:style>
            <a:lnRef idx="3">
              <a:schemeClr val="accent1"/>
            </a:lnRef>
            <a:fillRef idx="0">
              <a:srgbClr val="FFFFFF"/>
            </a:fillRef>
            <a:effectRef idx="0">
              <a:srgbClr val="FFFFFF"/>
            </a:effectRef>
            <a:fontRef idx="minor">
              <a:schemeClr val="tx1"/>
            </a:fontRef>
          </p:style>
          <p:txBody>
            <a:bodyPr rtlCol="0" anchor="ctr"/>
            <a:p>
              <a:pPr marL="285750" indent="-285750">
                <a:lnSpc>
                  <a:spcPts val="2400"/>
                </a:lnSpc>
                <a:buFont typeface="Arial" panose="020B0604020202020204" pitchFamily="34" charset="0"/>
                <a:buChar char="•"/>
              </a:pPr>
              <a:endParaRPr lang="en-US" altLang="zh-CN" sz="16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35"/>
            <p:cNvSpPr txBox="1"/>
            <p:nvPr/>
          </p:nvSpPr>
          <p:spPr>
            <a:xfrm>
              <a:off x="4011" y="2451"/>
              <a:ext cx="3748" cy="466"/>
            </a:xfrm>
            <a:prstGeom prst="rect">
              <a:avLst/>
            </a:prstGeom>
            <a:solidFill>
              <a:schemeClr val="bg1"/>
            </a:solidFill>
          </p:spPr>
          <p:txBody>
            <a:bodyPr wrap="square" lIns="0" tIns="0" rIns="0" bIns="0">
              <a:spAutoFit/>
            </a:bodyPr>
            <a:p>
              <a:pPr algn="ctr"/>
              <a:r>
                <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rPr>
                <a:t>数据准备</a:t>
              </a:r>
              <a:endPar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6" name="文本框 15"/>
            <p:cNvSpPr txBox="1"/>
            <p:nvPr/>
          </p:nvSpPr>
          <p:spPr>
            <a:xfrm>
              <a:off x="3428" y="3084"/>
              <a:ext cx="5172" cy="2638"/>
            </a:xfrm>
            <a:prstGeom prst="rect">
              <a:avLst/>
            </a:prstGeom>
            <a:noFill/>
          </p:spPr>
          <p:txBody>
            <a:bodyPr wrap="square" rtlCol="0">
              <a:spAutoFit/>
            </a:bodyPr>
            <a:p>
              <a:pPr indent="0">
                <a:buFont typeface="Arial" panose="020B0604020202020204" pitchFamily="34" charset="0"/>
                <a:buNone/>
              </a:pPr>
              <a:r>
                <a:rPr lang="zh-CN" altLang="en-US" sz="1600">
                  <a:latin typeface="微软雅黑" panose="020B0503020204020204" pitchFamily="34" charset="-122"/>
                  <a:ea typeface="微软雅黑" panose="020B0503020204020204" pitchFamily="34" charset="-122"/>
                  <a:sym typeface="+mn-ea"/>
                </a:rPr>
                <a:t>数据准备部分通过readFilenamesFromFolder读取 RGB 和深度图路径并</a:t>
              </a:r>
              <a:r>
                <a:rPr lang="zh-CN" altLang="en-US" sz="1600" b="1">
                  <a:solidFill>
                    <a:srgbClr val="2E75B6"/>
                  </a:solidFill>
                  <a:latin typeface="微软雅黑" panose="020B0503020204020204" pitchFamily="34" charset="-122"/>
                  <a:ea typeface="微软雅黑" panose="020B0503020204020204" pitchFamily="34" charset="-122"/>
                  <a:sym typeface="+mn-ea"/>
                </a:rPr>
                <a:t>排序</a:t>
              </a:r>
              <a:r>
                <a:rPr lang="zh-CN" altLang="en-US" sz="1600">
                  <a:latin typeface="微软雅黑" panose="020B0503020204020204" pitchFamily="34" charset="-122"/>
                  <a:ea typeface="微软雅黑" panose="020B0503020204020204" pitchFamily="34" charset="-122"/>
                  <a:sym typeface="+mn-ea"/>
                </a:rPr>
                <a:t>，用readDepth加载深度图，定义 TUM Freiburg2 相机内参矩阵 K，</a:t>
              </a:r>
              <a:r>
                <a:rPr lang="zh-CN" altLang="en-US" sz="1600" b="1">
                  <a:solidFill>
                    <a:srgbClr val="2E75B6"/>
                  </a:solidFill>
                  <a:latin typeface="微软雅黑" panose="020B0503020204020204" pitchFamily="34" charset="-122"/>
                  <a:ea typeface="微软雅黑" panose="020B0503020204020204" pitchFamily="34" charset="-122"/>
                  <a:sym typeface="+mn-ea"/>
                </a:rPr>
                <a:t>确保图像与深度图索引对应</a:t>
              </a:r>
              <a:r>
                <a:rPr lang="zh-CN" altLang="en-US" sz="1600">
                  <a:latin typeface="微软雅黑" panose="020B0503020204020204" pitchFamily="34" charset="-122"/>
                  <a:ea typeface="微软雅黑" panose="020B0503020204020204" pitchFamily="34" charset="-122"/>
                  <a:sym typeface="+mn-ea"/>
                </a:rPr>
                <a:t>，为后续处理提供数据基础。</a:t>
              </a:r>
              <a:endParaRPr lang="zh-CN" altLang="en-US" sz="1600" b="1">
                <a:solidFill>
                  <a:srgbClr val="2E75B6"/>
                </a:solidFill>
                <a:latin typeface="微软雅黑" panose="020B0503020204020204" pitchFamily="34" charset="-122"/>
                <a:ea typeface="微软雅黑" panose="020B0503020204020204" pitchFamily="34" charset="-122"/>
                <a:sym typeface="+mn-ea"/>
              </a:endParaRPr>
            </a:p>
          </p:txBody>
        </p:sp>
      </p:grpSp>
      <p:pic>
        <p:nvPicPr>
          <p:cNvPr id="4" name="图片 3"/>
          <p:cNvPicPr>
            <a:picLocks noChangeAspect="1"/>
          </p:cNvPicPr>
          <p:nvPr/>
        </p:nvPicPr>
        <p:blipFill>
          <a:blip r:embed="rId1"/>
          <a:stretch>
            <a:fillRect/>
          </a:stretch>
        </p:blipFill>
        <p:spPr>
          <a:xfrm>
            <a:off x="498475" y="1588135"/>
            <a:ext cx="10972800" cy="2238375"/>
          </a:xfrm>
          <a:prstGeom prst="rect">
            <a:avLst/>
          </a:prstGeom>
        </p:spPr>
      </p:pic>
      <p:pic>
        <p:nvPicPr>
          <p:cNvPr id="8" name="图片 7"/>
          <p:cNvPicPr>
            <a:picLocks noChangeAspect="1"/>
          </p:cNvPicPr>
          <p:nvPr/>
        </p:nvPicPr>
        <p:blipFill>
          <a:blip r:embed="rId2"/>
          <a:stretch>
            <a:fillRect/>
          </a:stretch>
        </p:blipFill>
        <p:spPr>
          <a:xfrm>
            <a:off x="4980940" y="3826510"/>
            <a:ext cx="6490335" cy="2616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4342"/>
    </mc:Choice>
    <mc:Fallback>
      <p:transition spd="slow" advTm="2434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18"/>
          <p:cNvSpPr txBox="1"/>
          <p:nvPr/>
        </p:nvSpPr>
        <p:spPr>
          <a:xfrm>
            <a:off x="9302750" y="6544310"/>
            <a:ext cx="2743200" cy="28829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97AA5570-5C36-4F12-A1EB-4155A99A1666}" type="slidenum">
              <a:rPr lang="zh-CN" altLang="en-US" smtClean="0"/>
            </a:fld>
            <a:endParaRPr lang="zh-CN" altLang="en-US" dirty="0"/>
          </a:p>
        </p:txBody>
      </p:sp>
      <p:sp>
        <p:nvSpPr>
          <p:cNvPr id="25" name="矩形 24"/>
          <p:cNvSpPr/>
          <p:nvPr/>
        </p:nvSpPr>
        <p:spPr>
          <a:xfrm>
            <a:off x="4874260" y="0"/>
            <a:ext cx="2444400" cy="664210"/>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实验</a:t>
            </a:r>
            <a:r>
              <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rPr>
              <a:t>过程</a:t>
            </a:r>
            <a:endParaRPr sz="2200" b="1" dirty="0">
              <a:solidFill>
                <a:schemeClr val="bg1"/>
              </a:solidFill>
              <a:latin typeface="微软雅黑" panose="020B0503020204020204" pitchFamily="34" charset="-122"/>
              <a:ea typeface="微软雅黑" panose="020B0503020204020204" pitchFamily="34" charset="-122"/>
              <a:cs typeface="Calibri" panose="020F0502020204030204" pitchFamily="34" charset="0"/>
              <a:sym typeface="+mn-ea"/>
            </a:endParaRPr>
          </a:p>
        </p:txBody>
      </p:sp>
      <p:sp>
        <p:nvSpPr>
          <p:cNvPr id="2" name="文本框 1"/>
          <p:cNvSpPr txBox="1"/>
          <p:nvPr/>
        </p:nvSpPr>
        <p:spPr>
          <a:xfrm>
            <a:off x="329565" y="995680"/>
            <a:ext cx="3249930" cy="460375"/>
          </a:xfrm>
          <a:prstGeom prst="rect">
            <a:avLst/>
          </a:prstGeom>
          <a:noFill/>
        </p:spPr>
        <p:txBody>
          <a:bodyPr wrap="square" rtlCol="0" anchor="t">
            <a:spAutoFit/>
          </a:bodyPr>
          <a:p>
            <a:pPr marL="342900" indent="-342900">
              <a:buClr>
                <a:schemeClr val="accent1"/>
              </a:buClr>
              <a:buFont typeface="Wingdings" panose="05000000000000000000" pitchFamily="2" charset="2"/>
              <a:buChar char="Ø"/>
            </a:pPr>
            <a:r>
              <a:rPr lang="zh-CN" sz="2400" b="1" kern="100" dirty="0">
                <a:solidFill>
                  <a:schemeClr val="accent1"/>
                </a:solidFill>
                <a:latin typeface="微软雅黑" panose="020B0503020204020204" pitchFamily="34" charset="-122"/>
                <a:ea typeface="微软雅黑" panose="020B0503020204020204" pitchFamily="34" charset="-122"/>
                <a:sym typeface="+mn-ea"/>
              </a:rPr>
              <a:t>步骤</a:t>
            </a:r>
            <a:r>
              <a:rPr lang="en-US" altLang="zh-CN" sz="2400" b="1" kern="100" dirty="0">
                <a:solidFill>
                  <a:schemeClr val="accent1"/>
                </a:solidFill>
                <a:latin typeface="微软雅黑" panose="020B0503020204020204" pitchFamily="34" charset="-122"/>
                <a:ea typeface="微软雅黑" panose="020B0503020204020204" pitchFamily="34" charset="-122"/>
                <a:sym typeface="+mn-ea"/>
              </a:rPr>
              <a:t>2</a:t>
            </a:r>
            <a:r>
              <a:rPr lang="zh-CN" sz="2400" b="1" kern="100" dirty="0">
                <a:solidFill>
                  <a:schemeClr val="accent1"/>
                </a:solidFill>
                <a:latin typeface="微软雅黑" panose="020B0503020204020204" pitchFamily="34" charset="-122"/>
                <a:ea typeface="微软雅黑" panose="020B0503020204020204" pitchFamily="34" charset="-122"/>
                <a:sym typeface="+mn-ea"/>
              </a:rPr>
              <a:t>：</a:t>
            </a:r>
            <a:endParaRPr lang="zh-CN" sz="2400" b="1" kern="100" dirty="0">
              <a:solidFill>
                <a:schemeClr val="accent1"/>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2219960" y="1036955"/>
            <a:ext cx="8780145" cy="551180"/>
          </a:xfrm>
          <a:prstGeom prst="rect">
            <a:avLst/>
          </a:prstGeom>
          <a:noFill/>
        </p:spPr>
        <p:txBody>
          <a:bodyPr wrap="square" rtlCol="0">
            <a:noAutofit/>
          </a:bodyPr>
          <a:p>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特征点检测匹配</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圆角矩形 12"/>
          <p:cNvSpPr/>
          <p:nvPr/>
        </p:nvSpPr>
        <p:spPr>
          <a:xfrm>
            <a:off x="371475" y="2207260"/>
            <a:ext cx="1109980" cy="4495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b="1">
                <a:latin typeface="微软雅黑" panose="020B0503020204020204" pitchFamily="34" charset="-122"/>
                <a:ea typeface="微软雅黑" panose="020B0503020204020204" pitchFamily="34" charset="-122"/>
              </a:rPr>
              <a:t>开始</a:t>
            </a:r>
            <a:endParaRPr lang="zh-CN" altLang="en-US" b="1">
              <a:latin typeface="微软雅黑" panose="020B0503020204020204" pitchFamily="34" charset="-122"/>
              <a:ea typeface="微软雅黑" panose="020B0503020204020204" pitchFamily="34" charset="-122"/>
            </a:endParaRPr>
          </a:p>
        </p:txBody>
      </p:sp>
      <p:sp>
        <p:nvSpPr>
          <p:cNvPr id="56" name="箭头: 右 55"/>
          <p:cNvSpPr/>
          <p:nvPr/>
        </p:nvSpPr>
        <p:spPr>
          <a:xfrm>
            <a:off x="1680845" y="2312670"/>
            <a:ext cx="281940" cy="292100"/>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grpSp>
        <p:nvGrpSpPr>
          <p:cNvPr id="33" name="组合 32"/>
          <p:cNvGrpSpPr/>
          <p:nvPr>
            <p:custDataLst>
              <p:tags r:id="rId1"/>
            </p:custDataLst>
          </p:nvPr>
        </p:nvGrpSpPr>
        <p:grpSpPr>
          <a:xfrm>
            <a:off x="2124075" y="1910715"/>
            <a:ext cx="2216542" cy="1732564"/>
            <a:chOff x="3124" y="2451"/>
            <a:chExt cx="5526" cy="3477"/>
          </a:xfrm>
        </p:grpSpPr>
        <p:sp>
          <p:nvSpPr>
            <p:cNvPr id="130" name="圆角矩形 11"/>
            <p:cNvSpPr/>
            <p:nvPr>
              <p:custDataLst>
                <p:tags r:id="rId2"/>
              </p:custDataLst>
            </p:nvPr>
          </p:nvSpPr>
          <p:spPr>
            <a:xfrm>
              <a:off x="3124" y="2668"/>
              <a:ext cx="5526" cy="3260"/>
            </a:xfrm>
            <a:prstGeom prst="roundRect">
              <a:avLst>
                <a:gd name="adj" fmla="val 3704"/>
              </a:avLst>
            </a:prstGeom>
          </p:spPr>
          <p:style>
            <a:lnRef idx="3">
              <a:schemeClr val="accent1"/>
            </a:lnRef>
            <a:fillRef idx="0">
              <a:srgbClr val="FFFFFF"/>
            </a:fillRef>
            <a:effectRef idx="0">
              <a:srgbClr val="FFFFFF"/>
            </a:effectRef>
            <a:fontRef idx="minor">
              <a:schemeClr val="tx1"/>
            </a:fontRef>
          </p:style>
          <p:txBody>
            <a:bodyPr rtlCol="0" anchor="ctr"/>
            <a:p>
              <a:pPr marL="285750" indent="-285750">
                <a:lnSpc>
                  <a:spcPts val="2400"/>
                </a:lnSpc>
                <a:buFont typeface="Arial" panose="020B0604020202020204" pitchFamily="34" charset="0"/>
                <a:buChar char="•"/>
              </a:pPr>
              <a:endParaRPr lang="en-US" altLang="zh-CN" sz="16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35"/>
            <p:cNvSpPr txBox="1"/>
            <p:nvPr>
              <p:custDataLst>
                <p:tags r:id="rId3"/>
              </p:custDataLst>
            </p:nvPr>
          </p:nvSpPr>
          <p:spPr>
            <a:xfrm>
              <a:off x="4011" y="2451"/>
              <a:ext cx="3748" cy="556"/>
            </a:xfrm>
            <a:prstGeom prst="rect">
              <a:avLst/>
            </a:prstGeom>
            <a:solidFill>
              <a:schemeClr val="bg1"/>
            </a:solidFill>
          </p:spPr>
          <p:txBody>
            <a:bodyPr wrap="square" lIns="0" tIns="0" rIns="0" bIns="0">
              <a:spAutoFit/>
            </a:bodyPr>
            <a:p>
              <a:pPr algn="ctr"/>
              <a:r>
                <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rPr>
                <a:t>初始化</a:t>
              </a:r>
              <a:endPar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16" name="文本框 15"/>
            <p:cNvSpPr txBox="1"/>
            <p:nvPr>
              <p:custDataLst>
                <p:tags r:id="rId4"/>
              </p:custDataLst>
            </p:nvPr>
          </p:nvSpPr>
          <p:spPr>
            <a:xfrm>
              <a:off x="3428" y="3084"/>
              <a:ext cx="5172" cy="2653"/>
            </a:xfrm>
            <a:prstGeom prst="rect">
              <a:avLst/>
            </a:prstGeom>
            <a:noFill/>
          </p:spPr>
          <p:txBody>
            <a:bodyPr wrap="square" rtlCol="0">
              <a:spAutoFit/>
            </a:bodyPr>
            <a:p>
              <a:pPr indent="0">
                <a:buFont typeface="Arial" panose="020B0604020202020204" pitchFamily="34" charset="0"/>
                <a:buNone/>
              </a:pPr>
              <a:r>
                <a:rPr lang="zh-CN" altLang="en-US" sz="1600">
                  <a:latin typeface="微软雅黑" panose="020B0503020204020204" pitchFamily="34" charset="-122"/>
                  <a:ea typeface="微软雅黑" panose="020B0503020204020204" pitchFamily="34" charset="-122"/>
                  <a:sym typeface="+mn-ea"/>
                </a:rPr>
                <a:t>使用 </a:t>
              </a:r>
              <a:r>
                <a:rPr lang="zh-CN" altLang="en-US"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SURF/SIFT/ORB</a:t>
              </a:r>
              <a:r>
                <a:rPr lang="zh-CN" altLang="en-US" sz="1600">
                  <a:latin typeface="微软雅黑" panose="020B0503020204020204" pitchFamily="34" charset="-122"/>
                  <a:ea typeface="微软雅黑" panose="020B0503020204020204" pitchFamily="34" charset="-122"/>
                  <a:sym typeface="+mn-ea"/>
                </a:rPr>
                <a:t>等算法分别创建对应特征的检测器和描述子提取器对象。</a:t>
              </a:r>
              <a:endParaRPr lang="zh-CN" altLang="en-US" sz="1600">
                <a:latin typeface="微软雅黑" panose="020B0503020204020204" pitchFamily="34" charset="-122"/>
                <a:ea typeface="微软雅黑" panose="020B0503020204020204" pitchFamily="34" charset="-122"/>
                <a:sym typeface="+mn-ea"/>
              </a:endParaRPr>
            </a:p>
          </p:txBody>
        </p:sp>
      </p:grpSp>
      <p:sp>
        <p:nvSpPr>
          <p:cNvPr id="27" name="箭头: 右 55"/>
          <p:cNvSpPr/>
          <p:nvPr>
            <p:custDataLst>
              <p:tags r:id="rId5"/>
            </p:custDataLst>
          </p:nvPr>
        </p:nvSpPr>
        <p:spPr>
          <a:xfrm>
            <a:off x="8063865" y="2341245"/>
            <a:ext cx="292100" cy="292100"/>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sp>
        <p:nvSpPr>
          <p:cNvPr id="29" name="圆角矩形 11"/>
          <p:cNvSpPr/>
          <p:nvPr>
            <p:custDataLst>
              <p:tags r:id="rId6"/>
            </p:custDataLst>
          </p:nvPr>
        </p:nvSpPr>
        <p:spPr>
          <a:xfrm>
            <a:off x="8538845" y="2018030"/>
            <a:ext cx="2308225" cy="1623695"/>
          </a:xfrm>
          <a:prstGeom prst="roundRect">
            <a:avLst>
              <a:gd name="adj" fmla="val 3704"/>
            </a:avLst>
          </a:prstGeom>
        </p:spPr>
        <p:style>
          <a:lnRef idx="3">
            <a:schemeClr val="accent1"/>
          </a:lnRef>
          <a:fillRef idx="0">
            <a:srgbClr val="FFFFFF"/>
          </a:fillRef>
          <a:effectRef idx="0">
            <a:srgbClr val="FFFFFF"/>
          </a:effectRef>
          <a:fontRef idx="minor">
            <a:schemeClr val="tx1"/>
          </a:fontRef>
        </p:style>
        <p:txBody>
          <a:bodyPr rtlCol="0" anchor="ctr"/>
          <a:p>
            <a:pPr marL="285750" indent="-285750">
              <a:lnSpc>
                <a:spcPts val="2400"/>
              </a:lnSpc>
              <a:buFont typeface="Arial" panose="020B0604020202020204" pitchFamily="34" charset="0"/>
              <a:buChar char="•"/>
            </a:pPr>
            <a:endParaRPr lang="en-US" altLang="zh-CN" sz="16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文本框 29"/>
          <p:cNvSpPr txBox="1"/>
          <p:nvPr>
            <p:custDataLst>
              <p:tags r:id="rId7"/>
            </p:custDataLst>
          </p:nvPr>
        </p:nvSpPr>
        <p:spPr>
          <a:xfrm>
            <a:off x="8916670" y="1904365"/>
            <a:ext cx="1525905" cy="217805"/>
          </a:xfrm>
          <a:prstGeom prst="rect">
            <a:avLst/>
          </a:prstGeom>
          <a:solidFill>
            <a:schemeClr val="bg1"/>
          </a:solidFill>
        </p:spPr>
        <p:txBody>
          <a:bodyPr wrap="square" lIns="0" tIns="0" rIns="0" bIns="0">
            <a:noAutofit/>
          </a:bodyPr>
          <a:p>
            <a:pPr algn="ctr"/>
            <a:r>
              <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rPr>
              <a:t>描述子计算</a:t>
            </a:r>
            <a:endPar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39" name="圆角矩形 11"/>
          <p:cNvSpPr/>
          <p:nvPr>
            <p:custDataLst>
              <p:tags r:id="rId8"/>
            </p:custDataLst>
          </p:nvPr>
        </p:nvSpPr>
        <p:spPr>
          <a:xfrm>
            <a:off x="5926455" y="4170680"/>
            <a:ext cx="4920615" cy="2011680"/>
          </a:xfrm>
          <a:prstGeom prst="roundRect">
            <a:avLst>
              <a:gd name="adj" fmla="val 3704"/>
            </a:avLst>
          </a:prstGeom>
        </p:spPr>
        <p:style>
          <a:lnRef idx="3">
            <a:schemeClr val="accent1"/>
          </a:lnRef>
          <a:fillRef idx="0">
            <a:srgbClr val="FFFFFF"/>
          </a:fillRef>
          <a:effectRef idx="0">
            <a:srgbClr val="FFFFFF"/>
          </a:effectRef>
          <a:fontRef idx="minor">
            <a:schemeClr val="tx1"/>
          </a:fontRef>
        </p:style>
        <p:txBody>
          <a:bodyPr rtlCol="0" anchor="ctr"/>
          <a:p>
            <a:pPr marL="285750" indent="-285750">
              <a:lnSpc>
                <a:spcPts val="2400"/>
              </a:lnSpc>
              <a:buFont typeface="Arial" panose="020B0604020202020204" pitchFamily="34" charset="0"/>
              <a:buChar char="•"/>
            </a:pPr>
            <a:endParaRPr lang="en-US" altLang="zh-CN" sz="16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文本框 39"/>
          <p:cNvSpPr txBox="1"/>
          <p:nvPr>
            <p:custDataLst>
              <p:tags r:id="rId9"/>
            </p:custDataLst>
          </p:nvPr>
        </p:nvSpPr>
        <p:spPr>
          <a:xfrm>
            <a:off x="6541135" y="4049395"/>
            <a:ext cx="3500120" cy="217805"/>
          </a:xfrm>
          <a:prstGeom prst="rect">
            <a:avLst/>
          </a:prstGeom>
          <a:solidFill>
            <a:schemeClr val="bg1"/>
          </a:solidFill>
        </p:spPr>
        <p:txBody>
          <a:bodyPr wrap="square" lIns="0" tIns="0" rIns="0" bIns="0">
            <a:noAutofit/>
          </a:bodyPr>
          <a:p>
            <a:pPr algn="ctr"/>
            <a:r>
              <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rPr>
              <a:t>特征匹配</a:t>
            </a:r>
            <a:endPar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42" name="文本框 41"/>
          <p:cNvSpPr txBox="1"/>
          <p:nvPr>
            <p:custDataLst>
              <p:tags r:id="rId10"/>
            </p:custDataLst>
          </p:nvPr>
        </p:nvSpPr>
        <p:spPr>
          <a:xfrm>
            <a:off x="8641080" y="2306320"/>
            <a:ext cx="2131060" cy="1141095"/>
          </a:xfrm>
          <a:prstGeom prst="rect">
            <a:avLst/>
          </a:prstGeom>
          <a:noFill/>
        </p:spPr>
        <p:txBody>
          <a:bodyPr wrap="square" rtlCol="0">
            <a:noAutofit/>
          </a:bodyPr>
          <a:p>
            <a:r>
              <a:rPr sz="1600">
                <a:latin typeface="微软雅黑" panose="020B0503020204020204" pitchFamily="34" charset="-122"/>
                <a:ea typeface="微软雅黑" panose="020B0503020204020204" pitchFamily="34" charset="-122"/>
              </a:rPr>
              <a:t>利用描述子提取器对检测到的关键点计算描述子，得到两幅图像的描</a:t>
            </a:r>
            <a:r>
              <a:rPr lang="zh-CN" altLang="en-US" sz="1600" b="1">
                <a:solidFill>
                  <a:srgbClr val="2E75B6"/>
                </a:solidFill>
                <a:latin typeface="微软雅黑" panose="020B0503020204020204" pitchFamily="34" charset="-122"/>
                <a:ea typeface="微软雅黑" panose="020B0503020204020204" pitchFamily="34" charset="-122"/>
              </a:rPr>
              <a:t>述子矩阵</a:t>
            </a:r>
            <a:endParaRPr sz="1600">
              <a:latin typeface="微软雅黑" panose="020B0503020204020204" pitchFamily="34" charset="-122"/>
              <a:ea typeface="微软雅黑" panose="020B0503020204020204" pitchFamily="34" charset="-122"/>
            </a:endParaRPr>
          </a:p>
        </p:txBody>
      </p:sp>
      <p:sp>
        <p:nvSpPr>
          <p:cNvPr id="53" name="箭头: 右 55"/>
          <p:cNvSpPr/>
          <p:nvPr>
            <p:custDataLst>
              <p:tags r:id="rId11"/>
            </p:custDataLst>
          </p:nvPr>
        </p:nvSpPr>
        <p:spPr>
          <a:xfrm rot="10800000">
            <a:off x="5222875" y="4803140"/>
            <a:ext cx="292100" cy="292100"/>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grpSp>
        <p:nvGrpSpPr>
          <p:cNvPr id="54" name="组合 53"/>
          <p:cNvGrpSpPr/>
          <p:nvPr>
            <p:custDataLst>
              <p:tags r:id="rId12"/>
            </p:custDataLst>
          </p:nvPr>
        </p:nvGrpSpPr>
        <p:grpSpPr>
          <a:xfrm>
            <a:off x="758825" y="4049395"/>
            <a:ext cx="4011295" cy="2156460"/>
            <a:chOff x="3124" y="2192"/>
            <a:chExt cx="5526" cy="3736"/>
          </a:xfrm>
        </p:grpSpPr>
        <p:sp>
          <p:nvSpPr>
            <p:cNvPr id="55" name="圆角矩形 11"/>
            <p:cNvSpPr/>
            <p:nvPr>
              <p:custDataLst>
                <p:tags r:id="rId13"/>
              </p:custDataLst>
            </p:nvPr>
          </p:nvSpPr>
          <p:spPr>
            <a:xfrm>
              <a:off x="3124" y="2433"/>
              <a:ext cx="5526" cy="3495"/>
            </a:xfrm>
            <a:prstGeom prst="roundRect">
              <a:avLst>
                <a:gd name="adj" fmla="val 3704"/>
              </a:avLst>
            </a:prstGeom>
          </p:spPr>
          <p:style>
            <a:lnRef idx="3">
              <a:schemeClr val="accent1"/>
            </a:lnRef>
            <a:fillRef idx="0">
              <a:srgbClr val="FFFFFF"/>
            </a:fillRef>
            <a:effectRef idx="0">
              <a:srgbClr val="FFFFFF"/>
            </a:effectRef>
            <a:fontRef idx="minor">
              <a:schemeClr val="tx1"/>
            </a:fontRef>
          </p:style>
          <p:txBody>
            <a:bodyPr rtlCol="0" anchor="ctr"/>
            <a:p>
              <a:pPr marL="285750" indent="-285750">
                <a:lnSpc>
                  <a:spcPts val="2400"/>
                </a:lnSpc>
                <a:buFont typeface="Arial" panose="020B0604020202020204" pitchFamily="34" charset="0"/>
                <a:buChar char="•"/>
              </a:pPr>
              <a:endParaRPr lang="en-US" altLang="zh-CN" sz="16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7" name="文本框 56"/>
            <p:cNvSpPr txBox="1"/>
            <p:nvPr>
              <p:custDataLst>
                <p:tags r:id="rId14"/>
              </p:custDataLst>
            </p:nvPr>
          </p:nvSpPr>
          <p:spPr>
            <a:xfrm>
              <a:off x="4484" y="2192"/>
              <a:ext cx="2693" cy="480"/>
            </a:xfrm>
            <a:prstGeom prst="rect">
              <a:avLst/>
            </a:prstGeom>
            <a:solidFill>
              <a:schemeClr val="bg1"/>
            </a:solidFill>
          </p:spPr>
          <p:txBody>
            <a:bodyPr wrap="square" lIns="0" tIns="0" rIns="0" bIns="0">
              <a:spAutoFit/>
            </a:bodyPr>
            <a:p>
              <a:pPr algn="ctr"/>
              <a:r>
                <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rPr>
                <a:t>匹配筛选</a:t>
              </a:r>
              <a:endPar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endParaRPr>
            </a:p>
          </p:txBody>
        </p:sp>
      </p:grpSp>
      <p:sp>
        <p:nvSpPr>
          <p:cNvPr id="70" name="文本框 69"/>
          <p:cNvSpPr txBox="1"/>
          <p:nvPr>
            <p:custDataLst>
              <p:tags r:id="rId15"/>
            </p:custDataLst>
          </p:nvPr>
        </p:nvSpPr>
        <p:spPr>
          <a:xfrm>
            <a:off x="6065520" y="4355465"/>
            <a:ext cx="4672965" cy="875030"/>
          </a:xfrm>
          <a:prstGeom prst="rect">
            <a:avLst/>
          </a:prstGeom>
          <a:noFill/>
        </p:spPr>
        <p:txBody>
          <a:bodyPr wrap="square" rtlCol="0">
            <a:noAutofit/>
          </a:bodyPr>
          <a:p>
            <a:pPr marL="285750" indent="-285750" algn="l">
              <a:buClrTx/>
              <a:buSzTx/>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初始化匹配器：根据特征类型选择合适的匹配器。对于 ORB 特征，使用汉</a:t>
            </a:r>
            <a:r>
              <a:rPr lang="zh-CN" altLang="en-US"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明距离的暴力匹配器</a:t>
            </a:r>
            <a:r>
              <a:rPr lang="zh-CN" altLang="en-US" sz="1600">
                <a:latin typeface="微软雅黑" panose="020B0503020204020204" pitchFamily="34" charset="-122"/>
                <a:ea typeface="微软雅黑" panose="020B0503020204020204" pitchFamily="34" charset="-122"/>
              </a:rPr>
              <a:t>；对于 SIFT 和 SURF 特征，使用</a:t>
            </a:r>
            <a:r>
              <a:rPr lang="zh-CN" altLang="en-US"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普通的</a:t>
            </a:r>
            <a:r>
              <a:rPr lang="zh-CN" altLang="en-US" sz="1600">
                <a:latin typeface="微软雅黑" panose="020B0503020204020204" pitchFamily="34" charset="-122"/>
                <a:ea typeface="微软雅黑" panose="020B0503020204020204" pitchFamily="34" charset="-122"/>
              </a:rPr>
              <a:t>暴力匹配器。</a:t>
            </a:r>
            <a:endParaRPr lang="zh-CN" altLang="en-US" sz="1600">
              <a:latin typeface="微软雅黑" panose="020B0503020204020204" pitchFamily="34" charset="-122"/>
              <a:ea typeface="微软雅黑" panose="020B0503020204020204" pitchFamily="34" charset="-122"/>
            </a:endParaRPr>
          </a:p>
          <a:p>
            <a:pPr marL="285750" indent="-285750" algn="l">
              <a:buClrTx/>
              <a:buSzTx/>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rPr>
              <a:t>匹配描述子：调用匹配器的match方法，对两幅图像的描述子进行匹配，</a:t>
            </a:r>
            <a:r>
              <a:rPr lang="zh-CN" altLang="en-US" sz="1600" b="1">
                <a:solidFill>
                  <a:srgbClr val="2E75B6"/>
                </a:solidFill>
                <a:latin typeface="微软雅黑" panose="020B0503020204020204" pitchFamily="34" charset="-122"/>
                <a:ea typeface="微软雅黑" panose="020B0503020204020204" pitchFamily="34" charset="-122"/>
              </a:rPr>
              <a:t>得到所有匹配点对</a:t>
            </a:r>
            <a:r>
              <a:rPr lang="zh-CN" altLang="en-US" sz="1600">
                <a:latin typeface="微软雅黑" panose="020B0503020204020204" pitchFamily="34" charset="-122"/>
                <a:ea typeface="微软雅黑" panose="020B0503020204020204" pitchFamily="34" charset="-122"/>
              </a:rPr>
              <a:t>match。</a:t>
            </a:r>
            <a:endParaRPr lang="zh-CN" altLang="en-US" sz="1600">
              <a:latin typeface="微软雅黑" panose="020B0503020204020204" pitchFamily="34" charset="-122"/>
              <a:ea typeface="微软雅黑" panose="020B0503020204020204" pitchFamily="34" charset="-122"/>
            </a:endParaRPr>
          </a:p>
        </p:txBody>
      </p:sp>
      <p:sp>
        <p:nvSpPr>
          <p:cNvPr id="73" name="文本框 72"/>
          <p:cNvSpPr txBox="1"/>
          <p:nvPr>
            <p:custDataLst>
              <p:tags r:id="rId16"/>
            </p:custDataLst>
          </p:nvPr>
        </p:nvSpPr>
        <p:spPr>
          <a:xfrm>
            <a:off x="926465" y="4347845"/>
            <a:ext cx="3698240" cy="1713865"/>
          </a:xfrm>
          <a:prstGeom prst="rect">
            <a:avLst/>
          </a:prstGeom>
          <a:noFill/>
        </p:spPr>
        <p:txBody>
          <a:bodyPr wrap="square" rtlCol="0">
            <a:noAutofit/>
          </a:bodyPr>
          <a:p>
            <a:pPr indent="0">
              <a:buFont typeface="Arial" panose="020B0604020202020204" pitchFamily="34" charset="0"/>
              <a:buNone/>
            </a:pPr>
            <a:r>
              <a:rPr lang="zh-CN" altLang="en-US" sz="1600">
                <a:latin typeface="微软雅黑" panose="020B0503020204020204" pitchFamily="34" charset="-122"/>
                <a:ea typeface="微软雅黑" panose="020B0503020204020204" pitchFamily="34" charset="-122"/>
              </a:rPr>
              <a:t>计算距离阈值：遍历所有匹配点对，找出最小距离min_dist和最大距离max_dist。设定距离阈值为</a:t>
            </a:r>
            <a:r>
              <a:rPr lang="zh-CN" altLang="en-US"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max(2 * min_dist, 30.0)</a:t>
            </a:r>
            <a:r>
              <a:rPr lang="zh-CN" altLang="en-US" sz="1600">
                <a:latin typeface="微软雅黑" panose="020B0503020204020204" pitchFamily="34" charset="-122"/>
                <a:ea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endParaRPr>
          </a:p>
          <a:p>
            <a:pPr indent="0">
              <a:buFont typeface="Arial" panose="020B0604020202020204" pitchFamily="34" charset="0"/>
              <a:buNone/>
            </a:pPr>
            <a:r>
              <a:rPr lang="zh-CN" altLang="en-US" sz="1600">
                <a:latin typeface="微软雅黑" panose="020B0503020204020204" pitchFamily="34" charset="-122"/>
                <a:ea typeface="微软雅黑" panose="020B0503020204020204" pitchFamily="34" charset="-122"/>
              </a:rPr>
              <a:t>筛选匹配点对：遍历所有匹配点对，将距离</a:t>
            </a:r>
            <a:r>
              <a:rPr lang="zh-CN" altLang="en-US" sz="1600" b="1">
                <a:solidFill>
                  <a:srgbClr val="2E75B6"/>
                </a:solidFill>
                <a:latin typeface="微软雅黑" panose="020B0503020204020204" pitchFamily="34" charset="-122"/>
                <a:ea typeface="微软雅黑" panose="020B0503020204020204" pitchFamily="34" charset="-122"/>
              </a:rPr>
              <a:t>小于等于设定阈值</a:t>
            </a:r>
            <a:r>
              <a:rPr lang="zh-CN" altLang="en-US" sz="1600">
                <a:latin typeface="微软雅黑" panose="020B0503020204020204" pitchFamily="34" charset="-122"/>
                <a:ea typeface="微软雅黑" panose="020B0503020204020204" pitchFamily="34" charset="-122"/>
              </a:rPr>
              <a:t>的匹配点对加入到最终的匹配点对集合matches中。</a:t>
            </a:r>
            <a:endParaRPr lang="zh-CN" altLang="en-US" sz="1600">
              <a:latin typeface="微软雅黑" panose="020B0503020204020204" pitchFamily="34" charset="-122"/>
              <a:ea typeface="微软雅黑" panose="020B0503020204020204" pitchFamily="34" charset="-122"/>
            </a:endParaRPr>
          </a:p>
        </p:txBody>
      </p:sp>
      <p:sp>
        <p:nvSpPr>
          <p:cNvPr id="15" name="箭头: 右 55"/>
          <p:cNvSpPr/>
          <p:nvPr>
            <p:custDataLst>
              <p:tags r:id="rId17"/>
            </p:custDataLst>
          </p:nvPr>
        </p:nvSpPr>
        <p:spPr>
          <a:xfrm>
            <a:off x="4580255" y="2352040"/>
            <a:ext cx="281940" cy="292100"/>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dirty="0">
              <a:latin typeface="微软雅黑" panose="020B0503020204020204" pitchFamily="34" charset="-122"/>
              <a:ea typeface="微软雅黑" panose="020B0503020204020204" pitchFamily="34" charset="-122"/>
            </a:endParaRPr>
          </a:p>
        </p:txBody>
      </p:sp>
      <p:grpSp>
        <p:nvGrpSpPr>
          <p:cNvPr id="17" name="组合 16"/>
          <p:cNvGrpSpPr/>
          <p:nvPr>
            <p:custDataLst>
              <p:tags r:id="rId18"/>
            </p:custDataLst>
          </p:nvPr>
        </p:nvGrpSpPr>
        <p:grpSpPr>
          <a:xfrm>
            <a:off x="5121275" y="1924050"/>
            <a:ext cx="2531994" cy="1717675"/>
            <a:chOff x="2882" y="2352"/>
            <a:chExt cx="5526" cy="3444"/>
          </a:xfrm>
        </p:grpSpPr>
        <p:sp>
          <p:nvSpPr>
            <p:cNvPr id="18" name="圆角矩形 11"/>
            <p:cNvSpPr/>
            <p:nvPr>
              <p:custDataLst>
                <p:tags r:id="rId19"/>
              </p:custDataLst>
            </p:nvPr>
          </p:nvSpPr>
          <p:spPr>
            <a:xfrm>
              <a:off x="2882" y="2536"/>
              <a:ext cx="5526" cy="3260"/>
            </a:xfrm>
            <a:prstGeom prst="roundRect">
              <a:avLst>
                <a:gd name="adj" fmla="val 3704"/>
              </a:avLst>
            </a:prstGeom>
          </p:spPr>
          <p:style>
            <a:lnRef idx="3">
              <a:schemeClr val="accent1"/>
            </a:lnRef>
            <a:fillRef idx="0">
              <a:srgbClr val="FFFFFF"/>
            </a:fillRef>
            <a:effectRef idx="0">
              <a:srgbClr val="FFFFFF"/>
            </a:effectRef>
            <a:fontRef idx="minor">
              <a:schemeClr val="tx1"/>
            </a:fontRef>
          </p:style>
          <p:txBody>
            <a:bodyPr rtlCol="0" anchor="ctr"/>
            <a:p>
              <a:pPr marL="285750" indent="-285750">
                <a:lnSpc>
                  <a:spcPts val="2400"/>
                </a:lnSpc>
                <a:buFont typeface="Arial" panose="020B0604020202020204" pitchFamily="34" charset="0"/>
                <a:buChar char="•"/>
              </a:pPr>
              <a:endParaRPr lang="en-US" altLang="zh-CN" sz="16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p:cNvSpPr txBox="1"/>
            <p:nvPr>
              <p:custDataLst>
                <p:tags r:id="rId20"/>
              </p:custDataLst>
            </p:nvPr>
          </p:nvSpPr>
          <p:spPr>
            <a:xfrm>
              <a:off x="3587" y="2352"/>
              <a:ext cx="4130" cy="555"/>
            </a:xfrm>
            <a:prstGeom prst="rect">
              <a:avLst/>
            </a:prstGeom>
            <a:solidFill>
              <a:schemeClr val="bg1"/>
            </a:solidFill>
          </p:spPr>
          <p:txBody>
            <a:bodyPr wrap="square" lIns="0" tIns="0" rIns="0" bIns="0">
              <a:spAutoFit/>
            </a:bodyPr>
            <a:p>
              <a:pPr algn="ctr"/>
              <a:r>
                <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rPr>
                <a:t>关键点检测</a:t>
              </a:r>
              <a:endParaRPr lang="zh-CN" b="1" dirty="0">
                <a:solidFill>
                  <a:srgbClr val="003E87"/>
                </a:solidFill>
                <a:latin typeface="微软雅黑" panose="020B0503020204020204" pitchFamily="34" charset="-122"/>
                <a:ea typeface="微软雅黑" panose="020B0503020204020204" pitchFamily="34" charset="-122"/>
                <a:cs typeface="Calibri" panose="020F0502020204030204" pitchFamily="34" charset="0"/>
              </a:endParaRPr>
            </a:p>
          </p:txBody>
        </p:sp>
        <p:sp>
          <p:nvSpPr>
            <p:cNvPr id="20" name="文本框 19"/>
            <p:cNvSpPr txBox="1"/>
            <p:nvPr>
              <p:custDataLst>
                <p:tags r:id="rId21"/>
              </p:custDataLst>
            </p:nvPr>
          </p:nvSpPr>
          <p:spPr>
            <a:xfrm>
              <a:off x="3238" y="3047"/>
              <a:ext cx="5145" cy="2651"/>
            </a:xfrm>
            <a:prstGeom prst="rect">
              <a:avLst/>
            </a:prstGeom>
            <a:noFill/>
          </p:spPr>
          <p:txBody>
            <a:bodyPr wrap="square" rtlCol="0">
              <a:spAutoFit/>
            </a:bodyPr>
            <a:p>
              <a:pPr indent="0">
                <a:buFont typeface="Arial" panose="020B0604020202020204" pitchFamily="34" charset="0"/>
                <a:buNone/>
              </a:pPr>
              <a:r>
                <a:rPr lang="zh-CN" altLang="en-US" sz="1600">
                  <a:latin typeface="微软雅黑" panose="020B0503020204020204" pitchFamily="34" charset="-122"/>
                  <a:ea typeface="微软雅黑" panose="020B0503020204020204" pitchFamily="34" charset="-122"/>
                  <a:sym typeface="+mn-ea"/>
                </a:rPr>
                <a:t>对两张图像分别提取 </a:t>
              </a:r>
              <a:r>
                <a:rPr lang="zh-CN" altLang="en-US" sz="16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SURF/SIFT/ORB</a:t>
              </a:r>
              <a:r>
                <a:rPr lang="zh-CN" altLang="en-US" sz="1600">
                  <a:latin typeface="微软雅黑" panose="020B0503020204020204" pitchFamily="34" charset="-122"/>
                  <a:ea typeface="微软雅黑" panose="020B0503020204020204" pitchFamily="34" charset="-122"/>
                  <a:sym typeface="+mn-ea"/>
                </a:rPr>
                <a:t>关键点，得到两幅图像的</a:t>
              </a:r>
              <a:r>
                <a:rPr lang="zh-CN" altLang="en-US" sz="1600" b="1">
                  <a:solidFill>
                    <a:srgbClr val="2E75B6"/>
                  </a:solidFill>
                  <a:latin typeface="微软雅黑" panose="020B0503020204020204" pitchFamily="34" charset="-122"/>
                  <a:ea typeface="微软雅黑" panose="020B0503020204020204" pitchFamily="34" charset="-122"/>
                  <a:sym typeface="+mn-ea"/>
                </a:rPr>
                <a:t>关键点</a:t>
              </a:r>
              <a:r>
                <a:rPr lang="zh-CN" altLang="en-US" sz="1600">
                  <a:latin typeface="微软雅黑" panose="020B0503020204020204" pitchFamily="34" charset="-122"/>
                  <a:ea typeface="微软雅黑" panose="020B0503020204020204" pitchFamily="34" charset="-122"/>
                  <a:sym typeface="+mn-ea"/>
                </a:rPr>
                <a:t>集合，包含位置、尺度和方向信息。</a:t>
              </a:r>
              <a:endParaRPr lang="zh-CN" altLang="en-US" sz="1600">
                <a:latin typeface="微软雅黑" panose="020B0503020204020204" pitchFamily="34" charset="-122"/>
                <a:ea typeface="微软雅黑" panose="020B0503020204020204" pitchFamily="34" charset="-122"/>
                <a:sym typeface="+mn-ea"/>
              </a:endParaRPr>
            </a:p>
          </p:txBody>
        </p:sp>
      </p:grpSp>
      <p:sp>
        <p:nvSpPr>
          <p:cNvPr id="3" name="环形箭头 2"/>
          <p:cNvSpPr/>
          <p:nvPr/>
        </p:nvSpPr>
        <p:spPr>
          <a:xfrm rot="5400000">
            <a:off x="11049000" y="3222625"/>
            <a:ext cx="735330" cy="835025"/>
          </a:xfrm>
          <a:prstGeom prst="circular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24342"/>
    </mc:Choice>
    <mc:Fallback>
      <p:transition spd="slow" advTm="24342"/>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5.xml><?xml version="1.0" encoding="utf-8"?>
<p:tagLst xmlns:p="http://schemas.openxmlformats.org/presentationml/2006/main">
  <p:tag name="TABLE_ENDDRAG_ORIGIN_RECT" val="508*112"/>
  <p:tag name="TABLE_ENDDRAG_RECT" val="210*380*508*112"/>
</p:tagLst>
</file>

<file path=ppt/tags/tag126.xml><?xml version="1.0" encoding="utf-8"?>
<p:tagLst xmlns:p="http://schemas.openxmlformats.org/presentationml/2006/main">
  <p:tag name="KSO_WM_DIAGRAM_VIRTUALLY_FRAME" val="{&quot;height&quot;:390.7217322834646,&quot;left&quot;:350.34488188976377,&quot;top&quot;:68.78440944881889,&quot;width&quot;:388.9762992125985}"/>
</p:tagLst>
</file>

<file path=ppt/tags/tag127.xml><?xml version="1.0" encoding="utf-8"?>
<p:tagLst xmlns:p="http://schemas.openxmlformats.org/presentationml/2006/main">
  <p:tag name="KSO_WM_DIAGRAM_VIRTUALLY_FRAME" val="{&quot;height&quot;:390.7217322834646,&quot;left&quot;:350.34488188976377,&quot;top&quot;:68.78440944881889,&quot;width&quot;:388.9762992125985}"/>
</p:tagLst>
</file>

<file path=ppt/tags/tag128.xml><?xml version="1.0" encoding="utf-8"?>
<p:tagLst xmlns:p="http://schemas.openxmlformats.org/presentationml/2006/main">
  <p:tag name="KSO_WM_DIAGRAM_VIRTUALLY_FRAME" val="{&quot;height&quot;:390.7217322834646,&quot;left&quot;:350.34488188976377,&quot;top&quot;:68.78440944881889,&quot;width&quot;:388.9762992125985}"/>
</p:tagLst>
</file>

<file path=ppt/tags/tag129.xml><?xml version="1.0" encoding="utf-8"?>
<p:tagLst xmlns:p="http://schemas.openxmlformats.org/presentationml/2006/main">
  <p:tag name="KSO_WM_DIAGRAM_VIRTUALLY_FRAME" val="{&quot;height&quot;:390.7217322834646,&quot;left&quot;:350.34488188976377,&quot;top&quot;:68.78440944881889,&quot;width&quot;:388.9762992125985}"/>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DIAGRAM_VIRTUALLY_FRAME" val="{&quot;height&quot;:390.7217322834646,&quot;left&quot;:350.34488188976377,&quot;top&quot;:68.78440944881889,&quot;width&quot;:388.9762992125985}"/>
</p:tagLst>
</file>

<file path=ppt/tags/tag131.xml><?xml version="1.0" encoding="utf-8"?>
<p:tagLst xmlns:p="http://schemas.openxmlformats.org/presentationml/2006/main">
  <p:tag name="KSO_WM_DIAGRAM_VIRTUALLY_FRAME" val="{&quot;height&quot;:390.7217322834646,&quot;left&quot;:350.34488188976377,&quot;top&quot;:68.78440944881889,&quot;width&quot;:388.9762992125985}"/>
</p:tagLst>
</file>

<file path=ppt/tags/tag132.xml><?xml version="1.0" encoding="utf-8"?>
<p:tagLst xmlns:p="http://schemas.openxmlformats.org/presentationml/2006/main">
  <p:tag name="KSO_WM_DIAGRAM_VIRTUALLY_FRAME" val="{&quot;height&quot;:390.7217322834646,&quot;left&quot;:350.34488188976377,&quot;top&quot;:68.78440944881889,&quot;width&quot;:388.9762992125985}"/>
</p:tagLst>
</file>

<file path=ppt/tags/tag133.xml><?xml version="1.0" encoding="utf-8"?>
<p:tagLst xmlns:p="http://schemas.openxmlformats.org/presentationml/2006/main">
  <p:tag name="KSO_WM_DIAGRAM_VIRTUALLY_FRAME" val="{&quot;height&quot;:390.7217322834646,&quot;left&quot;:350.34488188976377,&quot;top&quot;:68.78440944881889,&quot;width&quot;:388.9762992125985}"/>
</p:tagLst>
</file>

<file path=ppt/tags/tag134.xml><?xml version="1.0" encoding="utf-8"?>
<p:tagLst xmlns:p="http://schemas.openxmlformats.org/presentationml/2006/main">
  <p:tag name="KSO_WM_DIAGRAM_VIRTUALLY_FRAME" val="{&quot;height&quot;:390.7217322834646,&quot;left&quot;:350.34488188976377,&quot;top&quot;:68.78440944881889,&quot;width&quot;:388.9762992125985}"/>
</p:tagLst>
</file>

<file path=ppt/tags/tag135.xml><?xml version="1.0" encoding="utf-8"?>
<p:tagLst xmlns:p="http://schemas.openxmlformats.org/presentationml/2006/main">
  <p:tag name="KSO_WM_DIAGRAM_VIRTUALLY_FRAME" val="{&quot;height&quot;:390.7217322834646,&quot;left&quot;:350.34488188976377,&quot;top&quot;:68.78440944881889,&quot;width&quot;:388.9762992125985}"/>
</p:tagLst>
</file>

<file path=ppt/tags/tag136.xml><?xml version="1.0" encoding="utf-8"?>
<p:tagLst xmlns:p="http://schemas.openxmlformats.org/presentationml/2006/main">
  <p:tag name="KSO_WM_DIAGRAM_VIRTUALLY_FRAME" val="{&quot;height&quot;:408.3,&quot;left&quot;:51.65,&quot;top&quot;:0,&quot;width&quot;:806.4}"/>
</p:tagLst>
</file>

<file path=ppt/tags/tag137.xml><?xml version="1.0" encoding="utf-8"?>
<p:tagLst xmlns:p="http://schemas.openxmlformats.org/presentationml/2006/main">
  <p:tag name="TIMING" val="|36.1"/>
  <p:tag name="resource_record_key" val="{&quot;13&quot;:[4364957,4364912]}"/>
</p:tagLst>
</file>

<file path=ppt/tags/tag138.xml><?xml version="1.0" encoding="utf-8"?>
<p:tagLst xmlns:p="http://schemas.openxmlformats.org/presentationml/2006/main">
  <p:tag name="KSO_WM_DIAGRAM_VIRTUALLY_FRAME" val="{&quot;height&quot;:408.3,&quot;left&quot;:51.65,&quot;top&quot;:0,&quot;width&quot;:806.4}"/>
</p:tagLst>
</file>

<file path=ppt/tags/tag139.xml><?xml version="1.0" encoding="utf-8"?>
<p:tagLst xmlns:p="http://schemas.openxmlformats.org/presentationml/2006/main">
  <p:tag name="KSO_WM_DIAGRAM_VIRTUALLY_FRAME" val="{&quot;height&quot;:408.3,&quot;left&quot;:51.65,&quot;top&quot;:0,&quot;width&quot;:806.4}"/>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DIAGRAM_VIRTUALLY_FRAME" val="{&quot;height&quot;:408.3,&quot;left&quot;:51.65,&quot;top&quot;:0,&quot;width&quot;:806.4}"/>
</p:tagLst>
</file>

<file path=ppt/tags/tag141.xml><?xml version="1.0" encoding="utf-8"?>
<p:tagLst xmlns:p="http://schemas.openxmlformats.org/presentationml/2006/main">
  <p:tag name="KSO_WM_DIAGRAM_VIRTUALLY_FRAME" val="{&quot;height&quot;:408.3,&quot;left&quot;:51.65,&quot;top&quot;:0,&quot;width&quot;:806.4}"/>
</p:tagLst>
</file>

<file path=ppt/tags/tag142.xml><?xml version="1.0" encoding="utf-8"?>
<p:tagLst xmlns:p="http://schemas.openxmlformats.org/presentationml/2006/main">
  <p:tag name="KSO_WM_DIAGRAM_VIRTUALLY_FRAME" val="{&quot;height&quot;:408.3,&quot;left&quot;:51.65,&quot;top&quot;:0,&quot;width&quot;:806.4}"/>
</p:tagLst>
</file>

<file path=ppt/tags/tag143.xml><?xml version="1.0" encoding="utf-8"?>
<p:tagLst xmlns:p="http://schemas.openxmlformats.org/presentationml/2006/main">
  <p:tag name="KSO_WM_DIAGRAM_VIRTUALLY_FRAME" val="{&quot;height&quot;:336.85,&quot;left&quot;:156.2,&quot;top&quot;:164.9,&quot;width&quot;:686.85}"/>
</p:tagLst>
</file>

<file path=ppt/tags/tag144.xml><?xml version="1.0" encoding="utf-8"?>
<p:tagLst xmlns:p="http://schemas.openxmlformats.org/presentationml/2006/main">
  <p:tag name="KSO_WM_DIAGRAM_VIRTUALLY_FRAME" val="{&quot;height&quot;:336.85,&quot;left&quot;:156.2,&quot;top&quot;:164.9,&quot;width&quot;:686.85}"/>
</p:tagLst>
</file>

<file path=ppt/tags/tag145.xml><?xml version="1.0" encoding="utf-8"?>
<p:tagLst xmlns:p="http://schemas.openxmlformats.org/presentationml/2006/main">
  <p:tag name="KSO_WM_DIAGRAM_VIRTUALLY_FRAME" val="{&quot;height&quot;:336.85,&quot;left&quot;:156.2,&quot;top&quot;:164.9,&quot;width&quot;:686.85}"/>
</p:tagLst>
</file>

<file path=ppt/tags/tag146.xml><?xml version="1.0" encoding="utf-8"?>
<p:tagLst xmlns:p="http://schemas.openxmlformats.org/presentationml/2006/main">
  <p:tag name="KSO_WM_DIAGRAM_VIRTUALLY_FRAME" val="{&quot;height&quot;:336.85,&quot;left&quot;:156.2,&quot;top&quot;:164.9,&quot;width&quot;:686.85}"/>
</p:tagLst>
</file>

<file path=ppt/tags/tag147.xml><?xml version="1.0" encoding="utf-8"?>
<p:tagLst xmlns:p="http://schemas.openxmlformats.org/presentationml/2006/main">
  <p:tag name="KSO_WM_DIAGRAM_VIRTUALLY_FRAME" val="{&quot;height&quot;:336.85,&quot;left&quot;:156.2,&quot;top&quot;:164.9,&quot;width&quot;:686.85}"/>
</p:tagLst>
</file>

<file path=ppt/tags/tag148.xml><?xml version="1.0" encoding="utf-8"?>
<p:tagLst xmlns:p="http://schemas.openxmlformats.org/presentationml/2006/main">
  <p:tag name="KSO_WM_DIAGRAM_VIRTUALLY_FRAME" val="{&quot;height&quot;:336.85,&quot;left&quot;:156.2,&quot;top&quot;:164.9,&quot;width&quot;:686.85}"/>
</p:tagLst>
</file>

<file path=ppt/tags/tag149.xml><?xml version="1.0" encoding="utf-8"?>
<p:tagLst xmlns:p="http://schemas.openxmlformats.org/presentationml/2006/main">
  <p:tag name="KSO_WM_DIAGRAM_VIRTUALLY_FRAME" val="{&quot;height&quot;:336.85,&quot;left&quot;:156.2,&quot;top&quot;:164.9,&quot;width&quot;:686.85}"/>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DIAGRAM_VIRTUALLY_FRAME" val="{&quot;height&quot;:336.85,&quot;left&quot;:156.2,&quot;top&quot;:164.9,&quot;width&quot;:686.85}"/>
</p:tagLst>
</file>

<file path=ppt/tags/tag151.xml><?xml version="1.0" encoding="utf-8"?>
<p:tagLst xmlns:p="http://schemas.openxmlformats.org/presentationml/2006/main">
  <p:tag name="KSO_WM_DIAGRAM_VIRTUALLY_FRAME" val="{&quot;height&quot;:336.85,&quot;left&quot;:156.2,&quot;top&quot;:164.9,&quot;width&quot;:686.85}"/>
</p:tagLst>
</file>

<file path=ppt/tags/tag152.xml><?xml version="1.0" encoding="utf-8"?>
<p:tagLst xmlns:p="http://schemas.openxmlformats.org/presentationml/2006/main">
  <p:tag name="KSO_WM_DIAGRAM_VIRTUALLY_FRAME" val="{&quot;height&quot;:336.85,&quot;left&quot;:156.2,&quot;top&quot;:164.9,&quot;width&quot;:686.85}"/>
</p:tagLst>
</file>

<file path=ppt/tags/tag153.xml><?xml version="1.0" encoding="utf-8"?>
<p:tagLst xmlns:p="http://schemas.openxmlformats.org/presentationml/2006/main">
  <p:tag name="KSO_WM_DIAGRAM_VIRTUALLY_FRAME" val="{&quot;height&quot;:336.85,&quot;left&quot;:156.2,&quot;top&quot;:164.9,&quot;width&quot;:686.85}"/>
</p:tagLst>
</file>

<file path=ppt/tags/tag154.xml><?xml version="1.0" encoding="utf-8"?>
<p:tagLst xmlns:p="http://schemas.openxmlformats.org/presentationml/2006/main">
  <p:tag name="KSO_WM_DIAGRAM_VIRTUALLY_FRAME" val="{&quot;height&quot;:336.85,&quot;left&quot;:156.2,&quot;top&quot;:164.9,&quot;width&quot;:686.85}"/>
</p:tagLst>
</file>

<file path=ppt/tags/tag155.xml><?xml version="1.0" encoding="utf-8"?>
<p:tagLst xmlns:p="http://schemas.openxmlformats.org/presentationml/2006/main">
  <p:tag name="KSO_WM_DIAGRAM_VIRTUALLY_FRAME" val="{&quot;height&quot;:336.85,&quot;left&quot;:156.2,&quot;top&quot;:164.9,&quot;width&quot;:686.85}"/>
</p:tagLst>
</file>

<file path=ppt/tags/tag156.xml><?xml version="1.0" encoding="utf-8"?>
<p:tagLst xmlns:p="http://schemas.openxmlformats.org/presentationml/2006/main">
  <p:tag name="KSO_WM_DIAGRAM_VIRTUALLY_FRAME" val="{&quot;height&quot;:336.85,&quot;left&quot;:156.2,&quot;top&quot;:164.9,&quot;width&quot;:686.85}"/>
</p:tagLst>
</file>

<file path=ppt/tags/tag157.xml><?xml version="1.0" encoding="utf-8"?>
<p:tagLst xmlns:p="http://schemas.openxmlformats.org/presentationml/2006/main">
  <p:tag name="KSO_WM_DIAGRAM_VIRTUALLY_FRAME" val="{&quot;height&quot;:336.85,&quot;left&quot;:156.2,&quot;top&quot;:164.9,&quot;width&quot;:686.85}"/>
</p:tagLst>
</file>

<file path=ppt/tags/tag158.xml><?xml version="1.0" encoding="utf-8"?>
<p:tagLst xmlns:p="http://schemas.openxmlformats.org/presentationml/2006/main">
  <p:tag name="KSO_WM_DIAGRAM_VIRTUALLY_FRAME" val="{&quot;height&quot;:336.85,&quot;left&quot;:156.2,&quot;top&quot;:164.9,&quot;width&quot;:686.85}"/>
</p:tagLst>
</file>

<file path=ppt/tags/tag159.xml><?xml version="1.0" encoding="utf-8"?>
<p:tagLst xmlns:p="http://schemas.openxmlformats.org/presentationml/2006/main">
  <p:tag name="KSO_WM_DIAGRAM_VIRTUALLY_FRAME" val="{&quot;height&quot;:336.85,&quot;left&quot;:156.2,&quot;top&quot;:164.9,&quot;width&quot;:686.85}"/>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DIAGRAM_VIRTUALLY_FRAME" val="{&quot;height&quot;:336.85,&quot;left&quot;:156.2,&quot;top&quot;:164.9,&quot;width&quot;:686.85}"/>
</p:tagLst>
</file>

<file path=ppt/tags/tag161.xml><?xml version="1.0" encoding="utf-8"?>
<p:tagLst xmlns:p="http://schemas.openxmlformats.org/presentationml/2006/main">
  <p:tag name="KSO_WM_DIAGRAM_VIRTUALLY_FRAME" val="{&quot;height&quot;:336.85,&quot;left&quot;:156.2,&quot;top&quot;:164.9,&quot;width&quot;:686.85}"/>
</p:tagLst>
</file>

<file path=ppt/tags/tag162.xml><?xml version="1.0" encoding="utf-8"?>
<p:tagLst xmlns:p="http://schemas.openxmlformats.org/presentationml/2006/main">
  <p:tag name="KSO_WM_DIAGRAM_VIRTUALLY_FRAME" val="{&quot;height&quot;:336.85,&quot;left&quot;:156.2,&quot;top&quot;:164.9,&quot;width&quot;:686.85}"/>
</p:tagLst>
</file>

<file path=ppt/tags/tag163.xml><?xml version="1.0" encoding="utf-8"?>
<p:tagLst xmlns:p="http://schemas.openxmlformats.org/presentationml/2006/main">
  <p:tag name="KSO_WM_DIAGRAM_VIRTUALLY_FRAME" val="{&quot;height&quot;:336.85,&quot;left&quot;:156.2,&quot;top&quot;:164.9,&quot;width&quot;:686.85}"/>
</p:tagLst>
</file>

<file path=ppt/tags/tag164.xml><?xml version="1.0" encoding="utf-8"?>
<p:tagLst xmlns:p="http://schemas.openxmlformats.org/presentationml/2006/main">
  <p:tag name="KSO_WM_DIAGRAM_VIRTUALLY_FRAME" val="{&quot;height&quot;:408.3,&quot;left&quot;:51.65,&quot;top&quot;:0,&quot;width&quot;:806.4}"/>
</p:tagLst>
</file>

<file path=ppt/tags/tag165.xml><?xml version="1.0" encoding="utf-8"?>
<p:tagLst xmlns:p="http://schemas.openxmlformats.org/presentationml/2006/main">
  <p:tag name="KSO_WM_DIAGRAM_VIRTUALLY_FRAME" val="{&quot;height&quot;:408.3,&quot;left&quot;:51.65,&quot;top&quot;:0,&quot;width&quot;:806.4}"/>
</p:tagLst>
</file>

<file path=ppt/tags/tag166.xml><?xml version="1.0" encoding="utf-8"?>
<p:tagLst xmlns:p="http://schemas.openxmlformats.org/presentationml/2006/main">
  <p:tag name="KSO_WM_DIAGRAM_VIRTUALLY_FRAME" val="{&quot;height&quot;:408.3,&quot;left&quot;:51.65,&quot;top&quot;:0,&quot;width&quot;:806.4}"/>
</p:tagLst>
</file>

<file path=ppt/tags/tag167.xml><?xml version="1.0" encoding="utf-8"?>
<p:tagLst xmlns:p="http://schemas.openxmlformats.org/presentationml/2006/main">
  <p:tag name="KSO_WM_DIAGRAM_VIRTUALLY_FRAME" val="{&quot;height&quot;:408.3,&quot;left&quot;:51.65,&quot;top&quot;:0,&quot;width&quot;:806.4}"/>
</p:tagLst>
</file>

<file path=ppt/tags/tag168.xml><?xml version="1.0" encoding="utf-8"?>
<p:tagLst xmlns:p="http://schemas.openxmlformats.org/presentationml/2006/main">
  <p:tag name="KSO_WM_DIAGRAM_VIRTUALLY_FRAME" val="{&quot;height&quot;:206.75,&quot;left&quot;:73.9,&quot;top&quot;:171.6,&quot;width&quot;:832.1}"/>
</p:tagLst>
</file>

<file path=ppt/tags/tag169.xml><?xml version="1.0" encoding="utf-8"?>
<p:tagLst xmlns:p="http://schemas.openxmlformats.org/presentationml/2006/main">
  <p:tag name="KSO_WM_DIAGRAM_VIRTUALLY_FRAME" val="{&quot;height&quot;:206.75,&quot;left&quot;:73.9,&quot;top&quot;:171.6,&quot;width&quot;:832.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DIAGRAM_VIRTUALLY_FRAME" val="{&quot;height&quot;:206.75,&quot;left&quot;:73.9,&quot;top&quot;:171.6,&quot;width&quot;:832.1}"/>
</p:tagLst>
</file>

<file path=ppt/tags/tag171.xml><?xml version="1.0" encoding="utf-8"?>
<p:tagLst xmlns:p="http://schemas.openxmlformats.org/presentationml/2006/main">
  <p:tag name="KSO_WM_DIAGRAM_VIRTUALLY_FRAME" val="{&quot;height&quot;:206.75,&quot;left&quot;:73.9,&quot;top&quot;:171.6,&quot;width&quot;:832.1}"/>
</p:tagLst>
</file>

<file path=ppt/tags/tag172.xml><?xml version="1.0" encoding="utf-8"?>
<p:tagLst xmlns:p="http://schemas.openxmlformats.org/presentationml/2006/main">
  <p:tag name="KSO_WM_DIAGRAM_VIRTUALLY_FRAME" val="{&quot;height&quot;:206.75,&quot;left&quot;:73.9,&quot;top&quot;:171.6,&quot;width&quot;:832.1}"/>
</p:tagLst>
</file>

<file path=ppt/tags/tag173.xml><?xml version="1.0" encoding="utf-8"?>
<p:tagLst xmlns:p="http://schemas.openxmlformats.org/presentationml/2006/main">
  <p:tag name="KSO_WM_DIAGRAM_VIRTUALLY_FRAME" val="{&quot;height&quot;:337.55,&quot;left&quot;:54.1,&quot;top&quot;:137.35,&quot;width&quot;:218.45}"/>
</p:tagLst>
</file>

<file path=ppt/tags/tag174.xml><?xml version="1.0" encoding="utf-8"?>
<p:tagLst xmlns:p="http://schemas.openxmlformats.org/presentationml/2006/main">
  <p:tag name="TABLE_ENDDRAG_ORIGIN_RECT" val="395*160"/>
  <p:tag name="TABLE_ENDDRAG_RECT" val="63*347*395*160"/>
</p:tagLst>
</file>

<file path=ppt/tags/tag175.xml><?xml version="1.0" encoding="utf-8"?>
<p:tagLst xmlns:p="http://schemas.openxmlformats.org/presentationml/2006/main">
  <p:tag name="KSO_WM_DIAGRAM_VIRTUALLY_FRAME" val="{&quot;height&quot;:262.17496062992126,&quot;left&quot;:63.7,&quot;top&quot;:264.62503937007875,&quot;width&quot;:834.55}"/>
</p:tagLst>
</file>

<file path=ppt/tags/tag176.xml><?xml version="1.0" encoding="utf-8"?>
<p:tagLst xmlns:p="http://schemas.openxmlformats.org/presentationml/2006/main">
  <p:tag name="KSO_WM_DIAGRAM_VIRTUALLY_FRAME" val="{&quot;height&quot;:262.17496062992126,&quot;left&quot;:63.7,&quot;top&quot;:264.62503937007875,&quot;width&quot;:834.55}"/>
</p:tagLst>
</file>

<file path=ppt/tags/tag177.xml><?xml version="1.0" encoding="utf-8"?>
<p:tagLst xmlns:p="http://schemas.openxmlformats.org/presentationml/2006/main">
  <p:tag name="KSO_WM_DIAGRAM_VIRTUALLY_FRAME" val="{&quot;height&quot;:262.17496062992126,&quot;left&quot;:63.7,&quot;top&quot;:264.62503937007875,&quot;width&quot;:834.55}"/>
</p:tagLst>
</file>

<file path=ppt/tags/tag178.xml><?xml version="1.0" encoding="utf-8"?>
<p:tagLst xmlns:p="http://schemas.openxmlformats.org/presentationml/2006/main">
  <p:tag name="KSO_WM_DIAGRAM_VIRTUALLY_FRAME" val="{&quot;height&quot;:262.17496062992126,&quot;left&quot;:63.7,&quot;top&quot;:264.62503937007875,&quot;width&quot;:834.55}"/>
</p:tagLst>
</file>

<file path=ppt/tags/tag179.xml><?xml version="1.0" encoding="utf-8"?>
<p:tagLst xmlns:p="http://schemas.openxmlformats.org/presentationml/2006/main">
  <p:tag name="KSO_WM_DIAGRAM_VIRTUALLY_FRAME" val="{&quot;height&quot;:262.17496062992126,&quot;left&quot;:63.7,&quot;top&quot;:264.62503937007875,&quot;width&quot;:834.55}"/>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DIAGRAM_VIRTUALLY_FRAME" val="{&quot;height&quot;:262.17496062992126,&quot;left&quot;:63.7,&quot;top&quot;:264.62503937007875,&quot;width&quot;:834.55}"/>
</p:tagLst>
</file>

<file path=ppt/tags/tag181.xml><?xml version="1.0" encoding="utf-8"?>
<p:tagLst xmlns:p="http://schemas.openxmlformats.org/presentationml/2006/main">
  <p:tag name="KSO_WM_DIAGRAM_VIRTUALLY_FRAME" val="{&quot;height&quot;:262.17496062992126,&quot;left&quot;:63.7,&quot;top&quot;:264.62503937007875,&quot;width&quot;:834.55}"/>
</p:tagLst>
</file>

<file path=ppt/tags/tag182.xml><?xml version="1.0" encoding="utf-8"?>
<p:tagLst xmlns:p="http://schemas.openxmlformats.org/presentationml/2006/main">
  <p:tag name="TABLE_ENDDRAG_ORIGIN_RECT" val="664*291"/>
  <p:tag name="TABLE_ENDDRAG_RECT" val="174*159*664*291"/>
</p:tagLst>
</file>

<file path=ppt/tags/tag183.xml><?xml version="1.0" encoding="utf-8"?>
<p:tagLst xmlns:p="http://schemas.openxmlformats.org/presentationml/2006/main">
  <p:tag name="KSO_WM_DIAGRAM_VIRTUALLY_FRAME" val="{&quot;height&quot;:337.55,&quot;left&quot;:54.1,&quot;top&quot;:137.35,&quot;width&quot;:218.45}"/>
</p:tagLst>
</file>

<file path=ppt/tags/tag184.xml><?xml version="1.0" encoding="utf-8"?>
<p:tagLst xmlns:p="http://schemas.openxmlformats.org/presentationml/2006/main">
  <p:tag name="KSO_WM_DIAGRAM_VIRTUALLY_FRAME" val="{&quot;height&quot;:337.55,&quot;left&quot;:54.1,&quot;top&quot;:137.35,&quot;width&quot;:218.45}"/>
</p:tagLst>
</file>

<file path=ppt/tags/tag185.xml><?xml version="1.0" encoding="utf-8"?>
<p:tagLst xmlns:p="http://schemas.openxmlformats.org/presentationml/2006/main">
  <p:tag name="KSO_WM_DIAGRAM_VIRTUALLY_FRAME" val="{&quot;height&quot;:337.55,&quot;left&quot;:54.1,&quot;top&quot;:137.35,&quot;width&quot;:218.45}"/>
</p:tagLst>
</file>

<file path=ppt/tags/tag186.xml><?xml version="1.0" encoding="utf-8"?>
<p:tagLst xmlns:p="http://schemas.openxmlformats.org/presentationml/2006/main">
  <p:tag name="KSO_WM_DIAGRAM_VIRTUALLY_FRAME" val="{&quot;height&quot;:337.55,&quot;left&quot;:54.1,&quot;top&quot;:137.35,&quot;width&quot;:218.45}"/>
</p:tagLst>
</file>

<file path=ppt/tags/tag187.xml><?xml version="1.0" encoding="utf-8"?>
<p:tagLst xmlns:p="http://schemas.openxmlformats.org/presentationml/2006/main">
  <p:tag name="KSO_WM_DIAGRAM_VIRTUALLY_FRAME" val="{&quot;height&quot;:288.65,&quot;left&quot;:67.9,&quot;top&quot;:87.75,&quot;width&quot;:813.05}"/>
</p:tagLst>
</file>

<file path=ppt/tags/tag188.xml><?xml version="1.0" encoding="utf-8"?>
<p:tagLst xmlns:p="http://schemas.openxmlformats.org/presentationml/2006/main">
  <p:tag name="KSO_WM_DIAGRAM_VIRTUALLY_FRAME" val="{&quot;height&quot;:288.65,&quot;left&quot;:67.9,&quot;top&quot;:87.75,&quot;width&quot;:813.05}"/>
</p:tagLst>
</file>

<file path=ppt/tags/tag189.xml><?xml version="1.0" encoding="utf-8"?>
<p:tagLst xmlns:p="http://schemas.openxmlformats.org/presentationml/2006/main">
  <p:tag name="KSO_WM_DIAGRAM_VIRTUALLY_FRAME" val="{&quot;height&quot;:288.65,&quot;left&quot;:67.9,&quot;top&quot;:87.75,&quot;width&quot;:813.05}"/>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DIAGRAM_VIRTUALLY_FRAME" val="{&quot;height&quot;:288.65,&quot;left&quot;:67.9,&quot;top&quot;:87.75,&quot;width&quot;:813.05}"/>
</p:tagLst>
</file>

<file path=ppt/tags/tag191.xml><?xml version="1.0" encoding="utf-8"?>
<p:tagLst xmlns:p="http://schemas.openxmlformats.org/presentationml/2006/main">
  <p:tag name="KSO_WM_DIAGRAM_VIRTUALLY_FRAME" val="{&quot;height&quot;:288.65,&quot;left&quot;:67.9,&quot;top&quot;:87.75,&quot;width&quot;:813.05}"/>
</p:tagLst>
</file>

<file path=ppt/tags/tag192.xml><?xml version="1.0" encoding="utf-8"?>
<p:tagLst xmlns:p="http://schemas.openxmlformats.org/presentationml/2006/main">
  <p:tag name="KSO_WM_DIAGRAM_VIRTUALLY_FRAME" val="{&quot;height&quot;:288.65,&quot;left&quot;:67.9,&quot;top&quot;:87.75,&quot;width&quot;:813.05}"/>
</p:tagLst>
</file>

<file path=ppt/tags/tag193.xml><?xml version="1.0" encoding="utf-8"?>
<p:tagLst xmlns:p="http://schemas.openxmlformats.org/presentationml/2006/main">
  <p:tag name="KSO_WM_DIAGRAM_VIRTUALLY_FRAME" val="{&quot;height&quot;:288.65,&quot;left&quot;:67.9,&quot;top&quot;:87.75,&quot;width&quot;:813.05}"/>
</p:tagLst>
</file>

<file path=ppt/tags/tag194.xml><?xml version="1.0" encoding="utf-8"?>
<p:tagLst xmlns:p="http://schemas.openxmlformats.org/presentationml/2006/main">
  <p:tag name="KSO_WM_DIAGRAM_VIRTUALLY_FRAME" val="{&quot;height&quot;:288.65,&quot;left&quot;:67.9,&quot;top&quot;:87.75,&quot;width&quot;:813.05}"/>
</p:tagLst>
</file>

<file path=ppt/tags/tag195.xml><?xml version="1.0" encoding="utf-8"?>
<p:tagLst xmlns:p="http://schemas.openxmlformats.org/presentationml/2006/main">
  <p:tag name="TIMING" val="|36.1"/>
  <p:tag name="resource_record_key" val="{&quot;13&quot;:[4364957,4364912]}"/>
</p:tagLst>
</file>

<file path=ppt/tags/tag196.xml><?xml version="1.0" encoding="utf-8"?>
<p:tagLst xmlns:p="http://schemas.openxmlformats.org/presentationml/2006/main">
  <p:tag name="TIMING" val="|36.1"/>
  <p:tag name="resource_record_key" val="{&quot;13&quot;:[4364957,4364912]}"/>
</p:tagLst>
</file>

<file path=ppt/tags/tag197.xml><?xml version="1.0" encoding="utf-8"?>
<p:tagLst xmlns:p="http://schemas.openxmlformats.org/presentationml/2006/main">
  <p:tag name="TIMING" val="|36.1"/>
  <p:tag name="resource_record_key" val="{&quot;13&quot;:[4364957,4364912]}"/>
</p:tagLst>
</file>

<file path=ppt/tags/tag198.xml><?xml version="1.0" encoding="utf-8"?>
<p:tagLst xmlns:p="http://schemas.openxmlformats.org/presentationml/2006/main">
  <p:tag name="KSO_WM_DIAGRAM_VIRTUALLY_FRAME" val="{&quot;height&quot;:244.1,&quot;left&quot;:28.05,&quot;top&quot;:71.5,&quot;width&quot;:896.3}"/>
</p:tagLst>
</file>

<file path=ppt/tags/tag199.xml><?xml version="1.0" encoding="utf-8"?>
<p:tagLst xmlns:p="http://schemas.openxmlformats.org/presentationml/2006/main">
  <p:tag name="KSO_WM_DIAGRAM_VIRTUALLY_FRAME" val="{&quot;height&quot;:244.1,&quot;left&quot;:28.05,&quot;top&quot;:71.5,&quot;width&quot;:896.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DIAGRAM_VIRTUALLY_FRAME" val="{&quot;height&quot;:244.1,&quot;left&quot;:28.05,&quot;top&quot;:71.5,&quot;width&quot;:896.3}"/>
</p:tagLst>
</file>

<file path=ppt/tags/tag201.xml><?xml version="1.0" encoding="utf-8"?>
<p:tagLst xmlns:p="http://schemas.openxmlformats.org/presentationml/2006/main">
  <p:tag name="KSO_WM_DIAGRAM_VIRTUALLY_FRAME" val="{&quot;height&quot;:244.1,&quot;left&quot;:28.05,&quot;top&quot;:71.5,&quot;width&quot;:896.3}"/>
</p:tagLst>
</file>

<file path=ppt/tags/tag202.xml><?xml version="1.0" encoding="utf-8"?>
<p:tagLst xmlns:p="http://schemas.openxmlformats.org/presentationml/2006/main">
  <p:tag name="KSO_WM_DIAGRAM_VIRTUALLY_FRAME" val="{&quot;height&quot;:244.1,&quot;left&quot;:28.05,&quot;top&quot;:71.5,&quot;width&quot;:896.3}"/>
</p:tagLst>
</file>

<file path=ppt/tags/tag203.xml><?xml version="1.0" encoding="utf-8"?>
<p:tagLst xmlns:p="http://schemas.openxmlformats.org/presentationml/2006/main">
  <p:tag name="KSO_WM_DIAGRAM_VIRTUALLY_FRAME" val="{&quot;height&quot;:244.1,&quot;left&quot;:28.05,&quot;top&quot;:71.5,&quot;width&quot;:896.3}"/>
</p:tagLst>
</file>

<file path=ppt/tags/tag204.xml><?xml version="1.0" encoding="utf-8"?>
<p:tagLst xmlns:p="http://schemas.openxmlformats.org/presentationml/2006/main">
  <p:tag name="KSO_WM_DIAGRAM_VIRTUALLY_FRAME" val="{&quot;height&quot;:244.1,&quot;left&quot;:28.05,&quot;top&quot;:71.5,&quot;width&quot;:896.3}"/>
</p:tagLst>
</file>

<file path=ppt/tags/tag205.xml><?xml version="1.0" encoding="utf-8"?>
<p:tagLst xmlns:p="http://schemas.openxmlformats.org/presentationml/2006/main">
  <p:tag name="KSO_WM_DIAGRAM_VIRTUALLY_FRAME" val="{&quot;height&quot;:244.1,&quot;left&quot;:28.05,&quot;top&quot;:71.5,&quot;width&quot;:896.3}"/>
</p:tagLst>
</file>

<file path=ppt/tags/tag206.xml><?xml version="1.0" encoding="utf-8"?>
<p:tagLst xmlns:p="http://schemas.openxmlformats.org/presentationml/2006/main">
  <p:tag name="KSO_WM_DIAGRAM_VIRTUALLY_FRAME" val="{&quot;height&quot;:244.1,&quot;left&quot;:28.05,&quot;top&quot;:71.5,&quot;width&quot;:896.3}"/>
</p:tagLst>
</file>

<file path=ppt/tags/tag207.xml><?xml version="1.0" encoding="utf-8"?>
<p:tagLst xmlns:p="http://schemas.openxmlformats.org/presentationml/2006/main">
  <p:tag name="KSO_WM_DIAGRAM_VIRTUALLY_FRAME" val="{&quot;height&quot;:244.1,&quot;left&quot;:28.05,&quot;top&quot;:71.5,&quot;width&quot;:896.3}"/>
</p:tagLst>
</file>

<file path=ppt/tags/tag208.xml><?xml version="1.0" encoding="utf-8"?>
<p:tagLst xmlns:p="http://schemas.openxmlformats.org/presentationml/2006/main">
  <p:tag name="KSO_WM_DIAGRAM_VIRTUALLY_FRAME" val="{&quot;height&quot;:244.1,&quot;left&quot;:28.05,&quot;top&quot;:71.5,&quot;width&quot;:896.3}"/>
</p:tagLst>
</file>

<file path=ppt/tags/tag209.xml><?xml version="1.0" encoding="utf-8"?>
<p:tagLst xmlns:p="http://schemas.openxmlformats.org/presentationml/2006/main">
  <p:tag name="KSO_WM_DIAGRAM_VIRTUALLY_FRAME" val="{&quot;height&quot;:244.1,&quot;left&quot;:28.05,&quot;top&quot;:71.5,&quot;width&quot;:896.3}"/>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TIMING" val="|36.1"/>
  <p:tag name="resource_record_key" val="{&quot;13&quot;:[4364957,4364912]}"/>
</p:tagLst>
</file>

<file path=ppt/tags/tag211.xml><?xml version="1.0" encoding="utf-8"?>
<p:tagLst xmlns:p="http://schemas.openxmlformats.org/presentationml/2006/main">
  <p:tag name="resource_record_key" val="{&quot;13&quot;:[4364957,4364912]}"/>
  <p:tag name="commondata" val="eyJoZGlkIjoiYzM0MmZmMjI2ODYwYmM4MDVlMWU3MTEyMTBhOWZkNTUifQ=="/>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Theme">
  <a:themeElements>
    <a:clrScheme name="浙大蓝色">
      <a:dk1>
        <a:sysClr val="windowText" lastClr="000000"/>
      </a:dk1>
      <a:lt1>
        <a:sysClr val="window" lastClr="FFFFFF"/>
      </a:lt1>
      <a:dk2>
        <a:srgbClr val="44546A"/>
      </a:dk2>
      <a:lt2>
        <a:srgbClr val="FFFFFF"/>
      </a:lt2>
      <a:accent1>
        <a:srgbClr val="003E87"/>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浙大蓝色">
      <a:dk1>
        <a:sysClr val="windowText" lastClr="000000"/>
      </a:dk1>
      <a:lt1>
        <a:sysClr val="window" lastClr="FFFFFF"/>
      </a:lt1>
      <a:dk2>
        <a:srgbClr val="44546A"/>
      </a:dk2>
      <a:lt2>
        <a:srgbClr val="FFFFFF"/>
      </a:lt2>
      <a:accent1>
        <a:srgbClr val="003E87"/>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浙大蓝色">
      <a:dk1>
        <a:sysClr val="windowText" lastClr="000000"/>
      </a:dk1>
      <a:lt1>
        <a:sysClr val="window" lastClr="FFFFFF"/>
      </a:lt1>
      <a:dk2>
        <a:srgbClr val="44546A"/>
      </a:dk2>
      <a:lt2>
        <a:srgbClr val="FFFFFF"/>
      </a:lt2>
      <a:accent1>
        <a:srgbClr val="003E87"/>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7249</Words>
  <Application>WPS 演示</Application>
  <PresentationFormat>宽屏</PresentationFormat>
  <Paragraphs>861</Paragraphs>
  <Slides>25</Slides>
  <Notes>19</Notes>
  <HiddenSlides>0</HiddenSlides>
  <MMClips>0</MMClips>
  <ScaleCrop>false</ScaleCrop>
  <HeadingPairs>
    <vt:vector size="6" baseType="variant">
      <vt:variant>
        <vt:lpstr>已用的字体</vt:lpstr>
      </vt:variant>
      <vt:variant>
        <vt:i4>13</vt:i4>
      </vt:variant>
      <vt:variant>
        <vt:lpstr>主题</vt:lpstr>
      </vt:variant>
      <vt:variant>
        <vt:i4>5</vt:i4>
      </vt:variant>
      <vt:variant>
        <vt:lpstr>幻灯片标题</vt:lpstr>
      </vt:variant>
      <vt:variant>
        <vt:i4>25</vt:i4>
      </vt:variant>
    </vt:vector>
  </HeadingPairs>
  <TitlesOfParts>
    <vt:vector size="43" baseType="lpstr">
      <vt:lpstr>Arial</vt:lpstr>
      <vt:lpstr>宋体</vt:lpstr>
      <vt:lpstr>Wingdings</vt:lpstr>
      <vt:lpstr>Times New Roman</vt:lpstr>
      <vt:lpstr>微软雅黑</vt:lpstr>
      <vt:lpstr>Calibri</vt:lpstr>
      <vt:lpstr>Wingdings</vt:lpstr>
      <vt:lpstr>Source Han Sans</vt:lpstr>
      <vt:lpstr>Arial Unicode MS</vt:lpstr>
      <vt:lpstr>等线 Light</vt:lpstr>
      <vt:lpstr>Calibri Light</vt:lpstr>
      <vt:lpstr>等线</vt:lpstr>
      <vt:lpstr>Consolas</vt:lpstr>
      <vt:lpstr>Office Theme</vt:lpstr>
      <vt:lpstr>自定义设计方案</vt:lpstr>
      <vt:lpstr>1_自定义设计方案</vt:lpstr>
      <vt:lpstr>3_Office Theme</vt:lpstr>
      <vt:lpstr>4_Office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博士学长的百宝箱</dc:creator>
  <cp:lastModifiedBy>blinglingling</cp:lastModifiedBy>
  <cp:revision>1119</cp:revision>
  <cp:lastPrinted>2023-12-14T09:48:00Z</cp:lastPrinted>
  <dcterms:created xsi:type="dcterms:W3CDTF">2019-10-11T01:48:00Z</dcterms:created>
  <dcterms:modified xsi:type="dcterms:W3CDTF">2025-06-15T14:14:19Z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A359E16E448C4F9FB7BB6777A63EF030_13</vt:lpwstr>
  </property>
  <property fmtid="{D5CDD505-2E9C-101B-9397-08002B2CF9AE}" pid="3" name="KSOProductBuildVer">
    <vt:lpwstr>2052-12.1.0.21541</vt:lpwstr>
  </property>
</Properties>
</file>