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3" r:id="rId8"/>
    <p:sldId id="264" r:id="rId9"/>
    <p:sldId id="262" r:id="rId10"/>
    <p:sldId id="266" r:id="rId11"/>
    <p:sldId id="267" r:id="rId12"/>
    <p:sldId id="268" r:id="rId13"/>
    <p:sldId id="270" r:id="rId14"/>
    <p:sldId id="27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0F0F0"/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CB4EB33-8B9A-4AAB-A46A-0D3E8ED8FAFD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7372A6F-8A01-463B-A0E4-8035C681DD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946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B33-8B9A-4AAB-A46A-0D3E8ED8FAFD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2A6F-8A01-463B-A0E4-8035C681DD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232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B33-8B9A-4AAB-A46A-0D3E8ED8FAFD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2A6F-8A01-463B-A0E4-8035C681DD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5915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B33-8B9A-4AAB-A46A-0D3E8ED8FAFD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2A6F-8A01-463B-A0E4-8035C681DD5E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3597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B33-8B9A-4AAB-A46A-0D3E8ED8FAFD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2A6F-8A01-463B-A0E4-8035C681DD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506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B33-8B9A-4AAB-A46A-0D3E8ED8FAFD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2A6F-8A01-463B-A0E4-8035C681DD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8990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B33-8B9A-4AAB-A46A-0D3E8ED8FAFD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2A6F-8A01-463B-A0E4-8035C681DD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7940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B33-8B9A-4AAB-A46A-0D3E8ED8FAFD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2A6F-8A01-463B-A0E4-8035C681DD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9133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B33-8B9A-4AAB-A46A-0D3E8ED8FAFD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2A6F-8A01-463B-A0E4-8035C681DD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451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B33-8B9A-4AAB-A46A-0D3E8ED8FAFD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2A6F-8A01-463B-A0E4-8035C681DD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302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B33-8B9A-4AAB-A46A-0D3E8ED8FAFD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2A6F-8A01-463B-A0E4-8035C681DD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449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B33-8B9A-4AAB-A46A-0D3E8ED8FAFD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2A6F-8A01-463B-A0E4-8035C681DD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6455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B33-8B9A-4AAB-A46A-0D3E8ED8FAFD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2A6F-8A01-463B-A0E4-8035C681DD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2849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B33-8B9A-4AAB-A46A-0D3E8ED8FAFD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2A6F-8A01-463B-A0E4-8035C681DD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7723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B33-8B9A-4AAB-A46A-0D3E8ED8FAFD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2A6F-8A01-463B-A0E4-8035C681DD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056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B33-8B9A-4AAB-A46A-0D3E8ED8FAFD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2A6F-8A01-463B-A0E4-8035C681DD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342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B33-8B9A-4AAB-A46A-0D3E8ED8FAFD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2A6F-8A01-463B-A0E4-8035C681DD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970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4EB33-8B9A-4AAB-A46A-0D3E8ED8FAFD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72A6F-8A01-463B-A0E4-8035C681DD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401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F2639B-BCBB-43F4-BF14-DE30BE218EB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64F572-F9DA-425F-8393-9739EE88E059}"/>
              </a:ext>
            </a:extLst>
          </p:cNvPr>
          <p:cNvSpPr txBox="1"/>
          <p:nvPr/>
        </p:nvSpPr>
        <p:spPr>
          <a:xfrm>
            <a:off x="2004452" y="1920895"/>
            <a:ext cx="818309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600" b="1" dirty="0" err="1">
                <a:latin typeface="Arial" panose="020B0604020202020204" pitchFamily="34" charset="0"/>
                <a:cs typeface="Arial" panose="020B0604020202020204" pitchFamily="34" charset="0"/>
              </a:rPr>
              <a:t>STRAS</a:t>
            </a:r>
            <a:r>
              <a:rPr lang="en-CA" sz="9600" dirty="0" err="1">
                <a:latin typeface="Arial" panose="020B0604020202020204" pitchFamily="34" charset="0"/>
                <a:cs typeface="Arial" panose="020B0604020202020204" pitchFamily="34" charset="0"/>
              </a:rPr>
              <a:t>Tech</a:t>
            </a:r>
            <a:endParaRPr lang="en-CA" sz="9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CA" sz="5400" b="1" dirty="0">
                <a:latin typeface="Arial" panose="020B0604020202020204" pitchFamily="34" charset="0"/>
                <a:cs typeface="Arial" panose="020B0604020202020204" pitchFamily="34" charset="0"/>
              </a:rPr>
              <a:t>Electronics Overview</a:t>
            </a:r>
          </a:p>
          <a:p>
            <a:pPr algn="ctr"/>
            <a:r>
              <a:rPr lang="en-CA" sz="4400" dirty="0">
                <a:latin typeface="Arial" panose="020B0604020202020204" pitchFamily="34" charset="0"/>
                <a:cs typeface="Arial" panose="020B0604020202020204" pitchFamily="34" charset="0"/>
              </a:rPr>
              <a:t>Proof-of-Concept Prototype</a:t>
            </a:r>
            <a:endParaRPr lang="en-CA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718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58DBB0-6A6C-4476-97FD-63F47F69437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038095-5F3C-4F07-AD0D-67ABBB586E71}"/>
              </a:ext>
            </a:extLst>
          </p:cNvPr>
          <p:cNvSpPr txBox="1"/>
          <p:nvPr/>
        </p:nvSpPr>
        <p:spPr>
          <a:xfrm>
            <a:off x="719667" y="347133"/>
            <a:ext cx="83596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b="1" u="sng" dirty="0">
                <a:solidFill>
                  <a:schemeClr val="bg1"/>
                </a:solidFill>
              </a:rPr>
              <a:t>Software – Joint Angle Algorithm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9374D0-023E-40B6-9EB9-E2C387E97F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61"/>
          <a:stretch/>
        </p:blipFill>
        <p:spPr>
          <a:xfrm>
            <a:off x="0" y="1193800"/>
            <a:ext cx="12192000" cy="477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06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58DBB0-6A6C-4476-97FD-63F47F69437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038095-5F3C-4F07-AD0D-67ABBB586E71}"/>
              </a:ext>
            </a:extLst>
          </p:cNvPr>
          <p:cNvSpPr txBox="1"/>
          <p:nvPr/>
        </p:nvSpPr>
        <p:spPr>
          <a:xfrm>
            <a:off x="719667" y="347133"/>
            <a:ext cx="83596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b="1" u="sng" dirty="0">
                <a:solidFill>
                  <a:schemeClr val="bg1"/>
                </a:solidFill>
              </a:rPr>
              <a:t>Software – Joint Angle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BD3B0-5ED1-4597-A87C-5D4B67C68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5173"/>
            <a:ext cx="6549656" cy="567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72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58DBB0-6A6C-4476-97FD-63F47F69437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038095-5F3C-4F07-AD0D-67ABBB586E71}"/>
              </a:ext>
            </a:extLst>
          </p:cNvPr>
          <p:cNvSpPr txBox="1"/>
          <p:nvPr/>
        </p:nvSpPr>
        <p:spPr>
          <a:xfrm>
            <a:off x="719667" y="347133"/>
            <a:ext cx="83596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b="1" u="sng" dirty="0">
                <a:solidFill>
                  <a:schemeClr val="bg1"/>
                </a:solidFill>
              </a:rPr>
              <a:t>Software – Joint Angle Algorithm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BC0C2C-A0FC-44FC-8E46-043D7D2F3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2276"/>
            <a:ext cx="12192000" cy="545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14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58DBB0-6A6C-4476-97FD-63F47F69437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038095-5F3C-4F07-AD0D-67ABBB586E71}"/>
              </a:ext>
            </a:extLst>
          </p:cNvPr>
          <p:cNvSpPr txBox="1"/>
          <p:nvPr/>
        </p:nvSpPr>
        <p:spPr>
          <a:xfrm>
            <a:off x="719667" y="347133"/>
            <a:ext cx="83596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b="1" u="sng" dirty="0">
                <a:solidFill>
                  <a:schemeClr val="bg1"/>
                </a:solidFill>
              </a:rPr>
              <a:t>Software – Joint Angle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502D5-FE7E-4727-8712-A680AF879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5454"/>
            <a:ext cx="12192000" cy="307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64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58DBB0-6A6C-4476-97FD-63F47F69437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038095-5F3C-4F07-AD0D-67ABBB586E71}"/>
              </a:ext>
            </a:extLst>
          </p:cNvPr>
          <p:cNvSpPr txBox="1"/>
          <p:nvPr/>
        </p:nvSpPr>
        <p:spPr>
          <a:xfrm>
            <a:off x="719667" y="347133"/>
            <a:ext cx="83596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b="1" u="sng" dirty="0">
                <a:solidFill>
                  <a:schemeClr val="bg1"/>
                </a:solidFill>
              </a:rPr>
              <a:t>Software – Joint Angle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0E519E-00C8-4236-9A99-CC3475D72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91207"/>
            <a:ext cx="12191999" cy="245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37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58DBB0-6A6C-4476-97FD-63F47F69437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038095-5F3C-4F07-AD0D-67ABBB586E71}"/>
              </a:ext>
            </a:extLst>
          </p:cNvPr>
          <p:cNvSpPr txBox="1"/>
          <p:nvPr/>
        </p:nvSpPr>
        <p:spPr>
          <a:xfrm>
            <a:off x="719667" y="347133"/>
            <a:ext cx="95334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b="1" u="sng" dirty="0">
                <a:solidFill>
                  <a:schemeClr val="bg1"/>
                </a:solidFill>
              </a:rPr>
              <a:t>Software – Angular Velocity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9D2462-8D87-4EE6-A8BE-836888CF8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3704"/>
            <a:ext cx="12192000" cy="189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5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58DBB0-6A6C-4476-97FD-63F47F69437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2D969-968F-462F-AF9C-AF903E153151}"/>
              </a:ext>
            </a:extLst>
          </p:cNvPr>
          <p:cNvSpPr txBox="1"/>
          <p:nvPr/>
        </p:nvSpPr>
        <p:spPr>
          <a:xfrm>
            <a:off x="719667" y="347133"/>
            <a:ext cx="515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b="1" u="sng" dirty="0">
                <a:solidFill>
                  <a:schemeClr val="bg1"/>
                </a:solidFill>
              </a:rPr>
              <a:t>Electronics</a:t>
            </a:r>
          </a:p>
        </p:txBody>
      </p:sp>
      <p:pic>
        <p:nvPicPr>
          <p:cNvPr id="1026" name="Picture 2" descr="Arduino Uno Rev3 — Arduino Official Store">
            <a:extLst>
              <a:ext uri="{FF2B5EF4-FFF2-40B4-BE49-F238E27FC236}">
                <a16:creationId xmlns:a16="http://schemas.microsoft.com/office/drawing/2014/main" id="{D8510BFC-FB57-48DB-8D75-BAAA85DB3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414" y="3068056"/>
            <a:ext cx="3879170" cy="291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ove - IMU 9DOF v2.0 - Seeed Wiki">
            <a:extLst>
              <a:ext uri="{FF2B5EF4-FFF2-40B4-BE49-F238E27FC236}">
                <a16:creationId xmlns:a16="http://schemas.microsoft.com/office/drawing/2014/main" id="{0BAFF0AF-4B08-4B4B-AA65-14C390CF3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90" y="1463707"/>
            <a:ext cx="2507983" cy="196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ed Grove - ADC for Load Cell: Amazon.de: Computer &amp; Accessories">
            <a:extLst>
              <a:ext uri="{FF2B5EF4-FFF2-40B4-BE49-F238E27FC236}">
                <a16:creationId xmlns:a16="http://schemas.microsoft.com/office/drawing/2014/main" id="{4B06D21A-D451-44A6-BF4A-4D44B0F35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09" y="3595740"/>
            <a:ext cx="1827743" cy="154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xcell 16pcs 2 Colors x 8pcs 5mm Red Green LED Diode Lights Colored Lens  Diffused Round 20mA Lighting Bulb Lamp Electronic Components Light Emitting  Diodes: Amazon.com: Industrial &amp; Scientific">
            <a:extLst>
              <a:ext uri="{FF2B5EF4-FFF2-40B4-BE49-F238E27FC236}">
                <a16:creationId xmlns:a16="http://schemas.microsoft.com/office/drawing/2014/main" id="{90E52F03-7F87-469D-9055-BD1D913E5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4803" y="1702700"/>
            <a:ext cx="1489415" cy="148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omentary Pushbutton Switch - 12mm Square - COM-09190 - SparkFun Electronics">
            <a:extLst>
              <a:ext uri="{FF2B5EF4-FFF2-40B4-BE49-F238E27FC236}">
                <a16:creationId xmlns:a16="http://schemas.microsoft.com/office/drawing/2014/main" id="{B24D674D-E8F6-48D6-98C9-BF23C9B63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7150" y="3625438"/>
            <a:ext cx="1489416" cy="148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ree Pc Clipart, Download Free Pc Clipart png images, Free ClipArts on  Clipart Library">
            <a:extLst>
              <a:ext uri="{FF2B5EF4-FFF2-40B4-BE49-F238E27FC236}">
                <a16:creationId xmlns:a16="http://schemas.microsoft.com/office/drawing/2014/main" id="{E98B358D-FCD8-4FE1-8423-C1DD26585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349" y="743041"/>
            <a:ext cx="2849301" cy="183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4B1699-2F6E-4E33-AE9C-597B268227BD}"/>
              </a:ext>
            </a:extLst>
          </p:cNvPr>
          <p:cNvSpPr txBox="1"/>
          <p:nvPr/>
        </p:nvSpPr>
        <p:spPr>
          <a:xfrm>
            <a:off x="4778307" y="314997"/>
            <a:ext cx="263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Host Computer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03DED2-ECA6-4557-BD15-FBFADC46314E}"/>
              </a:ext>
            </a:extLst>
          </p:cNvPr>
          <p:cNvSpPr txBox="1"/>
          <p:nvPr/>
        </p:nvSpPr>
        <p:spPr>
          <a:xfrm>
            <a:off x="4885266" y="5793807"/>
            <a:ext cx="263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Arduino UNO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B4BC9B-1F23-4B7D-B8A2-C296D12D8926}"/>
              </a:ext>
            </a:extLst>
          </p:cNvPr>
          <p:cNvSpPr txBox="1"/>
          <p:nvPr/>
        </p:nvSpPr>
        <p:spPr>
          <a:xfrm>
            <a:off x="9384166" y="1258721"/>
            <a:ext cx="263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Start/Stop LED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F22383-8822-4E8B-9295-63EE0F79906A}"/>
              </a:ext>
            </a:extLst>
          </p:cNvPr>
          <p:cNvSpPr txBox="1"/>
          <p:nvPr/>
        </p:nvSpPr>
        <p:spPr>
          <a:xfrm>
            <a:off x="9401818" y="5004834"/>
            <a:ext cx="263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Start/Stop Button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6540AA-7BEA-47DF-B271-086A29A5979E}"/>
              </a:ext>
            </a:extLst>
          </p:cNvPr>
          <p:cNvSpPr txBox="1"/>
          <p:nvPr/>
        </p:nvSpPr>
        <p:spPr>
          <a:xfrm>
            <a:off x="662383" y="3077594"/>
            <a:ext cx="263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9 Axis IMU (x2)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E79FB5-CB5E-47D3-8559-FB13F8E78344}"/>
              </a:ext>
            </a:extLst>
          </p:cNvPr>
          <p:cNvSpPr txBox="1"/>
          <p:nvPr/>
        </p:nvSpPr>
        <p:spPr>
          <a:xfrm>
            <a:off x="662383" y="5293367"/>
            <a:ext cx="263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HX711 Load Cell Amp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292C42-6DCF-4F05-B018-F434B37F30F6}"/>
              </a:ext>
            </a:extLst>
          </p:cNvPr>
          <p:cNvCxnSpPr>
            <a:cxnSpLocks/>
          </p:cNvCxnSpPr>
          <p:nvPr/>
        </p:nvCxnSpPr>
        <p:spPr>
          <a:xfrm>
            <a:off x="2723917" y="2580281"/>
            <a:ext cx="1712616" cy="7471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53648D-8B3A-4CA3-BE16-638A22EC9CD2}"/>
              </a:ext>
            </a:extLst>
          </p:cNvPr>
          <p:cNvCxnSpPr>
            <a:cxnSpLocks/>
          </p:cNvCxnSpPr>
          <p:nvPr/>
        </p:nvCxnSpPr>
        <p:spPr>
          <a:xfrm flipV="1">
            <a:off x="2835382" y="3965211"/>
            <a:ext cx="1381018" cy="2194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31D9EA-4929-49DE-99E8-950EDB09AF52}"/>
              </a:ext>
            </a:extLst>
          </p:cNvPr>
          <p:cNvCxnSpPr>
            <a:cxnSpLocks/>
          </p:cNvCxnSpPr>
          <p:nvPr/>
        </p:nvCxnSpPr>
        <p:spPr>
          <a:xfrm flipH="1" flipV="1">
            <a:off x="8028192" y="4370146"/>
            <a:ext cx="1928958" cy="555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9780C9-4D5C-4F40-B1BF-1AD24D149F30}"/>
              </a:ext>
            </a:extLst>
          </p:cNvPr>
          <p:cNvCxnSpPr>
            <a:cxnSpLocks/>
          </p:cNvCxnSpPr>
          <p:nvPr/>
        </p:nvCxnSpPr>
        <p:spPr>
          <a:xfrm flipV="1">
            <a:off x="8035584" y="2447407"/>
            <a:ext cx="2192149" cy="10735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8DDA95-FAC3-44FC-B169-2BE6320BF8CE}"/>
              </a:ext>
            </a:extLst>
          </p:cNvPr>
          <p:cNvCxnSpPr>
            <a:cxnSpLocks/>
            <a:endCxn id="1036" idx="2"/>
          </p:cNvCxnSpPr>
          <p:nvPr/>
        </p:nvCxnSpPr>
        <p:spPr>
          <a:xfrm flipV="1">
            <a:off x="6096000" y="2581300"/>
            <a:ext cx="0" cy="6512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94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58DBB0-6A6C-4476-97FD-63F47F69437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038095-5F3C-4F07-AD0D-67ABBB586E71}"/>
              </a:ext>
            </a:extLst>
          </p:cNvPr>
          <p:cNvSpPr txBox="1"/>
          <p:nvPr/>
        </p:nvSpPr>
        <p:spPr>
          <a:xfrm>
            <a:off x="719666" y="347133"/>
            <a:ext cx="11158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b="1" u="sng" dirty="0">
                <a:solidFill>
                  <a:schemeClr val="bg1"/>
                </a:solidFill>
              </a:rPr>
              <a:t>Electronics – Load Cell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F9D5B9-F16C-4E49-991A-1B61A6AFC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996" y="1463707"/>
            <a:ext cx="4201924" cy="4597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95D840-E8CF-4F3B-9811-AA47EB043A0F}"/>
              </a:ext>
            </a:extLst>
          </p:cNvPr>
          <p:cNvCxnSpPr/>
          <p:nvPr/>
        </p:nvCxnSpPr>
        <p:spPr>
          <a:xfrm flipV="1">
            <a:off x="3839029" y="2108200"/>
            <a:ext cx="1016000" cy="1320799"/>
          </a:xfrm>
          <a:prstGeom prst="straightConnector1">
            <a:avLst/>
          </a:prstGeom>
          <a:ln w="635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A403C07-1D45-49E3-A698-F61B4EA4DF72}"/>
              </a:ext>
            </a:extLst>
          </p:cNvPr>
          <p:cNvSpPr/>
          <p:nvPr/>
        </p:nvSpPr>
        <p:spPr>
          <a:xfrm>
            <a:off x="3453033" y="1463706"/>
            <a:ext cx="4939854" cy="4597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06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58DBB0-6A6C-4476-97FD-63F47F69437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038095-5F3C-4F07-AD0D-67ABBB586E71}"/>
              </a:ext>
            </a:extLst>
          </p:cNvPr>
          <p:cNvSpPr txBox="1"/>
          <p:nvPr/>
        </p:nvSpPr>
        <p:spPr>
          <a:xfrm>
            <a:off x="719667" y="347133"/>
            <a:ext cx="83596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b="1" u="sng" dirty="0">
                <a:solidFill>
                  <a:schemeClr val="bg1"/>
                </a:solidFill>
              </a:rPr>
              <a:t>Electronics – Load Cell Bridge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E38EA2-1A46-40D5-BFB3-9F03E352C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67" y="1245859"/>
            <a:ext cx="4295678" cy="537927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38ED5BD-B81A-4E84-B296-AA9593B74DCF}"/>
              </a:ext>
            </a:extLst>
          </p:cNvPr>
          <p:cNvSpPr/>
          <p:nvPr/>
        </p:nvSpPr>
        <p:spPr>
          <a:xfrm>
            <a:off x="3569855" y="4036290"/>
            <a:ext cx="244763" cy="305605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D68372-C508-455C-BB31-BCC0EA8A8FBA}"/>
              </a:ext>
            </a:extLst>
          </p:cNvPr>
          <p:cNvSpPr/>
          <p:nvPr/>
        </p:nvSpPr>
        <p:spPr>
          <a:xfrm>
            <a:off x="2022380" y="4018621"/>
            <a:ext cx="244763" cy="305605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463964-F8AC-44BB-BC44-A65F73FCCCC9}"/>
              </a:ext>
            </a:extLst>
          </p:cNvPr>
          <p:cNvSpPr/>
          <p:nvPr/>
        </p:nvSpPr>
        <p:spPr>
          <a:xfrm>
            <a:off x="2622743" y="4919354"/>
            <a:ext cx="244763" cy="305605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07EBAE-D54E-4B45-80AA-369AA4356A1D}"/>
              </a:ext>
            </a:extLst>
          </p:cNvPr>
          <p:cNvSpPr/>
          <p:nvPr/>
        </p:nvSpPr>
        <p:spPr>
          <a:xfrm>
            <a:off x="2969107" y="3065153"/>
            <a:ext cx="244763" cy="305605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C3061D4-30FD-40D4-B2DB-337B55543906}"/>
              </a:ext>
            </a:extLst>
          </p:cNvPr>
          <p:cNvSpPr/>
          <p:nvPr/>
        </p:nvSpPr>
        <p:spPr>
          <a:xfrm>
            <a:off x="2969107" y="4919354"/>
            <a:ext cx="244763" cy="305605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4D64978-9864-463E-99AA-A895750ABDF4}"/>
              </a:ext>
            </a:extLst>
          </p:cNvPr>
          <p:cNvSpPr/>
          <p:nvPr/>
        </p:nvSpPr>
        <p:spPr>
          <a:xfrm>
            <a:off x="2622742" y="3067461"/>
            <a:ext cx="244763" cy="305605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1E8BC-CB13-4E8F-AE8C-A0E8CFC1FAE2}"/>
              </a:ext>
            </a:extLst>
          </p:cNvPr>
          <p:cNvSpPr/>
          <p:nvPr/>
        </p:nvSpPr>
        <p:spPr>
          <a:xfrm>
            <a:off x="2890983" y="2955636"/>
            <a:ext cx="1279236" cy="2447637"/>
          </a:xfrm>
          <a:prstGeom prst="rect">
            <a:avLst/>
          </a:prstGeom>
          <a:noFill/>
          <a:ln w="762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B28B2A-1F48-4559-9E5C-6D4D41E10C2F}"/>
              </a:ext>
            </a:extLst>
          </p:cNvPr>
          <p:cNvSpPr/>
          <p:nvPr/>
        </p:nvSpPr>
        <p:spPr>
          <a:xfrm>
            <a:off x="1431636" y="2947604"/>
            <a:ext cx="1459347" cy="2447637"/>
          </a:xfrm>
          <a:prstGeom prst="rect">
            <a:avLst/>
          </a:prstGeom>
          <a:noFill/>
          <a:ln w="762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2E0446-D23D-4102-8FD8-4F8ACE30A026}"/>
              </a:ext>
            </a:extLst>
          </p:cNvPr>
          <p:cNvSpPr txBox="1"/>
          <p:nvPr/>
        </p:nvSpPr>
        <p:spPr>
          <a:xfrm>
            <a:off x="719667" y="2538104"/>
            <a:ext cx="263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Load Cell #1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E36DA5-1ECC-4004-9AFC-001691DE9A96}"/>
              </a:ext>
            </a:extLst>
          </p:cNvPr>
          <p:cNvSpPr txBox="1"/>
          <p:nvPr/>
        </p:nvSpPr>
        <p:spPr>
          <a:xfrm>
            <a:off x="2496926" y="5460205"/>
            <a:ext cx="263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Load Cell #2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E638E9-6A74-4870-9E70-94122344FCB0}"/>
              </a:ext>
            </a:extLst>
          </p:cNvPr>
          <p:cNvSpPr/>
          <p:nvPr/>
        </p:nvSpPr>
        <p:spPr>
          <a:xfrm>
            <a:off x="5015345" y="3217955"/>
            <a:ext cx="3722255" cy="1908227"/>
          </a:xfrm>
          <a:prstGeom prst="rect">
            <a:avLst/>
          </a:prstGeom>
          <a:solidFill>
            <a:schemeClr val="tx1">
              <a:lumMod val="9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Load Cell Amplifier</a:t>
            </a:r>
            <a:endParaRPr lang="en-CA" sz="3200" dirty="0">
              <a:solidFill>
                <a:srgbClr val="0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39C4F5-470F-4FA9-AC40-D5E215E23A19}"/>
              </a:ext>
            </a:extLst>
          </p:cNvPr>
          <p:cNvSpPr txBox="1"/>
          <p:nvPr/>
        </p:nvSpPr>
        <p:spPr>
          <a:xfrm>
            <a:off x="5015345" y="1219764"/>
            <a:ext cx="263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chemeClr val="bg1"/>
                </a:solidFill>
              </a:rPr>
              <a:t>5V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E63C56-F433-4BE5-B574-32E54088C985}"/>
              </a:ext>
            </a:extLst>
          </p:cNvPr>
          <p:cNvCxnSpPr>
            <a:cxnSpLocks/>
          </p:cNvCxnSpPr>
          <p:nvPr/>
        </p:nvCxnSpPr>
        <p:spPr>
          <a:xfrm flipH="1" flipV="1">
            <a:off x="2345267" y="3126004"/>
            <a:ext cx="199351" cy="994449"/>
          </a:xfrm>
          <a:prstGeom prst="straightConnector1">
            <a:avLst/>
          </a:prstGeom>
          <a:ln w="6350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D962594-F050-4C23-842F-2146C9933083}"/>
              </a:ext>
            </a:extLst>
          </p:cNvPr>
          <p:cNvCxnSpPr>
            <a:cxnSpLocks/>
          </p:cNvCxnSpPr>
          <p:nvPr/>
        </p:nvCxnSpPr>
        <p:spPr>
          <a:xfrm flipH="1" flipV="1">
            <a:off x="3213870" y="4069969"/>
            <a:ext cx="199351" cy="994449"/>
          </a:xfrm>
          <a:prstGeom prst="straightConnector1">
            <a:avLst/>
          </a:prstGeom>
          <a:ln w="6350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916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58DBB0-6A6C-4476-97FD-63F47F69437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038095-5F3C-4F07-AD0D-67ABBB586E71}"/>
              </a:ext>
            </a:extLst>
          </p:cNvPr>
          <p:cNvSpPr txBox="1"/>
          <p:nvPr/>
        </p:nvSpPr>
        <p:spPr>
          <a:xfrm>
            <a:off x="719667" y="347133"/>
            <a:ext cx="515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b="1" u="sng" dirty="0">
                <a:solidFill>
                  <a:schemeClr val="bg1"/>
                </a:solidFill>
              </a:rPr>
              <a:t>Electronics – HX711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A0D1E3-6E07-417B-BAE4-F3FB967E8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67" y="1299965"/>
            <a:ext cx="9612066" cy="521090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2C96CF-EF88-4D8A-A600-A799E333D94B}"/>
              </a:ext>
            </a:extLst>
          </p:cNvPr>
          <p:cNvCxnSpPr/>
          <p:nvPr/>
        </p:nvCxnSpPr>
        <p:spPr>
          <a:xfrm flipV="1">
            <a:off x="3733800" y="3429000"/>
            <a:ext cx="516467" cy="1016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1E8A16-EE34-424F-B69C-3586AE9A2C8E}"/>
              </a:ext>
            </a:extLst>
          </p:cNvPr>
          <p:cNvCxnSpPr>
            <a:cxnSpLocks/>
          </p:cNvCxnSpPr>
          <p:nvPr/>
        </p:nvCxnSpPr>
        <p:spPr>
          <a:xfrm flipH="1" flipV="1">
            <a:off x="3733800" y="3429000"/>
            <a:ext cx="516467" cy="93133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E38F871-DE33-469A-8F44-E6D74C1C6DC5}"/>
              </a:ext>
            </a:extLst>
          </p:cNvPr>
          <p:cNvSpPr/>
          <p:nvPr/>
        </p:nvSpPr>
        <p:spPr>
          <a:xfrm>
            <a:off x="8882742" y="3532909"/>
            <a:ext cx="1110343" cy="1240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723820-0809-4873-8D05-735C273A8E14}"/>
              </a:ext>
            </a:extLst>
          </p:cNvPr>
          <p:cNvCxnSpPr>
            <a:cxnSpLocks/>
          </p:cNvCxnSpPr>
          <p:nvPr/>
        </p:nvCxnSpPr>
        <p:spPr>
          <a:xfrm flipH="1" flipV="1">
            <a:off x="9541823" y="4773881"/>
            <a:ext cx="308759" cy="486888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2284BA1-469C-4FA4-96BB-12367C650F29}"/>
              </a:ext>
            </a:extLst>
          </p:cNvPr>
          <p:cNvSpPr txBox="1"/>
          <p:nvPr/>
        </p:nvSpPr>
        <p:spPr>
          <a:xfrm>
            <a:off x="8789247" y="5249669"/>
            <a:ext cx="263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RATE=1, 80 Samples/s</a:t>
            </a:r>
          </a:p>
          <a:p>
            <a:pPr algn="ctr"/>
            <a:r>
              <a:rPr lang="en-CA" dirty="0">
                <a:solidFill>
                  <a:schemeClr val="bg1"/>
                </a:solidFill>
              </a:rPr>
              <a:t>RATE=0, 10 Samples/s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40A248-EAA4-4D94-9B34-EB367DE4A624}"/>
              </a:ext>
            </a:extLst>
          </p:cNvPr>
          <p:cNvCxnSpPr>
            <a:cxnSpLocks/>
          </p:cNvCxnSpPr>
          <p:nvPr/>
        </p:nvCxnSpPr>
        <p:spPr>
          <a:xfrm flipV="1">
            <a:off x="9537538" y="4118155"/>
            <a:ext cx="206622" cy="4009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A1B57BF-27F6-4F31-A45F-10DF7FCDBE33}"/>
              </a:ext>
            </a:extLst>
          </p:cNvPr>
          <p:cNvCxnSpPr>
            <a:cxnSpLocks/>
          </p:cNvCxnSpPr>
          <p:nvPr/>
        </p:nvCxnSpPr>
        <p:spPr>
          <a:xfrm flipH="1" flipV="1">
            <a:off x="9511733" y="4131311"/>
            <a:ext cx="258233" cy="4009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667DCF2-E1A0-44CF-AED9-CAFD225B819E}"/>
              </a:ext>
            </a:extLst>
          </p:cNvPr>
          <p:cNvCxnSpPr/>
          <p:nvPr/>
        </p:nvCxnSpPr>
        <p:spPr>
          <a:xfrm>
            <a:off x="9637382" y="4039148"/>
            <a:ext cx="143409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A6AE52-ECA0-468E-92D1-66CB5591C93F}"/>
              </a:ext>
            </a:extLst>
          </p:cNvPr>
          <p:cNvCxnSpPr/>
          <p:nvPr/>
        </p:nvCxnSpPr>
        <p:spPr>
          <a:xfrm flipV="1">
            <a:off x="11071477" y="2151142"/>
            <a:ext cx="0" cy="18880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A1BF528-0D14-4157-A671-5E4FA1EA042E}"/>
              </a:ext>
            </a:extLst>
          </p:cNvPr>
          <p:cNvCxnSpPr/>
          <p:nvPr/>
        </p:nvCxnSpPr>
        <p:spPr>
          <a:xfrm flipH="1">
            <a:off x="9537538" y="2137986"/>
            <a:ext cx="153393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5CBFA8-6E74-4131-B28B-4D86BB12D340}"/>
              </a:ext>
            </a:extLst>
          </p:cNvPr>
          <p:cNvCxnSpPr/>
          <p:nvPr/>
        </p:nvCxnSpPr>
        <p:spPr>
          <a:xfrm flipV="1">
            <a:off x="9537538" y="1578820"/>
            <a:ext cx="0" cy="5723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56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58DBB0-6A6C-4476-97FD-63F47F69437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038095-5F3C-4F07-AD0D-67ABBB586E71}"/>
              </a:ext>
            </a:extLst>
          </p:cNvPr>
          <p:cNvSpPr txBox="1"/>
          <p:nvPr/>
        </p:nvSpPr>
        <p:spPr>
          <a:xfrm>
            <a:off x="719667" y="347133"/>
            <a:ext cx="515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b="1" u="sng" dirty="0">
                <a:solidFill>
                  <a:schemeClr val="bg1"/>
                </a:solidFill>
              </a:rPr>
              <a:t>Electronics – IMU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196AE1-897B-48D3-B92A-8B1A4B79656B}"/>
              </a:ext>
            </a:extLst>
          </p:cNvPr>
          <p:cNvSpPr/>
          <p:nvPr/>
        </p:nvSpPr>
        <p:spPr>
          <a:xfrm>
            <a:off x="1684866" y="1463706"/>
            <a:ext cx="3090334" cy="171873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b="1" dirty="0">
                <a:solidFill>
                  <a:schemeClr val="bg1"/>
                </a:solidFill>
              </a:rPr>
              <a:t>Accelerometer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8F9914-2F8B-4125-9B0A-0682DC81CCCF}"/>
              </a:ext>
            </a:extLst>
          </p:cNvPr>
          <p:cNvSpPr/>
          <p:nvPr/>
        </p:nvSpPr>
        <p:spPr>
          <a:xfrm>
            <a:off x="7230535" y="1463706"/>
            <a:ext cx="3090334" cy="171873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b="1" dirty="0">
                <a:solidFill>
                  <a:schemeClr val="bg1"/>
                </a:solidFill>
              </a:rPr>
              <a:t>Gyroscope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0BAE3C-0CF3-47CE-B920-48311F56ECC3}"/>
              </a:ext>
            </a:extLst>
          </p:cNvPr>
          <p:cNvSpPr txBox="1"/>
          <p:nvPr/>
        </p:nvSpPr>
        <p:spPr>
          <a:xfrm>
            <a:off x="632454" y="3525621"/>
            <a:ext cx="53306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Measure acceleration due to gravity when stationary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Measure translational acceleration during motion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How can we differentiate the two?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044844-4202-40F7-8A5E-84D3B487B30D}"/>
              </a:ext>
            </a:extLst>
          </p:cNvPr>
          <p:cNvSpPr txBox="1"/>
          <p:nvPr/>
        </p:nvSpPr>
        <p:spPr>
          <a:xfrm>
            <a:off x="5963080" y="3542891"/>
            <a:ext cx="5896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Measure angular (not translational) 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Suffers from drift (reading a constant value even when still)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BCE8A8-84C8-4185-9F22-D5868687F602}"/>
              </a:ext>
            </a:extLst>
          </p:cNvPr>
          <p:cNvSpPr/>
          <p:nvPr/>
        </p:nvSpPr>
        <p:spPr>
          <a:xfrm>
            <a:off x="0" y="5346131"/>
            <a:ext cx="12192000" cy="15118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bg1"/>
                </a:solidFill>
              </a:rPr>
              <a:t>Communicate to Arduino over I2C, allows both shin and foot IMU to use the same bus, with different addresses.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8C9506-EAD9-424F-A83D-087392F86E23}"/>
              </a:ext>
            </a:extLst>
          </p:cNvPr>
          <p:cNvSpPr/>
          <p:nvPr/>
        </p:nvSpPr>
        <p:spPr>
          <a:xfrm>
            <a:off x="632454" y="5850467"/>
            <a:ext cx="2288546" cy="857593"/>
          </a:xfrm>
          <a:prstGeom prst="rect">
            <a:avLst/>
          </a:prstGeom>
          <a:solidFill>
            <a:srgbClr val="FFC00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Arduino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59AA88-873B-4E39-A0D6-BB394FE19A4E}"/>
              </a:ext>
            </a:extLst>
          </p:cNvPr>
          <p:cNvSpPr/>
          <p:nvPr/>
        </p:nvSpPr>
        <p:spPr>
          <a:xfrm>
            <a:off x="4775200" y="5746801"/>
            <a:ext cx="1100667" cy="474133"/>
          </a:xfrm>
          <a:prstGeom prst="rect">
            <a:avLst/>
          </a:prstGeom>
          <a:solidFill>
            <a:srgbClr val="FFC00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Foot IMU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3726E0-41D0-4D4E-A6F4-1B990AB7C69F}"/>
              </a:ext>
            </a:extLst>
          </p:cNvPr>
          <p:cNvSpPr/>
          <p:nvPr/>
        </p:nvSpPr>
        <p:spPr>
          <a:xfrm>
            <a:off x="7230535" y="5746801"/>
            <a:ext cx="1100667" cy="474133"/>
          </a:xfrm>
          <a:prstGeom prst="rect">
            <a:avLst/>
          </a:prstGeom>
          <a:solidFill>
            <a:srgbClr val="FFC00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Shin IMU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1854CA-24A8-4086-A26D-08A54E8F41C8}"/>
              </a:ext>
            </a:extLst>
          </p:cNvPr>
          <p:cNvSpPr/>
          <p:nvPr/>
        </p:nvSpPr>
        <p:spPr>
          <a:xfrm>
            <a:off x="9434413" y="5746800"/>
            <a:ext cx="2125133" cy="474133"/>
          </a:xfrm>
          <a:prstGeom prst="rect">
            <a:avLst/>
          </a:prstGeom>
          <a:solidFill>
            <a:srgbClr val="FFC00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Other Stuff (Future)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9EF0ED-8D88-4C37-A2ED-8CEE09C38110}"/>
              </a:ext>
            </a:extLst>
          </p:cNvPr>
          <p:cNvCxnSpPr/>
          <p:nvPr/>
        </p:nvCxnSpPr>
        <p:spPr>
          <a:xfrm flipV="1">
            <a:off x="2921000" y="6553200"/>
            <a:ext cx="9093200" cy="42333"/>
          </a:xfrm>
          <a:prstGeom prst="line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971827-D6CA-4811-B90C-1A556C4DD4D0}"/>
              </a:ext>
            </a:extLst>
          </p:cNvPr>
          <p:cNvCxnSpPr/>
          <p:nvPr/>
        </p:nvCxnSpPr>
        <p:spPr>
          <a:xfrm flipV="1">
            <a:off x="2921000" y="6333461"/>
            <a:ext cx="9093200" cy="42333"/>
          </a:xfrm>
          <a:prstGeom prst="line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36EF8E-C06D-427D-B197-EA62531BF8B7}"/>
              </a:ext>
            </a:extLst>
          </p:cNvPr>
          <p:cNvCxnSpPr/>
          <p:nvPr/>
        </p:nvCxnSpPr>
        <p:spPr>
          <a:xfrm>
            <a:off x="5130800" y="6220933"/>
            <a:ext cx="0" cy="1336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01A7E0-B15C-4480-839C-CAF474DFAFF9}"/>
              </a:ext>
            </a:extLst>
          </p:cNvPr>
          <p:cNvCxnSpPr>
            <a:cxnSpLocks/>
          </p:cNvCxnSpPr>
          <p:nvPr/>
        </p:nvCxnSpPr>
        <p:spPr>
          <a:xfrm>
            <a:off x="5520267" y="6220933"/>
            <a:ext cx="0" cy="33226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989A049-157E-4EC3-A3D5-397CFA2047AA}"/>
              </a:ext>
            </a:extLst>
          </p:cNvPr>
          <p:cNvCxnSpPr/>
          <p:nvPr/>
        </p:nvCxnSpPr>
        <p:spPr>
          <a:xfrm>
            <a:off x="7569200" y="6220933"/>
            <a:ext cx="0" cy="1336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E92914-544B-4265-A595-D813CBB58E46}"/>
              </a:ext>
            </a:extLst>
          </p:cNvPr>
          <p:cNvCxnSpPr>
            <a:cxnSpLocks/>
          </p:cNvCxnSpPr>
          <p:nvPr/>
        </p:nvCxnSpPr>
        <p:spPr>
          <a:xfrm>
            <a:off x="7958667" y="6220933"/>
            <a:ext cx="0" cy="33226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6A8856F-8ACA-496F-8494-20B9DF8E22DA}"/>
              </a:ext>
            </a:extLst>
          </p:cNvPr>
          <p:cNvCxnSpPr/>
          <p:nvPr/>
        </p:nvCxnSpPr>
        <p:spPr>
          <a:xfrm>
            <a:off x="10312400" y="6204394"/>
            <a:ext cx="0" cy="1336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8A0F1C-9E71-4284-B07C-206071E0C8F0}"/>
              </a:ext>
            </a:extLst>
          </p:cNvPr>
          <p:cNvCxnSpPr>
            <a:cxnSpLocks/>
          </p:cNvCxnSpPr>
          <p:nvPr/>
        </p:nvCxnSpPr>
        <p:spPr>
          <a:xfrm>
            <a:off x="10701867" y="6204394"/>
            <a:ext cx="0" cy="33226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17FDEF-0084-4B71-82EA-54C571D71645}"/>
              </a:ext>
            </a:extLst>
          </p:cNvPr>
          <p:cNvSpPr txBox="1"/>
          <p:nvPr/>
        </p:nvSpPr>
        <p:spPr>
          <a:xfrm>
            <a:off x="3045456" y="6102065"/>
            <a:ext cx="626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solidFill>
                  <a:schemeClr val="bg1"/>
                </a:solidFill>
              </a:rPr>
              <a:t>SCL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604C7E-B1BE-4CA1-9CE4-445263453932}"/>
              </a:ext>
            </a:extLst>
          </p:cNvPr>
          <p:cNvSpPr txBox="1"/>
          <p:nvPr/>
        </p:nvSpPr>
        <p:spPr>
          <a:xfrm>
            <a:off x="3075314" y="6327633"/>
            <a:ext cx="575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solidFill>
                  <a:schemeClr val="bg1"/>
                </a:solidFill>
              </a:rPr>
              <a:t>SDA</a:t>
            </a:r>
          </a:p>
        </p:txBody>
      </p:sp>
    </p:spTree>
    <p:extLst>
      <p:ext uri="{BB962C8B-B14F-4D97-AF65-F5344CB8AC3E}">
        <p14:creationId xmlns:p14="http://schemas.microsoft.com/office/powerpoint/2010/main" val="972052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58DBB0-6A6C-4476-97FD-63F47F69437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038095-5F3C-4F07-AD0D-67ABBB586E71}"/>
              </a:ext>
            </a:extLst>
          </p:cNvPr>
          <p:cNvSpPr txBox="1"/>
          <p:nvPr/>
        </p:nvSpPr>
        <p:spPr>
          <a:xfrm>
            <a:off x="719667" y="347133"/>
            <a:ext cx="60851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b="1" u="sng" dirty="0">
                <a:solidFill>
                  <a:schemeClr val="bg1"/>
                </a:solidFill>
              </a:rPr>
              <a:t>Electronics – Firmware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D5611F-1FF4-46CE-B21B-41DAC4777792}"/>
              </a:ext>
            </a:extLst>
          </p:cNvPr>
          <p:cNvSpPr/>
          <p:nvPr/>
        </p:nvSpPr>
        <p:spPr>
          <a:xfrm>
            <a:off x="719667" y="1603843"/>
            <a:ext cx="1024073" cy="575831"/>
          </a:xfrm>
          <a:prstGeom prst="rect">
            <a:avLst/>
          </a:prstGeom>
          <a:solidFill>
            <a:schemeClr val="tx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Entry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A63403-083A-4714-A3E1-63B1FAC9CC95}"/>
              </a:ext>
            </a:extLst>
          </p:cNvPr>
          <p:cNvSpPr/>
          <p:nvPr/>
        </p:nvSpPr>
        <p:spPr>
          <a:xfrm>
            <a:off x="2371258" y="1603843"/>
            <a:ext cx="1658482" cy="575831"/>
          </a:xfrm>
          <a:prstGeom prst="rect">
            <a:avLst/>
          </a:prstGeom>
          <a:solidFill>
            <a:srgbClr val="FFC00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Init Foot/Shin IMU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A1F179-CADA-44CA-A2D3-8310385266F1}"/>
              </a:ext>
            </a:extLst>
          </p:cNvPr>
          <p:cNvSpPr/>
          <p:nvPr/>
        </p:nvSpPr>
        <p:spPr>
          <a:xfrm>
            <a:off x="4657258" y="1603843"/>
            <a:ext cx="1679746" cy="5758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Red LED On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140B5ACA-3F36-4A66-99C5-A3E81ADBF96D}"/>
              </a:ext>
            </a:extLst>
          </p:cNvPr>
          <p:cNvSpPr/>
          <p:nvPr/>
        </p:nvSpPr>
        <p:spPr>
          <a:xfrm>
            <a:off x="4348814" y="2666943"/>
            <a:ext cx="2296632" cy="1127810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Button Pressed?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90FCCBC-B762-45BB-91F0-0BBCD4392236}"/>
              </a:ext>
            </a:extLst>
          </p:cNvPr>
          <p:cNvSpPr/>
          <p:nvPr/>
        </p:nvSpPr>
        <p:spPr>
          <a:xfrm>
            <a:off x="4657257" y="4282022"/>
            <a:ext cx="1679747" cy="5758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Green LED On</a:t>
            </a: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6BEC08DF-5AC7-4FBE-BDF5-4E25207A56DE}"/>
              </a:ext>
            </a:extLst>
          </p:cNvPr>
          <p:cNvSpPr/>
          <p:nvPr/>
        </p:nvSpPr>
        <p:spPr>
          <a:xfrm>
            <a:off x="7465926" y="2666943"/>
            <a:ext cx="2296632" cy="1127810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Button Pressed?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4B3782-D8A7-4E2E-BFF5-536BE71E3EBD}"/>
              </a:ext>
            </a:extLst>
          </p:cNvPr>
          <p:cNvSpPr/>
          <p:nvPr/>
        </p:nvSpPr>
        <p:spPr>
          <a:xfrm>
            <a:off x="7574122" y="4186329"/>
            <a:ext cx="2080241" cy="757811"/>
          </a:xfrm>
          <a:prstGeom prst="rect">
            <a:avLst/>
          </a:prstGeom>
          <a:solidFill>
            <a:srgbClr val="FFC00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Get one frame of data, send to PC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6ACC3A-0581-4D6F-822B-CA0C1EF105EA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>
            <a:off x="1743740" y="1891759"/>
            <a:ext cx="627518" cy="0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4DAF1C0-DACC-40DD-9E6F-103E2A4C3FB7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>
            <a:off x="4029740" y="1891759"/>
            <a:ext cx="627518" cy="0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8CA2370-71F3-4A23-B13A-9B7D375D2D75}"/>
              </a:ext>
            </a:extLst>
          </p:cNvPr>
          <p:cNvCxnSpPr>
            <a:stCxn id="31" idx="2"/>
            <a:endCxn id="5" idx="0"/>
          </p:cNvCxnSpPr>
          <p:nvPr/>
        </p:nvCxnSpPr>
        <p:spPr>
          <a:xfrm flipH="1">
            <a:off x="5497130" y="2179674"/>
            <a:ext cx="1" cy="487269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35AA1D-F61C-40C4-853A-E96BEDF4927C}"/>
              </a:ext>
            </a:extLst>
          </p:cNvPr>
          <p:cNvCxnSpPr>
            <a:stCxn id="5" idx="2"/>
            <a:endCxn id="33" idx="0"/>
          </p:cNvCxnSpPr>
          <p:nvPr/>
        </p:nvCxnSpPr>
        <p:spPr>
          <a:xfrm>
            <a:off x="5497130" y="3794753"/>
            <a:ext cx="1" cy="487269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7E9E54C-6863-44A5-BC23-C0D0EC68FD2F}"/>
              </a:ext>
            </a:extLst>
          </p:cNvPr>
          <p:cNvCxnSpPr>
            <a:stCxn id="33" idx="3"/>
            <a:endCxn id="35" idx="1"/>
          </p:cNvCxnSpPr>
          <p:nvPr/>
        </p:nvCxnSpPr>
        <p:spPr>
          <a:xfrm flipV="1">
            <a:off x="6337004" y="4565235"/>
            <a:ext cx="1237118" cy="4703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4FD6493-11D4-4DFC-85F6-7F77123428F2}"/>
              </a:ext>
            </a:extLst>
          </p:cNvPr>
          <p:cNvCxnSpPr>
            <a:stCxn id="35" idx="0"/>
            <a:endCxn id="34" idx="2"/>
          </p:cNvCxnSpPr>
          <p:nvPr/>
        </p:nvCxnSpPr>
        <p:spPr>
          <a:xfrm flipH="1" flipV="1">
            <a:off x="8614242" y="3794753"/>
            <a:ext cx="1" cy="391576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4E0B78E7-2BAF-4589-BBDF-064CCE794688}"/>
              </a:ext>
            </a:extLst>
          </p:cNvPr>
          <p:cNvCxnSpPr>
            <a:stCxn id="34" idx="0"/>
            <a:endCxn id="31" idx="3"/>
          </p:cNvCxnSpPr>
          <p:nvPr/>
        </p:nvCxnSpPr>
        <p:spPr>
          <a:xfrm rot="16200000" flipV="1">
            <a:off x="7088031" y="1140732"/>
            <a:ext cx="775184" cy="2277238"/>
          </a:xfrm>
          <a:prstGeom prst="bentConnector2">
            <a:avLst/>
          </a:prstGeom>
          <a:ln w="28575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BA66EE7-A682-4F20-AFA7-C06A59BAC866}"/>
              </a:ext>
            </a:extLst>
          </p:cNvPr>
          <p:cNvCxnSpPr>
            <a:stCxn id="34" idx="3"/>
            <a:endCxn id="35" idx="3"/>
          </p:cNvCxnSpPr>
          <p:nvPr/>
        </p:nvCxnSpPr>
        <p:spPr>
          <a:xfrm flipH="1">
            <a:off x="9654363" y="3230848"/>
            <a:ext cx="108195" cy="1334387"/>
          </a:xfrm>
          <a:prstGeom prst="bentConnector3">
            <a:avLst>
              <a:gd name="adj1" fmla="val -653511"/>
            </a:avLst>
          </a:prstGeom>
          <a:ln w="28575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586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58DBB0-6A6C-4476-97FD-63F47F69437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038095-5F3C-4F07-AD0D-67ABBB586E71}"/>
              </a:ext>
            </a:extLst>
          </p:cNvPr>
          <p:cNvSpPr txBox="1"/>
          <p:nvPr/>
        </p:nvSpPr>
        <p:spPr>
          <a:xfrm>
            <a:off x="719667" y="347133"/>
            <a:ext cx="60851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b="1" u="sng" dirty="0">
                <a:solidFill>
                  <a:schemeClr val="bg1"/>
                </a:solidFill>
              </a:rPr>
              <a:t>Electronics – Data Format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301CD9-D46F-47C4-9EEF-322D7CFC39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386"/>
          <a:stretch/>
        </p:blipFill>
        <p:spPr>
          <a:xfrm>
            <a:off x="719667" y="1116574"/>
            <a:ext cx="10019870" cy="537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53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58DBB0-6A6C-4476-97FD-63F47F69437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038095-5F3C-4F07-AD0D-67ABBB586E71}"/>
              </a:ext>
            </a:extLst>
          </p:cNvPr>
          <p:cNvSpPr txBox="1"/>
          <p:nvPr/>
        </p:nvSpPr>
        <p:spPr>
          <a:xfrm>
            <a:off x="719667" y="347133"/>
            <a:ext cx="83596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b="1" u="sng" dirty="0">
                <a:solidFill>
                  <a:schemeClr val="bg1"/>
                </a:solidFill>
              </a:rPr>
              <a:t>Software – Overview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042F71-6641-418E-8EF5-B40FAED15DA8}"/>
              </a:ext>
            </a:extLst>
          </p:cNvPr>
          <p:cNvSpPr/>
          <p:nvPr/>
        </p:nvSpPr>
        <p:spPr>
          <a:xfrm>
            <a:off x="719667" y="1722474"/>
            <a:ext cx="10497682" cy="287078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3200" b="1" dirty="0">
                <a:solidFill>
                  <a:schemeClr val="bg1"/>
                </a:solidFill>
              </a:rPr>
              <a:t>STRASAnkle.exe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6CAF05-D5C9-4899-893B-941BBDEA141D}"/>
              </a:ext>
            </a:extLst>
          </p:cNvPr>
          <p:cNvSpPr/>
          <p:nvPr/>
        </p:nvSpPr>
        <p:spPr>
          <a:xfrm>
            <a:off x="1063256" y="2604976"/>
            <a:ext cx="2434856" cy="164804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Serial Port to .CSV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97DF93-3786-4723-BA91-B56720A041BB}"/>
              </a:ext>
            </a:extLst>
          </p:cNvPr>
          <p:cNvCxnSpPr>
            <a:stCxn id="4" idx="1"/>
            <a:endCxn id="7" idx="1"/>
          </p:cNvCxnSpPr>
          <p:nvPr/>
        </p:nvCxnSpPr>
        <p:spPr>
          <a:xfrm flipV="1">
            <a:off x="0" y="3428999"/>
            <a:ext cx="1063256" cy="1"/>
          </a:xfrm>
          <a:prstGeom prst="straightConnector1">
            <a:avLst/>
          </a:prstGeom>
          <a:ln w="3810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FC1C776-A1FE-465D-B21B-8745E31B8643}"/>
              </a:ext>
            </a:extLst>
          </p:cNvPr>
          <p:cNvSpPr/>
          <p:nvPr/>
        </p:nvSpPr>
        <p:spPr>
          <a:xfrm>
            <a:off x="4561368" y="2605131"/>
            <a:ext cx="3030278" cy="68040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Filename.txt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E92C37-5A17-4F92-BB58-003C80676A10}"/>
              </a:ext>
            </a:extLst>
          </p:cNvPr>
          <p:cNvSpPr/>
          <p:nvPr/>
        </p:nvSpPr>
        <p:spPr>
          <a:xfrm>
            <a:off x="4136065" y="3572615"/>
            <a:ext cx="3838354" cy="68040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Dataset_yyyy_mm_dd_hh_mm_ss.txt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57B478-EBBE-44FE-B48A-EEDDD1275230}"/>
              </a:ext>
            </a:extLst>
          </p:cNvPr>
          <p:cNvCxnSpPr/>
          <p:nvPr/>
        </p:nvCxnSpPr>
        <p:spPr>
          <a:xfrm>
            <a:off x="3498112" y="2945334"/>
            <a:ext cx="1063255" cy="0"/>
          </a:xfrm>
          <a:prstGeom prst="straightConnector1">
            <a:avLst/>
          </a:prstGeom>
          <a:ln w="3810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013838E-0E58-422C-858A-CA94A1AD5AAE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3480391" y="3912818"/>
            <a:ext cx="655674" cy="1"/>
          </a:xfrm>
          <a:prstGeom prst="straightConnector1">
            <a:avLst/>
          </a:prstGeom>
          <a:ln w="3810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FB3EE58-0AA0-4A70-B363-E059F4776607}"/>
              </a:ext>
            </a:extLst>
          </p:cNvPr>
          <p:cNvSpPr/>
          <p:nvPr/>
        </p:nvSpPr>
        <p:spPr>
          <a:xfrm>
            <a:off x="8548577" y="2604976"/>
            <a:ext cx="2434856" cy="164804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MATLAB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881F7C1-398B-405C-9343-CDA5A62CC065}"/>
              </a:ext>
            </a:extLst>
          </p:cNvPr>
          <p:cNvCxnSpPr>
            <a:cxnSpLocks/>
          </p:cNvCxnSpPr>
          <p:nvPr/>
        </p:nvCxnSpPr>
        <p:spPr>
          <a:xfrm>
            <a:off x="7591646" y="2966675"/>
            <a:ext cx="956931" cy="0"/>
          </a:xfrm>
          <a:prstGeom prst="straightConnector1">
            <a:avLst/>
          </a:prstGeom>
          <a:ln w="3810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5BB3B3-4E3F-414A-A10C-E2365C79F596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7974419" y="3912819"/>
            <a:ext cx="574157" cy="3734"/>
          </a:xfrm>
          <a:prstGeom prst="straightConnector1">
            <a:avLst/>
          </a:prstGeom>
          <a:ln w="3810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B49D334-3523-40DF-A467-D833CF6A21FC}"/>
              </a:ext>
            </a:extLst>
          </p:cNvPr>
          <p:cNvSpPr txBox="1"/>
          <p:nvPr/>
        </p:nvSpPr>
        <p:spPr>
          <a:xfrm>
            <a:off x="255040" y="3100872"/>
            <a:ext cx="55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USB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219877E-C233-4771-8413-9D22293A0196}"/>
              </a:ext>
            </a:extLst>
          </p:cNvPr>
          <p:cNvSpPr/>
          <p:nvPr/>
        </p:nvSpPr>
        <p:spPr>
          <a:xfrm>
            <a:off x="2635314" y="3687529"/>
            <a:ext cx="717557" cy="450578"/>
          </a:xfrm>
          <a:prstGeom prst="ellipse">
            <a:avLst/>
          </a:prstGeom>
          <a:ln w="38100"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#1</a:t>
            </a:r>
            <a:endParaRPr lang="en-CA" sz="1600" b="1" dirty="0">
              <a:solidFill>
                <a:schemeClr val="bg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E42CB4F-F88F-4380-838E-70BDFDF956A3}"/>
              </a:ext>
            </a:extLst>
          </p:cNvPr>
          <p:cNvSpPr/>
          <p:nvPr/>
        </p:nvSpPr>
        <p:spPr>
          <a:xfrm>
            <a:off x="10141014" y="3685504"/>
            <a:ext cx="717557" cy="450578"/>
          </a:xfrm>
          <a:prstGeom prst="ellipse">
            <a:avLst/>
          </a:prstGeom>
          <a:ln w="38100"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#2</a:t>
            </a:r>
            <a:endParaRPr lang="en-CA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699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280</TotalTime>
  <Words>244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Judd Foster</dc:creator>
  <cp:lastModifiedBy>Judd Foster</cp:lastModifiedBy>
  <cp:revision>48</cp:revision>
  <dcterms:created xsi:type="dcterms:W3CDTF">2022-04-07T20:21:00Z</dcterms:created>
  <dcterms:modified xsi:type="dcterms:W3CDTF">2022-04-11T03:23:15Z</dcterms:modified>
</cp:coreProperties>
</file>