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82" r:id="rId2"/>
  </p:sldMasterIdLst>
  <p:notesMasterIdLst>
    <p:notesMasterId r:id="rId21"/>
  </p:notesMasterIdLst>
  <p:handoutMasterIdLst>
    <p:handoutMasterId r:id="rId22"/>
  </p:handoutMasterIdLst>
  <p:sldIdLst>
    <p:sldId id="281" r:id="rId3"/>
    <p:sldId id="270" r:id="rId4"/>
    <p:sldId id="272" r:id="rId5"/>
    <p:sldId id="271" r:id="rId6"/>
    <p:sldId id="279" r:id="rId7"/>
    <p:sldId id="286" r:id="rId8"/>
    <p:sldId id="375" r:id="rId9"/>
    <p:sldId id="376" r:id="rId10"/>
    <p:sldId id="379" r:id="rId11"/>
    <p:sldId id="378" r:id="rId12"/>
    <p:sldId id="374" r:id="rId13"/>
    <p:sldId id="389" r:id="rId14"/>
    <p:sldId id="382" r:id="rId15"/>
    <p:sldId id="398" r:id="rId16"/>
    <p:sldId id="384" r:id="rId17"/>
    <p:sldId id="385" r:id="rId18"/>
    <p:sldId id="386" r:id="rId19"/>
    <p:sldId id="39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ssessing Processing Requirements" id="{6DF5CC65-2E1B-47E1-B005-077EF16B5438}">
          <p14:sldIdLst>
            <p14:sldId id="281"/>
            <p14:sldId id="270"/>
            <p14:sldId id="272"/>
            <p14:sldId id="271"/>
            <p14:sldId id="279"/>
            <p14:sldId id="286"/>
            <p14:sldId id="375"/>
            <p14:sldId id="376"/>
            <p14:sldId id="379"/>
            <p14:sldId id="378"/>
          </p14:sldIdLst>
        </p14:section>
        <p14:section name="Creating Batch Workloads" id="{CF6DECAC-13C3-4784-9841-612CAA38D460}">
          <p14:sldIdLst>
            <p14:sldId id="374"/>
            <p14:sldId id="389"/>
            <p14:sldId id="382"/>
            <p14:sldId id="398"/>
            <p14:sldId id="384"/>
            <p14:sldId id="385"/>
            <p14:sldId id="386"/>
            <p14:sldId id="3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15B2A"/>
    <a:srgbClr val="A49DCA"/>
    <a:srgbClr val="000000"/>
    <a:srgbClr val="FFFFFF"/>
    <a:srgbClr val="675BA7"/>
    <a:srgbClr val="2A9FBC"/>
    <a:srgbClr val="A62E5C"/>
    <a:srgbClr val="9BC850"/>
    <a:srgbClr val="904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67" autoAdjust="0"/>
    <p:restoredTop sz="86370" autoAdjust="0"/>
  </p:normalViewPr>
  <p:slideViewPr>
    <p:cSldViewPr snapToGrid="0">
      <p:cViewPr varScale="1">
        <p:scale>
          <a:sx n="140" d="100"/>
          <a:sy n="140" d="100"/>
        </p:scale>
        <p:origin x="870" y="126"/>
      </p:cViewPr>
      <p:guideLst>
        <p:guide orient="horz" pos="3336"/>
        <p:guide pos="3840"/>
      </p:guideLst>
    </p:cSldViewPr>
  </p:slideViewPr>
  <p:outlineViewPr>
    <p:cViewPr>
      <p:scale>
        <a:sx n="33" d="100"/>
        <a:sy n="33" d="100"/>
      </p:scale>
      <p:origin x="0" y="-650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12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Single</a:t>
            </a:r>
            <a:r>
              <a:rPr lang="sv-SE" dirty="0"/>
              <a:t> </a:t>
            </a:r>
            <a:r>
              <a:rPr lang="sv-SE" dirty="0" err="1"/>
              <a:t>treaded</a:t>
            </a:r>
            <a:r>
              <a:rPr lang="sv-SE" dirty="0"/>
              <a:t> </a:t>
            </a:r>
            <a:r>
              <a:rPr lang="sv-SE" dirty="0" err="1"/>
              <a:t>applications</a:t>
            </a:r>
            <a:r>
              <a:rPr lang="sv-SE" dirty="0"/>
              <a:t>.</a:t>
            </a:r>
          </a:p>
          <a:p>
            <a:r>
              <a:rPr lang="sv-SE" dirty="0" err="1"/>
              <a:t>Single</a:t>
            </a:r>
            <a:r>
              <a:rPr lang="sv-SE" dirty="0"/>
              <a:t> </a:t>
            </a:r>
            <a:r>
              <a:rPr lang="sv-SE" dirty="0" err="1"/>
              <a:t>core</a:t>
            </a:r>
            <a:r>
              <a:rPr lang="sv-SE" dirty="0"/>
              <a:t> </a:t>
            </a:r>
            <a:r>
              <a:rPr lang="sv-SE" dirty="0" err="1"/>
              <a:t>machine</a:t>
            </a:r>
            <a:r>
              <a:rPr lang="sv-SE" dirty="0"/>
              <a:t>, </a:t>
            </a:r>
            <a:r>
              <a:rPr lang="sv-SE" dirty="0" err="1"/>
              <a:t>single</a:t>
            </a:r>
            <a:r>
              <a:rPr lang="sv-SE" dirty="0"/>
              <a:t> </a:t>
            </a:r>
            <a:r>
              <a:rPr lang="sv-SE" dirty="0" err="1"/>
              <a:t>thread</a:t>
            </a:r>
            <a:r>
              <a:rPr lang="sv-SE" dirty="0"/>
              <a:t>,</a:t>
            </a:r>
          </a:p>
          <a:p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issues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downloading</a:t>
            </a:r>
            <a:r>
              <a:rPr lang="sv-SE" dirty="0"/>
              <a:t> </a:t>
            </a:r>
            <a:r>
              <a:rPr lang="sv-SE" dirty="0" err="1"/>
              <a:t>reference</a:t>
            </a:r>
            <a:r>
              <a:rPr lang="sv-SE" dirty="0"/>
              <a:t> data.</a:t>
            </a:r>
          </a:p>
          <a:p>
            <a:r>
              <a:rPr lang="sv-SE" dirty="0"/>
              <a:t>Max</a:t>
            </a:r>
            <a:r>
              <a:rPr lang="sv-SE" baseline="0" dirty="0"/>
              <a:t> Tasks per </a:t>
            </a:r>
            <a:r>
              <a:rPr lang="sv-SE" baseline="0" dirty="0" err="1"/>
              <a:t>node</a:t>
            </a:r>
            <a:r>
              <a:rPr lang="sv-SE" baseline="0" dirty="0"/>
              <a:t> </a:t>
            </a:r>
            <a:r>
              <a:rPr lang="sv-SE" baseline="0" dirty="0" err="1"/>
              <a:t>can</a:t>
            </a:r>
            <a:r>
              <a:rPr lang="sv-SE" baseline="0" dirty="0"/>
              <a:t> be </a:t>
            </a:r>
            <a:r>
              <a:rPr lang="sv-SE" baseline="0" dirty="0" err="1"/>
              <a:t>used</a:t>
            </a:r>
            <a:r>
              <a:rPr lang="sv-SE" baseline="0" dirty="0"/>
              <a:t>, </a:t>
            </a:r>
            <a:r>
              <a:rPr lang="sv-SE" baseline="0" dirty="0" err="1"/>
              <a:t>recommended</a:t>
            </a:r>
            <a:endParaRPr lang="sv-SE" baseline="0" dirty="0"/>
          </a:p>
          <a:p>
            <a:endParaRPr lang="sv-SE" baseline="0" dirty="0"/>
          </a:p>
          <a:p>
            <a:endParaRPr lang="sv-SE" baseline="0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45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Copying</a:t>
            </a:r>
            <a:r>
              <a:rPr lang="sv-SE" baseline="0" dirty="0"/>
              <a:t> to and from </a:t>
            </a:r>
            <a:r>
              <a:rPr lang="sv-SE" baseline="0" dirty="0" err="1"/>
              <a:t>blob</a:t>
            </a:r>
            <a:r>
              <a:rPr lang="sv-SE" baseline="0" dirty="0"/>
              <a:t> </a:t>
            </a:r>
            <a:r>
              <a:rPr lang="sv-SE" baseline="0" dirty="0" err="1"/>
              <a:t>storage</a:t>
            </a:r>
            <a:endParaRPr lang="sv-SE" baseline="0" dirty="0"/>
          </a:p>
          <a:p>
            <a:r>
              <a:rPr lang="sv-SE" dirty="0"/>
              <a:t>IO to </a:t>
            </a:r>
            <a:r>
              <a:rPr lang="sv-SE" dirty="0" err="1"/>
              <a:t>storage</a:t>
            </a:r>
            <a:r>
              <a:rPr lang="sv-SE" dirty="0"/>
              <a:t> is </a:t>
            </a:r>
            <a:r>
              <a:rPr lang="sv-SE" dirty="0" err="1"/>
              <a:t>built</a:t>
            </a:r>
            <a:r>
              <a:rPr lang="sv-SE" dirty="0"/>
              <a:t> in, </a:t>
            </a:r>
            <a:r>
              <a:rPr lang="sv-SE" dirty="0" err="1"/>
              <a:t>other</a:t>
            </a:r>
            <a:r>
              <a:rPr lang="sv-SE" dirty="0"/>
              <a:t> data</a:t>
            </a:r>
            <a:r>
              <a:rPr lang="sv-SE" baseline="0" dirty="0"/>
              <a:t> </a:t>
            </a:r>
            <a:r>
              <a:rPr lang="sv-SE" baseline="0" dirty="0" err="1"/>
              <a:t>sources</a:t>
            </a:r>
            <a:r>
              <a:rPr lang="sv-SE" baseline="0" dirty="0"/>
              <a:t> </a:t>
            </a:r>
            <a:r>
              <a:rPr lang="sv-SE" baseline="0" dirty="0" err="1"/>
              <a:t>needs</a:t>
            </a:r>
            <a:r>
              <a:rPr lang="sv-SE" baseline="0" dirty="0"/>
              <a:t> to be </a:t>
            </a:r>
            <a:r>
              <a:rPr lang="sv-SE" baseline="0" dirty="0" err="1"/>
              <a:t>custom</a:t>
            </a:r>
            <a:r>
              <a:rPr lang="sv-SE" baseline="0" dirty="0"/>
              <a:t>.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16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Process starts on VM start and</a:t>
            </a:r>
            <a:r>
              <a:rPr lang="sv-SE" baseline="0" dirty="0"/>
              <a:t> </a:t>
            </a:r>
            <a:r>
              <a:rPr lang="sv-SE" baseline="0" dirty="0" err="1"/>
              <a:t>loads</a:t>
            </a:r>
            <a:r>
              <a:rPr lang="sv-SE" baseline="0" dirty="0"/>
              <a:t> the data, task process </a:t>
            </a:r>
            <a:r>
              <a:rPr lang="sv-SE" baseline="0" dirty="0" err="1"/>
              <a:t>can</a:t>
            </a:r>
            <a:r>
              <a:rPr lang="sv-SE" baseline="0" dirty="0"/>
              <a:t> call the </a:t>
            </a:r>
            <a:r>
              <a:rPr lang="sv-SE" baseline="0" dirty="0" err="1"/>
              <a:t>local</a:t>
            </a:r>
            <a:r>
              <a:rPr lang="sv-SE" baseline="0" dirty="0"/>
              <a:t> cache process.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32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84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50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62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6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828799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1828799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16872" y="1980410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221399" y="1828799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3258097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" y="3258097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716872" y="3409708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221399" y="3258097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0" y="4687395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" y="4687395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716872" y="4839006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221399" y="4687395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2772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90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99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37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5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00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5145" y="560173"/>
            <a:ext cx="10778972" cy="3039761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134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560173"/>
            <a:ext cx="10778972" cy="3031789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362465" y="3845145"/>
            <a:ext cx="11318789" cy="4118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79423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66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339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11695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36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06518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62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99042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1598903"/>
            <a:ext cx="6273479" cy="3646025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3169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9040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6518" y="583180"/>
            <a:ext cx="10778971" cy="437131"/>
          </a:xfrm>
        </p:spPr>
        <p:txBody>
          <a:bodyPr/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1570616"/>
            <a:ext cx="6776355" cy="4130938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1570616"/>
            <a:ext cx="0" cy="4130938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813071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28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or Click Icon 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70570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35499" cy="6858000"/>
          </a:xfrm>
          <a:solidFill>
            <a:schemeClr val="bg1"/>
          </a:solidFill>
        </p:spPr>
        <p:txBody>
          <a:bodyPr anchor="ctr"/>
          <a:lstStyle>
            <a:lvl1pPr algn="ctr">
              <a:defRPr>
                <a:latin typeface="+mj-lt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95856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  <p:bldP spid="9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algn="l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6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819286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algn="l">
              <a:defRPr sz="4799" spc="-112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/>
              <a:t>“Click to add quote. Don’t forget quotation marks”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Person Quoted</a:t>
            </a:r>
          </a:p>
        </p:txBody>
      </p:sp>
    </p:spTree>
    <p:extLst>
      <p:ext uri="{BB962C8B-B14F-4D97-AF65-F5344CB8AC3E}">
        <p14:creationId xmlns:p14="http://schemas.microsoft.com/office/powerpoint/2010/main" val="33652917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</p:spTree>
    <p:extLst>
      <p:ext uri="{BB962C8B-B14F-4D97-AF65-F5344CB8AC3E}">
        <p14:creationId xmlns:p14="http://schemas.microsoft.com/office/powerpoint/2010/main" val="76092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410073" y="541868"/>
            <a:ext cx="10070237" cy="2800626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Section Header in </a:t>
            </a:r>
            <a:r>
              <a:rPr lang="en-US" dirty="0" err="1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83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9240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27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0006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410073" y="541868"/>
            <a:ext cx="10070237" cy="2800626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Section Header in </a:t>
            </a:r>
            <a:r>
              <a:rPr lang="en-US" dirty="0" err="1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58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27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04844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61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03042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2016530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17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101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828799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1828799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16872" y="1980410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221399" y="1828799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3258097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" y="3258097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716872" y="3409708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221399" y="3258097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0" y="4687395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" y="4687395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716872" y="4839006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221399" y="4687395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253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597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87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822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63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14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5145" y="560173"/>
            <a:ext cx="10778972" cy="3039761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668303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560173"/>
            <a:ext cx="10778972" cy="3031789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362465" y="3845145"/>
            <a:ext cx="11318789" cy="4118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3121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71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29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150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11695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8955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06518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0429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99042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1598903"/>
            <a:ext cx="6273479" cy="3646025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28546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0907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6518" y="583180"/>
            <a:ext cx="10778971" cy="437131"/>
          </a:xfrm>
        </p:spPr>
        <p:txBody>
          <a:bodyPr/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1570616"/>
            <a:ext cx="6776355" cy="4130938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1570616"/>
            <a:ext cx="0" cy="4130938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813071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28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or Click Icon 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364006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648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35499" cy="6858000"/>
          </a:xfrm>
          <a:solidFill>
            <a:schemeClr val="bg1"/>
          </a:solidFill>
        </p:spPr>
        <p:txBody>
          <a:bodyPr anchor="ctr"/>
          <a:lstStyle>
            <a:lvl1pPr algn="ctr">
              <a:defRPr>
                <a:latin typeface="+mj-lt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410015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  <p:bldP spid="9" grpId="0" animBg="1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algn="l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952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990502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algn="l">
              <a:defRPr sz="4799" spc="-112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/>
              <a:t>“Click to add quote. Don’t forget quotation marks”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Person Quoted</a:t>
            </a:r>
          </a:p>
        </p:txBody>
      </p:sp>
    </p:spTree>
    <p:extLst>
      <p:ext uri="{BB962C8B-B14F-4D97-AF65-F5344CB8AC3E}">
        <p14:creationId xmlns:p14="http://schemas.microsoft.com/office/powerpoint/2010/main" val="22841876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</p:spTree>
    <p:extLst>
      <p:ext uri="{BB962C8B-B14F-4D97-AF65-F5344CB8AC3E}">
        <p14:creationId xmlns:p14="http://schemas.microsoft.com/office/powerpoint/2010/main" val="51291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18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527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32459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311072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72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33" Type="http://schemas.microsoft.com/office/2007/relationships/hdphoto" Target="../media/hdphoto1.wdp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Relationship Id="rId30" Type="http://schemas.openxmlformats.org/officeDocument/2006/relationships/slideLayout" Target="../slideLayouts/slideLayout60.xml"/><Relationship Id="rId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2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253" y="6184729"/>
            <a:ext cx="449824" cy="4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81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9" r:id="rId24"/>
    <p:sldLayoutId id="2147483678" r:id="rId25"/>
    <p:sldLayoutId id="2147483672" r:id="rId26"/>
    <p:sldLayoutId id="2147483673" r:id="rId27"/>
    <p:sldLayoutId id="2147483674" r:id="rId28"/>
    <p:sldLayoutId id="2147483675" r:id="rId29"/>
    <p:sldLayoutId id="2147483676" r:id="rId3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2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253" y="6184729"/>
            <a:ext cx="449824" cy="4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8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711" r:id="rId29"/>
    <p:sldLayoutId id="2147483712" r:id="rId3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Processing Requirements</a:t>
            </a:r>
          </a:p>
        </p:txBody>
      </p:sp>
    </p:spTree>
    <p:extLst>
      <p:ext uri="{BB962C8B-B14F-4D97-AF65-F5344CB8AC3E}">
        <p14:creationId xmlns:p14="http://schemas.microsoft.com/office/powerpoint/2010/main" val="1621617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81ADBD-33BD-4832-A828-881872C19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pool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m_BatchClient.PoolOperations.CreatePool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poolId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poolId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virtualMachineSize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"standard_d1_v2"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targetDedicatedComputeNodes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1,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virtualMachineConfiguration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VirtualMachineConfiguration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skuAndImage.Image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skuAndImage.Sku.Id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pool.CommitAsync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8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4ED1A90-B322-482C-8238-05A510F5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Pool</a:t>
            </a:r>
          </a:p>
        </p:txBody>
      </p:sp>
    </p:spTree>
    <p:extLst>
      <p:ext uri="{BB962C8B-B14F-4D97-AF65-F5344CB8AC3E}">
        <p14:creationId xmlns:p14="http://schemas.microsoft.com/office/powerpoint/2010/main" val="52680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073" y="541868"/>
            <a:ext cx="10070237" cy="2800626"/>
          </a:xfrm>
        </p:spPr>
        <p:txBody>
          <a:bodyPr/>
          <a:lstStyle/>
          <a:p>
            <a:r>
              <a:rPr lang="en-US" dirty="0"/>
              <a:t>Creating Batch Workloads</a:t>
            </a:r>
          </a:p>
        </p:txBody>
      </p:sp>
    </p:spTree>
    <p:extLst>
      <p:ext uri="{BB962C8B-B14F-4D97-AF65-F5344CB8AC3E}">
        <p14:creationId xmlns:p14="http://schemas.microsoft.com/office/powerpoint/2010/main" val="1568595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7368FE-E07E-457E-BEDF-8CE26CDE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Batch Workloads</a:t>
            </a:r>
          </a:p>
        </p:txBody>
      </p:sp>
      <p:sp>
        <p:nvSpPr>
          <p:cNvPr id="4" name="Rounded Rectangle 25">
            <a:extLst>
              <a:ext uri="{FF2B5EF4-FFF2-40B4-BE49-F238E27FC236}">
                <a16:creationId xmlns:a16="http://schemas.microsoft.com/office/drawing/2014/main" id="{CF2C8AF7-1264-44E5-8C00-066EBB231C6A}"/>
              </a:ext>
            </a:extLst>
          </p:cNvPr>
          <p:cNvSpPr/>
          <p:nvPr/>
        </p:nvSpPr>
        <p:spPr>
          <a:xfrm>
            <a:off x="419707" y="1431279"/>
            <a:ext cx="6547149" cy="4226571"/>
          </a:xfrm>
          <a:prstGeom prst="roundRect">
            <a:avLst>
              <a:gd name="adj" fmla="val 9106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2880" tIns="182880" rIns="182880" bIns="18288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Gotham Medium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2F78FC-F4B4-4D88-90D3-903290447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65" y="1621367"/>
            <a:ext cx="780290" cy="780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9A4B8-2810-44C7-9B7E-7FFCC0A1C207}"/>
              </a:ext>
            </a:extLst>
          </p:cNvPr>
          <p:cNvSpPr txBox="1"/>
          <p:nvPr/>
        </p:nvSpPr>
        <p:spPr>
          <a:xfrm>
            <a:off x="1393230" y="1524279"/>
            <a:ext cx="2216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Batch Account</a:t>
            </a:r>
          </a:p>
        </p:txBody>
      </p:sp>
      <p:sp>
        <p:nvSpPr>
          <p:cNvPr id="7" name="Rounded Rectangle 25">
            <a:extLst>
              <a:ext uri="{FF2B5EF4-FFF2-40B4-BE49-F238E27FC236}">
                <a16:creationId xmlns:a16="http://schemas.microsoft.com/office/drawing/2014/main" id="{BBF9F489-BBD6-4E96-BBBA-8438030CA776}"/>
              </a:ext>
            </a:extLst>
          </p:cNvPr>
          <p:cNvSpPr/>
          <p:nvPr/>
        </p:nvSpPr>
        <p:spPr>
          <a:xfrm>
            <a:off x="7193113" y="1431279"/>
            <a:ext cx="4026429" cy="2358506"/>
          </a:xfrm>
          <a:prstGeom prst="roundRect">
            <a:avLst>
              <a:gd name="adj" fmla="val 9106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0" tIns="182880" rIns="182880" bIns="18288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Gotham Medium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EA01B3-E74D-4BE5-9980-8E5005D75B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138" y="1499750"/>
            <a:ext cx="780290" cy="7802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3AD71B-58FC-4749-AC52-407F4D621E2D}"/>
              </a:ext>
            </a:extLst>
          </p:cNvPr>
          <p:cNvSpPr txBox="1"/>
          <p:nvPr/>
        </p:nvSpPr>
        <p:spPr>
          <a:xfrm>
            <a:off x="8013239" y="1505949"/>
            <a:ext cx="2127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Storage Account</a:t>
            </a:r>
          </a:p>
        </p:txBody>
      </p:sp>
      <p:sp>
        <p:nvSpPr>
          <p:cNvPr id="10" name="Rounded Rectangle 25">
            <a:extLst>
              <a:ext uri="{FF2B5EF4-FFF2-40B4-BE49-F238E27FC236}">
                <a16:creationId xmlns:a16="http://schemas.microsoft.com/office/drawing/2014/main" id="{EACFF512-DCAA-4B02-8695-7EBA173050F3}"/>
              </a:ext>
            </a:extLst>
          </p:cNvPr>
          <p:cNvSpPr/>
          <p:nvPr/>
        </p:nvSpPr>
        <p:spPr>
          <a:xfrm>
            <a:off x="2569029" y="1909154"/>
            <a:ext cx="4238171" cy="1673543"/>
          </a:xfrm>
          <a:prstGeom prst="roundRect">
            <a:avLst>
              <a:gd name="adj" fmla="val 9106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82880" tIns="182880" rIns="182880" bIns="18288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Gotham Medium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70228B-1951-4A3F-8C9E-5847BF5D235A}"/>
              </a:ext>
            </a:extLst>
          </p:cNvPr>
          <p:cNvSpPr txBox="1"/>
          <p:nvPr/>
        </p:nvSpPr>
        <p:spPr>
          <a:xfrm>
            <a:off x="2750316" y="2023879"/>
            <a:ext cx="2216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Pool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B6BA50-9B84-4094-A6D2-9CED2307C6C2}"/>
              </a:ext>
            </a:extLst>
          </p:cNvPr>
          <p:cNvGrpSpPr/>
          <p:nvPr/>
        </p:nvGrpSpPr>
        <p:grpSpPr>
          <a:xfrm>
            <a:off x="8095102" y="2145467"/>
            <a:ext cx="2969121" cy="780290"/>
            <a:chOff x="7515001" y="2477857"/>
            <a:chExt cx="2969121" cy="78029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09C0107-193B-4E7D-A981-BA9C40F3C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5001" y="2477857"/>
              <a:ext cx="780290" cy="78029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1D67F8-69DA-46EE-A60D-3405B40D7E9A}"/>
                </a:ext>
              </a:extLst>
            </p:cNvPr>
            <p:cNvSpPr txBox="1"/>
            <p:nvPr/>
          </p:nvSpPr>
          <p:spPr>
            <a:xfrm>
              <a:off x="8356629" y="2698725"/>
              <a:ext cx="21274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Gotham Medium"/>
                  <a:ea typeface="+mn-ea"/>
                  <a:cs typeface="+mn-cs"/>
                </a:rPr>
                <a:t>Input Files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98F714-DD59-41FD-8F7B-2F955FAE87D1}"/>
              </a:ext>
            </a:extLst>
          </p:cNvPr>
          <p:cNvGrpSpPr/>
          <p:nvPr/>
        </p:nvGrpSpPr>
        <p:grpSpPr>
          <a:xfrm>
            <a:off x="8095102" y="2901291"/>
            <a:ext cx="2969121" cy="780290"/>
            <a:chOff x="7515001" y="2477857"/>
            <a:chExt cx="2969121" cy="78029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DF92071-0544-4654-9AC1-F8E20F954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5001" y="2477857"/>
              <a:ext cx="780290" cy="78029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A5F0D3-F796-494C-A4D6-118DBEE101C6}"/>
                </a:ext>
              </a:extLst>
            </p:cNvPr>
            <p:cNvSpPr txBox="1"/>
            <p:nvPr/>
          </p:nvSpPr>
          <p:spPr>
            <a:xfrm>
              <a:off x="8356629" y="2698725"/>
              <a:ext cx="21274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Gotham Medium"/>
                  <a:ea typeface="+mn-ea"/>
                  <a:cs typeface="+mn-cs"/>
                </a:rPr>
                <a:t>Output Files</a:t>
              </a:r>
            </a:p>
          </p:txBody>
        </p:sp>
      </p:grpSp>
      <p:sp>
        <p:nvSpPr>
          <p:cNvPr id="20" name="Rounded Rectangle 25">
            <a:extLst>
              <a:ext uri="{FF2B5EF4-FFF2-40B4-BE49-F238E27FC236}">
                <a16:creationId xmlns:a16="http://schemas.microsoft.com/office/drawing/2014/main" id="{4A2615A4-D658-40FF-9268-E6A27A04A1D3}"/>
              </a:ext>
            </a:extLst>
          </p:cNvPr>
          <p:cNvSpPr/>
          <p:nvPr/>
        </p:nvSpPr>
        <p:spPr>
          <a:xfrm>
            <a:off x="600646" y="3789784"/>
            <a:ext cx="1808811" cy="1673543"/>
          </a:xfrm>
          <a:prstGeom prst="roundRect">
            <a:avLst>
              <a:gd name="adj" fmla="val 9106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2880" tIns="182880" rIns="182880" bIns="18288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Gotham Medium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3659F1-921B-406B-B3E4-CB8450C96A3A}"/>
              </a:ext>
            </a:extLst>
          </p:cNvPr>
          <p:cNvSpPr txBox="1"/>
          <p:nvPr/>
        </p:nvSpPr>
        <p:spPr>
          <a:xfrm>
            <a:off x="638894" y="3831423"/>
            <a:ext cx="1574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Application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D99C07-9E4B-41CF-9F91-4E77F087F67C}"/>
              </a:ext>
            </a:extLst>
          </p:cNvPr>
          <p:cNvSpPr txBox="1"/>
          <p:nvPr/>
        </p:nvSpPr>
        <p:spPr>
          <a:xfrm>
            <a:off x="3515606" y="3244143"/>
            <a:ext cx="2216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Nodes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30527C8-1917-4DBB-A307-448BE1FEB6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957" y="4328608"/>
            <a:ext cx="659379" cy="78447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E6ABB99-9F91-4A87-AD85-CA902E9C8DCC}"/>
              </a:ext>
            </a:extLst>
          </p:cNvPr>
          <p:cNvSpPr txBox="1"/>
          <p:nvPr/>
        </p:nvSpPr>
        <p:spPr>
          <a:xfrm>
            <a:off x="909321" y="5102441"/>
            <a:ext cx="1243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Package</a:t>
            </a:r>
          </a:p>
        </p:txBody>
      </p:sp>
      <p:sp>
        <p:nvSpPr>
          <p:cNvPr id="36" name="Rounded Rectangle 25">
            <a:extLst>
              <a:ext uri="{FF2B5EF4-FFF2-40B4-BE49-F238E27FC236}">
                <a16:creationId xmlns:a16="http://schemas.microsoft.com/office/drawing/2014/main" id="{349CA7DB-63EC-417B-859C-7999717496FA}"/>
              </a:ext>
            </a:extLst>
          </p:cNvPr>
          <p:cNvSpPr/>
          <p:nvPr/>
        </p:nvSpPr>
        <p:spPr>
          <a:xfrm>
            <a:off x="2569029" y="3795617"/>
            <a:ext cx="4238171" cy="1673543"/>
          </a:xfrm>
          <a:prstGeom prst="roundRect">
            <a:avLst>
              <a:gd name="adj" fmla="val 9106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82880" tIns="182880" rIns="182880" bIns="18288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Gotham Medium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29DF0D-5602-4EE3-B4CE-54F915110333}"/>
              </a:ext>
            </a:extLst>
          </p:cNvPr>
          <p:cNvSpPr txBox="1"/>
          <p:nvPr/>
        </p:nvSpPr>
        <p:spPr>
          <a:xfrm>
            <a:off x="2750316" y="3910342"/>
            <a:ext cx="2216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Job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8C98155-A53B-4FCF-832D-F698C23A907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396" y="4461816"/>
            <a:ext cx="973992" cy="84727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CEB57FB-CA7C-4335-8C5A-01E0645678B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044" y="4461816"/>
            <a:ext cx="973992" cy="84727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A7E9475-ABD7-4142-98E5-6686EE27554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692" y="4461816"/>
            <a:ext cx="973992" cy="84727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97D8EF8-042C-43AF-92F3-1AB30BAB38CE}"/>
              </a:ext>
            </a:extLst>
          </p:cNvPr>
          <p:cNvSpPr txBox="1"/>
          <p:nvPr/>
        </p:nvSpPr>
        <p:spPr>
          <a:xfrm>
            <a:off x="3515606" y="5130606"/>
            <a:ext cx="2216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Tasks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25E9A02-F80E-4F96-A751-7FAABECDF4D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782" y="2414682"/>
            <a:ext cx="788442" cy="84059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990C25B-AF5B-404C-AF22-33B282B44A8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893" y="2407835"/>
            <a:ext cx="788442" cy="84059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7CD4354-BD4F-423A-8DF7-2E34C734C44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683" y="2425817"/>
            <a:ext cx="788442" cy="840597"/>
          </a:xfrm>
          <a:prstGeom prst="rect">
            <a:avLst/>
          </a:prstGeom>
        </p:spPr>
      </p:pic>
      <p:sp>
        <p:nvSpPr>
          <p:cNvPr id="47" name="Arrow: Pentagon 46">
            <a:extLst>
              <a:ext uri="{FF2B5EF4-FFF2-40B4-BE49-F238E27FC236}">
                <a16:creationId xmlns:a16="http://schemas.microsoft.com/office/drawing/2014/main" id="{BFF60943-0790-4DA0-8D58-ACE60A4DA4B7}"/>
              </a:ext>
            </a:extLst>
          </p:cNvPr>
          <p:cNvSpPr/>
          <p:nvPr/>
        </p:nvSpPr>
        <p:spPr>
          <a:xfrm>
            <a:off x="419707" y="5941647"/>
            <a:ext cx="2016763" cy="624567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Create</a:t>
            </a:r>
          </a:p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Pool</a:t>
            </a:r>
          </a:p>
        </p:txBody>
      </p:sp>
      <p:sp>
        <p:nvSpPr>
          <p:cNvPr id="48" name="Arrow: Pentagon 47">
            <a:extLst>
              <a:ext uri="{FF2B5EF4-FFF2-40B4-BE49-F238E27FC236}">
                <a16:creationId xmlns:a16="http://schemas.microsoft.com/office/drawing/2014/main" id="{6FCC7C16-4AF4-49E0-85F2-FEA1ABBE3F34}"/>
              </a:ext>
            </a:extLst>
          </p:cNvPr>
          <p:cNvSpPr/>
          <p:nvPr/>
        </p:nvSpPr>
        <p:spPr>
          <a:xfrm>
            <a:off x="2319491" y="5941647"/>
            <a:ext cx="2016763" cy="624567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Upload Resource Files</a:t>
            </a:r>
          </a:p>
        </p:txBody>
      </p:sp>
      <p:sp>
        <p:nvSpPr>
          <p:cNvPr id="49" name="Arrow: Pentagon 48">
            <a:extLst>
              <a:ext uri="{FF2B5EF4-FFF2-40B4-BE49-F238E27FC236}">
                <a16:creationId xmlns:a16="http://schemas.microsoft.com/office/drawing/2014/main" id="{857D6EA5-22DF-4115-9BC0-ED22D783DE11}"/>
              </a:ext>
            </a:extLst>
          </p:cNvPr>
          <p:cNvSpPr/>
          <p:nvPr/>
        </p:nvSpPr>
        <p:spPr>
          <a:xfrm>
            <a:off x="4204988" y="5953440"/>
            <a:ext cx="2016763" cy="624567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Create</a:t>
            </a:r>
          </a:p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Job</a:t>
            </a:r>
          </a:p>
        </p:txBody>
      </p:sp>
      <p:sp>
        <p:nvSpPr>
          <p:cNvPr id="50" name="Arrow: Pentagon 49">
            <a:extLst>
              <a:ext uri="{FF2B5EF4-FFF2-40B4-BE49-F238E27FC236}">
                <a16:creationId xmlns:a16="http://schemas.microsoft.com/office/drawing/2014/main" id="{73F8C015-A3BB-48EE-94B5-2FEEE458F09A}"/>
              </a:ext>
            </a:extLst>
          </p:cNvPr>
          <p:cNvSpPr/>
          <p:nvPr/>
        </p:nvSpPr>
        <p:spPr>
          <a:xfrm>
            <a:off x="6104772" y="5941647"/>
            <a:ext cx="2016763" cy="624567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Create Tasks</a:t>
            </a:r>
          </a:p>
        </p:txBody>
      </p:sp>
      <p:sp>
        <p:nvSpPr>
          <p:cNvPr id="51" name="Arrow: Pentagon 50">
            <a:extLst>
              <a:ext uri="{FF2B5EF4-FFF2-40B4-BE49-F238E27FC236}">
                <a16:creationId xmlns:a16="http://schemas.microsoft.com/office/drawing/2014/main" id="{D4B2964F-E8D5-4D0D-997C-67EFEAFC7272}"/>
              </a:ext>
            </a:extLst>
          </p:cNvPr>
          <p:cNvSpPr/>
          <p:nvPr/>
        </p:nvSpPr>
        <p:spPr>
          <a:xfrm>
            <a:off x="7990269" y="5941647"/>
            <a:ext cx="2016763" cy="624567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Monitor Progress</a:t>
            </a:r>
          </a:p>
        </p:txBody>
      </p: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A0F1D86E-4E5F-4F4E-8FE6-4EFDA92F8202}"/>
              </a:ext>
            </a:extLst>
          </p:cNvPr>
          <p:cNvSpPr/>
          <p:nvPr/>
        </p:nvSpPr>
        <p:spPr>
          <a:xfrm>
            <a:off x="9890053" y="5941647"/>
            <a:ext cx="2016763" cy="624567"/>
          </a:xfrm>
          <a:prstGeom prst="homePlat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Download Output Files</a:t>
            </a:r>
          </a:p>
        </p:txBody>
      </p:sp>
    </p:spTree>
    <p:extLst>
      <p:ext uri="{BB962C8B-B14F-4D97-AF65-F5344CB8AC3E}">
        <p14:creationId xmlns:p14="http://schemas.microsoft.com/office/powerpoint/2010/main" val="957771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30DE34-C34C-481A-BB7C-1B4F1A861F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Create the pool definition </a:t>
            </a:r>
            <a:b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pool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m_BatchClient.PoolOperations.CreatePool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poolId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poolId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virtualMachineSize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"standard_d1_v2"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  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targetDedicatedComputeNodes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1, 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virtualMachineConfiguration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VirtualMachineConfiguration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skuAndImage.Image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skuAndImage.Sku.Id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Specify additional options </a:t>
            </a:r>
            <a:b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pool.MaxTasksPerComputeNode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pool.TaskSchedulingPolicy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TaskSchedulingPolicy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ComputeNodeFillType.Spread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Specify any application references</a:t>
            </a:r>
            <a:b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pool.ApplicationPackageReferences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ApplicationPackageReference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ApplicationPackageReference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appid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Version=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"1"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};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Commit the changes</a:t>
            </a:r>
            <a:b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pool.CommitAsync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D3448-4724-4866-A26E-DD2F5A64B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Pool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EAC91C-A58F-4B94-8D1C-BB779EAD52B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Specify machine size and configuration and additional options</a:t>
            </a:r>
          </a:p>
          <a:p>
            <a:r>
              <a:rPr lang="en-US" dirty="0"/>
              <a:t>Add any required application definitions</a:t>
            </a:r>
          </a:p>
          <a:p>
            <a:r>
              <a:rPr lang="en-US" dirty="0"/>
              <a:t>Changes are committed by calling Commit awaiting </a:t>
            </a:r>
            <a:r>
              <a:rPr lang="en-US" dirty="0" err="1"/>
              <a:t>CommitAsync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9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64D60-5D0B-41F6-B8CB-A227CB04BD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b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Get a reference to the storage blob hosting the file </a:t>
            </a:r>
            <a:b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100" dirty="0" err="1">
                <a:solidFill>
                  <a:schemeClr val="accent2"/>
                </a:solidFill>
                <a:latin typeface="Consolas" panose="020B0609020204030204" pitchFamily="49" charset="0"/>
              </a:rPr>
              <a:t>CloudBlockBlob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blob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m_BlobContainer.GetBlockBlobReference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blobName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Define a shared access policy for accessing the blob</a:t>
            </a:r>
            <a:b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1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SharedAccessBlobPolicy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sasConstraints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SharedAccessBlobPolicy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SharedAccessExpiryTime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chemeClr val="accent2"/>
                </a:solidFill>
                <a:latin typeface="Consolas" panose="020B0609020204030204" pitchFamily="49" charset="0"/>
              </a:rPr>
              <a:t>DateTime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.UtcNow.AddHours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(24),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Permissions = </a:t>
            </a:r>
            <a:r>
              <a:rPr lang="en-US" sz="11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SharedAccessBlobPermissions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Create the shared access signature</a:t>
            </a:r>
            <a:b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sasBlobToken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blob.GetSharedAccessSignature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sasConstraints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Create the URI for accessing the blob using the shared access signature</a:t>
            </a:r>
            <a:b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blobSasUri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"{0}{1}"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blob.Uri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sasBlobToken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Create the resource file object specifying the URI and file name</a:t>
            </a:r>
            <a:b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resourceFile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chemeClr val="accent2"/>
                </a:solidFill>
                <a:latin typeface="Consolas" panose="020B0609020204030204" pitchFamily="49" charset="0"/>
              </a:rPr>
              <a:t>ResourceFile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.FromUrl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blobSasUri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blobName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79218-CA7F-4D35-B66C-EAAFAC71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Resource Files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84B99-3592-4C9B-9BBB-6DC8C800A4D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Create a shared access signature for accessing the blob</a:t>
            </a:r>
          </a:p>
          <a:p>
            <a:r>
              <a:rPr lang="en-US" dirty="0"/>
              <a:t>Be aware of the expiration time of the access policy</a:t>
            </a:r>
          </a:p>
        </p:txBody>
      </p:sp>
    </p:spTree>
    <p:extLst>
      <p:ext uri="{BB962C8B-B14F-4D97-AF65-F5344CB8AC3E}">
        <p14:creationId xmlns:p14="http://schemas.microsoft.com/office/powerpoint/2010/main" val="178439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100C2-F2EA-4A87-B349-262346FD99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Create the job definition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CloudJob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job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m_BatchClient.JobOperations.CreateJob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job.Id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jobId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Specify the pool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job.PoolInformation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PoolInformation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PoolId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poolId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Set job to completed state when all tasks are complete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job.OnAllTasksComplete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OnAllTasksComplete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.TerminateJob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Commit the job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job.CommitAsync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7926D-BFEC-41B5-B3C3-4C29A48C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Job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65F4D-1237-4CD5-BC70-68A2D6E0FD6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Changes are committed by calling Commit awaiting </a:t>
            </a:r>
            <a:r>
              <a:rPr lang="en-US" dirty="0" err="1"/>
              <a:t>CommitAsync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23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059D6-FEB2-4B44-9FBF-43ABC30E67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Create the task definition</a:t>
            </a:r>
            <a:b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CloudTask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task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CloudTask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taskCommandLine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Specify the input file for the task</a:t>
            </a:r>
            <a:b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task.ResourceFiles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ResourceFile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{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inputResouceFile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Specify output file and file upload options</a:t>
            </a:r>
            <a:b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task.OutputFiles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OutputFile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OutputFile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filePattern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OutputFileName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destination: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OutputFileDestination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path: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$@"\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OutputFileName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)),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uploadOptions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OutputFileUploadOptions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uploadCondition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OutputFileUploadCondition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.TaskCompletion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Add the task to the job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m_BatchClient.JobOperations.AddTask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jobId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task);</a:t>
            </a:r>
            <a:endParaRPr 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FB0AA-F73B-4AB7-B0A1-AE7061B7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Tasks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213DA-BA43-403A-9EC6-2E56E21B28B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VMs are required to upload output files</a:t>
            </a:r>
          </a:p>
          <a:p>
            <a:r>
              <a:rPr lang="en-US" dirty="0"/>
              <a:t>List of tasks can be added as a batch operation</a:t>
            </a:r>
          </a:p>
        </p:txBody>
      </p:sp>
    </p:spTree>
    <p:extLst>
      <p:ext uri="{BB962C8B-B14F-4D97-AF65-F5344CB8AC3E}">
        <p14:creationId xmlns:p14="http://schemas.microsoft.com/office/powerpoint/2010/main" val="1706395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2BE98-9046-4090-A4A7-F128366867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TaskCounts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taskCounts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m_BatchClient.JobOperations.GetJobTaskCountsAsync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jobId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numberOfActiveTasks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taskCounts.Active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numberOfRunningTasks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taskCounts.Running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numberOfCompletedTasks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taskCounts.Completed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numberOfSucceededTasks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taskCounts.Succeeded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numberOfFailedTasks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taskCounts.Failed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99E6C-BA15-4A09-8F43-08E3433F3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Progress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8CB00-D3A9-40AB-B191-B9828EBE71E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Periodically poll </a:t>
            </a:r>
            <a:r>
              <a:rPr lang="en-US" dirty="0" err="1"/>
              <a:t>GetJobTaskCountsAsync</a:t>
            </a:r>
            <a:endParaRPr lang="en-US" dirty="0"/>
          </a:p>
          <a:p>
            <a:r>
              <a:rPr lang="en-US" dirty="0"/>
              <a:t>Notifications can be sent when job is complete</a:t>
            </a:r>
          </a:p>
          <a:p>
            <a:r>
              <a:rPr lang="en-US" dirty="0"/>
              <a:t>Consider alerting on task failures</a:t>
            </a:r>
          </a:p>
        </p:txBody>
      </p:sp>
    </p:spTree>
    <p:extLst>
      <p:ext uri="{BB962C8B-B14F-4D97-AF65-F5344CB8AC3E}">
        <p14:creationId xmlns:p14="http://schemas.microsoft.com/office/powerpoint/2010/main" val="963558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059D6-FEB2-4B44-9FBF-43ABC30E67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CloudJob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job = </a:t>
            </a:r>
            <a:r>
              <a:rPr lang="en-US" sz="1200" dirty="0">
                <a:solidFill>
                  <a:srgbClr val="0101FD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CloudJob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(acct,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jobId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JobOutputStorage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jobOutputStorage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job.OutputStorage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linkedStorageAccount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101FD"/>
                </a:solidFill>
                <a:latin typeface="Consolas" panose="020B0609020204030204" pitchFamily="49" charset="0"/>
              </a:rPr>
              <a:t>await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jobOutputStorage.SaveAsync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JobOutputKind.JobOutput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"mymovie.mp4"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101FD"/>
                </a:solidFill>
                <a:latin typeface="Consolas" panose="020B0609020204030204" pitchFamily="49" charset="0"/>
              </a:rPr>
              <a:t>await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jobOutputStorage.SaveAsync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JobOutputKind.JobPreview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"mymovie_preview.mp4"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FB0AA-F73B-4AB7-B0A1-AE7061B7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File Conventions Library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213DA-BA43-403A-9EC6-2E56E21B28B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Simplifies the storage and retrieval of task output data to Azure Storage</a:t>
            </a:r>
          </a:p>
          <a:p>
            <a:r>
              <a:rPr lang="en-US" dirty="0"/>
              <a:t>Stream data to Azure Storage while the task is still running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75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A2C563A-23DF-4956-826B-CB338F79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Intensive</a:t>
            </a:r>
            <a:endParaRPr lang="x-non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8770928-351A-4869-B925-011F195B3B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Intensive mathematical calculations</a:t>
            </a:r>
          </a:p>
          <a:p>
            <a:r>
              <a:rPr lang="en-US" dirty="0"/>
              <a:t>Potential for multi-threaded processing</a:t>
            </a:r>
            <a:endParaRPr lang="x-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250" y="1659513"/>
            <a:ext cx="1826293" cy="15886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04" y="3652463"/>
            <a:ext cx="1102418" cy="11024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19" y="3652463"/>
            <a:ext cx="1102418" cy="11024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655" y="3652463"/>
            <a:ext cx="1102418" cy="11024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04" y="4966638"/>
            <a:ext cx="1102418" cy="11024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19" y="4966638"/>
            <a:ext cx="1102418" cy="11024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655" y="4966638"/>
            <a:ext cx="1102418" cy="110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2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A2C563A-23DF-4956-826B-CB338F79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Intensive</a:t>
            </a:r>
            <a:endParaRPr lang="x-non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8770928-351A-4869-B925-011F195B3B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Access to External Resources</a:t>
            </a:r>
          </a:p>
          <a:p>
            <a:pPr lvl="1"/>
            <a:r>
              <a:rPr lang="en-US" dirty="0"/>
              <a:t>Data services</a:t>
            </a:r>
          </a:p>
          <a:p>
            <a:pPr lvl="1"/>
            <a:r>
              <a:rPr lang="en-US" dirty="0"/>
              <a:t>Web services</a:t>
            </a:r>
          </a:p>
          <a:p>
            <a:pPr lvl="1"/>
            <a:r>
              <a:rPr lang="en-US" dirty="0"/>
              <a:t>Read / Write operations</a:t>
            </a:r>
          </a:p>
          <a:p>
            <a:r>
              <a:rPr lang="en-US" dirty="0"/>
              <a:t>Is caching an option?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017" y="1099270"/>
            <a:ext cx="2443165" cy="21253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20" y="5310257"/>
            <a:ext cx="1032395" cy="1070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15" y="5310257"/>
            <a:ext cx="1032395" cy="1070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110" y="5310257"/>
            <a:ext cx="1032395" cy="1070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791" y="5310257"/>
            <a:ext cx="1032395" cy="1070050"/>
          </a:xfrm>
          <a:prstGeom prst="rect">
            <a:avLst/>
          </a:prstGeom>
        </p:spPr>
      </p:pic>
      <p:sp>
        <p:nvSpPr>
          <p:cNvPr id="4" name="Up-Down Arrow 3"/>
          <p:cNvSpPr/>
          <p:nvPr/>
        </p:nvSpPr>
        <p:spPr>
          <a:xfrm>
            <a:off x="1222715" y="3031957"/>
            <a:ext cx="2052076" cy="2107933"/>
          </a:xfrm>
          <a:prstGeom prst="upDownArrow">
            <a:avLst>
              <a:gd name="adj1" fmla="val 50000"/>
              <a:gd name="adj2" fmla="val 27945"/>
            </a:avLst>
          </a:prstGeom>
          <a:ln w="635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46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A2C563A-23DF-4956-826B-CB338F79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Intensive</a:t>
            </a:r>
            <a:endParaRPr lang="x-non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8770928-351A-4869-B925-011F195B3B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Large data volume for task processing</a:t>
            </a:r>
          </a:p>
          <a:p>
            <a:r>
              <a:rPr lang="en-US" dirty="0"/>
              <a:t>Caching data locally to reduce I/O operations</a:t>
            </a:r>
            <a:endParaRPr lang="x-none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91" y="5701554"/>
            <a:ext cx="1023352" cy="900958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64" y="1303378"/>
            <a:ext cx="1826293" cy="1588688"/>
          </a:xfrm>
          <a:prstGeom prst="rect">
            <a:avLst/>
          </a:prstGeom>
        </p:spPr>
      </p:pic>
      <p:pic>
        <p:nvPicPr>
          <p:cNvPr id="7" name="Content Placeholder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43" y="5701554"/>
            <a:ext cx="1023352" cy="900958"/>
          </a:xfrm>
          <a:prstGeom prst="rect">
            <a:avLst/>
          </a:prstGeom>
        </p:spPr>
      </p:pic>
      <p:pic>
        <p:nvPicPr>
          <p:cNvPr id="8" name="Content Placeholder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195" y="5701554"/>
            <a:ext cx="1023352" cy="900958"/>
          </a:xfrm>
          <a:prstGeom prst="rect">
            <a:avLst/>
          </a:prstGeom>
        </p:spPr>
      </p:pic>
      <p:pic>
        <p:nvPicPr>
          <p:cNvPr id="9" name="Content Placeholder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746" y="5701554"/>
            <a:ext cx="1023352" cy="900958"/>
          </a:xfrm>
          <a:prstGeom prst="rect">
            <a:avLst/>
          </a:prstGeom>
        </p:spPr>
      </p:pic>
      <p:pic>
        <p:nvPicPr>
          <p:cNvPr id="13" name="Content Placeholder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91" y="4800596"/>
            <a:ext cx="1023352" cy="900958"/>
          </a:xfrm>
          <a:prstGeom prst="rect">
            <a:avLst/>
          </a:prstGeom>
        </p:spPr>
      </p:pic>
      <p:pic>
        <p:nvPicPr>
          <p:cNvPr id="14" name="Content Placeholder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43" y="4800596"/>
            <a:ext cx="1023352" cy="900958"/>
          </a:xfrm>
          <a:prstGeom prst="rect">
            <a:avLst/>
          </a:prstGeom>
        </p:spPr>
      </p:pic>
      <p:pic>
        <p:nvPicPr>
          <p:cNvPr id="15" name="Content Placeholder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195" y="4800596"/>
            <a:ext cx="1023352" cy="900958"/>
          </a:xfrm>
          <a:prstGeom prst="rect">
            <a:avLst/>
          </a:prstGeom>
        </p:spPr>
      </p:pic>
      <p:pic>
        <p:nvPicPr>
          <p:cNvPr id="16" name="Content Placeholder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746" y="4800596"/>
            <a:ext cx="1023352" cy="900958"/>
          </a:xfrm>
          <a:prstGeom prst="rect">
            <a:avLst/>
          </a:prstGeom>
        </p:spPr>
      </p:pic>
      <p:pic>
        <p:nvPicPr>
          <p:cNvPr id="17" name="Content Placeholder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91" y="3899638"/>
            <a:ext cx="1023352" cy="900958"/>
          </a:xfrm>
          <a:prstGeom prst="rect">
            <a:avLst/>
          </a:prstGeom>
        </p:spPr>
      </p:pic>
      <p:pic>
        <p:nvPicPr>
          <p:cNvPr id="18" name="Content Placeholder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43" y="3899638"/>
            <a:ext cx="1023352" cy="900958"/>
          </a:xfrm>
          <a:prstGeom prst="rect">
            <a:avLst/>
          </a:prstGeom>
        </p:spPr>
      </p:pic>
      <p:pic>
        <p:nvPicPr>
          <p:cNvPr id="19" name="Content Placeholder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195" y="3899638"/>
            <a:ext cx="1023352" cy="900958"/>
          </a:xfrm>
          <a:prstGeom prst="rect">
            <a:avLst/>
          </a:prstGeom>
        </p:spPr>
      </p:pic>
      <p:pic>
        <p:nvPicPr>
          <p:cNvPr id="20" name="Content Placeholder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746" y="3899638"/>
            <a:ext cx="1023352" cy="900958"/>
          </a:xfrm>
          <a:prstGeom prst="rect">
            <a:avLst/>
          </a:prstGeom>
        </p:spPr>
      </p:pic>
      <p:pic>
        <p:nvPicPr>
          <p:cNvPr id="21" name="Content Placeholder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91" y="2998680"/>
            <a:ext cx="1023352" cy="900958"/>
          </a:xfrm>
          <a:prstGeom prst="rect">
            <a:avLst/>
          </a:prstGeom>
        </p:spPr>
      </p:pic>
      <p:pic>
        <p:nvPicPr>
          <p:cNvPr id="22" name="Content Placeholder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43" y="2998680"/>
            <a:ext cx="1023352" cy="900958"/>
          </a:xfrm>
          <a:prstGeom prst="rect">
            <a:avLst/>
          </a:prstGeom>
        </p:spPr>
      </p:pic>
      <p:pic>
        <p:nvPicPr>
          <p:cNvPr id="23" name="Content Placeholder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195" y="2998680"/>
            <a:ext cx="1023352" cy="900958"/>
          </a:xfrm>
          <a:prstGeom prst="rect">
            <a:avLst/>
          </a:prstGeom>
        </p:spPr>
      </p:pic>
      <p:pic>
        <p:nvPicPr>
          <p:cNvPr id="24" name="Content Placeholder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746" y="2998680"/>
            <a:ext cx="1023352" cy="90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6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A2C563A-23DF-4956-826B-CB338F79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Dependencies</a:t>
            </a:r>
            <a:endParaRPr lang="x-non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8770928-351A-4869-B925-011F195B3B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Are any tasks dependent on other tasks?</a:t>
            </a:r>
          </a:p>
          <a:p>
            <a:r>
              <a:rPr lang="en-US" dirty="0"/>
              <a:t>How much parallelism can be used?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31" y="3055175"/>
            <a:ext cx="1826293" cy="15886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22" y="3055175"/>
            <a:ext cx="1826293" cy="1588688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1812950" y="3361765"/>
            <a:ext cx="859872" cy="548640"/>
          </a:xfrm>
          <a:prstGeom prst="rightArrow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82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073" y="541868"/>
            <a:ext cx="10070237" cy="2800626"/>
          </a:xfrm>
        </p:spPr>
        <p:txBody>
          <a:bodyPr/>
          <a:lstStyle/>
          <a:p>
            <a:r>
              <a:rPr lang="en-US" dirty="0"/>
              <a:t>Azure Batch Client API</a:t>
            </a:r>
          </a:p>
        </p:txBody>
      </p:sp>
    </p:spTree>
    <p:extLst>
      <p:ext uri="{BB962C8B-B14F-4D97-AF65-F5344CB8AC3E}">
        <p14:creationId xmlns:p14="http://schemas.microsoft.com/office/powerpoint/2010/main" val="237906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305614-6926-4A02-A043-8F7E39C9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Azure.Batch</a:t>
            </a:r>
            <a:r>
              <a:rPr lang="en-US" dirty="0"/>
              <a:t> NuGet Package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60318-2483-471B-841C-D984E2193C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.NET Client Library</a:t>
            </a:r>
          </a:p>
          <a:p>
            <a:r>
              <a:rPr lang="en-US" dirty="0"/>
              <a:t>Wrapper around REST API</a:t>
            </a:r>
          </a:p>
          <a:p>
            <a:r>
              <a:rPr lang="en-US" dirty="0"/>
              <a:t>Code samples available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9616B2-3ADC-4638-8415-05B863BAC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82" y="2077193"/>
            <a:ext cx="4123450" cy="312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47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81ADBD-33BD-4832-A828-881872C19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cred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BatchSharedKeyCredentials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batchAccountUrl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batchAccountName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batchAccountKey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batchClient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BatchClient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(cred);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4ED1A90-B322-482C-8238-05A510F5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</a:t>
            </a:r>
            <a:r>
              <a:rPr lang="en-US" dirty="0" err="1"/>
              <a:t>BatchClient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E23365-7D23-4159-9C5F-C45010B4C29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Authentication requires:</a:t>
            </a:r>
          </a:p>
          <a:p>
            <a:pPr lvl="1"/>
            <a:r>
              <a:rPr lang="en-US" dirty="0"/>
              <a:t>Batch account URL</a:t>
            </a:r>
          </a:p>
          <a:p>
            <a:pPr lvl="1"/>
            <a:r>
              <a:rPr lang="en-US" dirty="0"/>
              <a:t>Batch account name</a:t>
            </a:r>
          </a:p>
          <a:p>
            <a:pPr lvl="1"/>
            <a:r>
              <a:rPr lang="en-US" dirty="0"/>
              <a:t>Primary or secondary batch account key</a:t>
            </a:r>
          </a:p>
        </p:txBody>
      </p:sp>
    </p:spTree>
    <p:extLst>
      <p:ext uri="{BB962C8B-B14F-4D97-AF65-F5344CB8AC3E}">
        <p14:creationId xmlns:p14="http://schemas.microsoft.com/office/powerpoint/2010/main" val="196438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2D1F83-D9E5-4B23-9662-307B25CB28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PoolOperations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8B1BC-91F4-4023-87CD-E5C69633BD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6512" y="2428876"/>
            <a:ext cx="5152417" cy="3978728"/>
          </a:xfrm>
        </p:spPr>
        <p:txBody>
          <a:bodyPr/>
          <a:lstStyle/>
          <a:p>
            <a:r>
              <a:rPr lang="en-US" dirty="0" err="1"/>
              <a:t>CreatePool</a:t>
            </a:r>
            <a:endParaRPr lang="en-US" dirty="0"/>
          </a:p>
          <a:p>
            <a:r>
              <a:rPr lang="en-US" dirty="0" err="1"/>
              <a:t>DeletePool</a:t>
            </a:r>
            <a:endParaRPr lang="en-US" dirty="0"/>
          </a:p>
          <a:p>
            <a:r>
              <a:rPr lang="en-US" dirty="0" err="1"/>
              <a:t>EnableAutoScale</a:t>
            </a:r>
            <a:endParaRPr lang="en-US" dirty="0"/>
          </a:p>
          <a:p>
            <a:r>
              <a:rPr lang="en-US" dirty="0" err="1"/>
              <a:t>ListComputeNodes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DE75B4-EE76-4923-B231-0CF6CDFA40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JobOperations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F1D4C4-498D-4A5E-8582-955B87BF7F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/>
              <a:t>CreateJob</a:t>
            </a:r>
            <a:endParaRPr lang="en-US" dirty="0"/>
          </a:p>
          <a:p>
            <a:r>
              <a:rPr lang="en-US" dirty="0" err="1"/>
              <a:t>AddTask</a:t>
            </a:r>
            <a:endParaRPr lang="en-US" dirty="0"/>
          </a:p>
          <a:p>
            <a:r>
              <a:rPr lang="en-US" dirty="0" err="1"/>
              <a:t>GetJobTaskCounts</a:t>
            </a:r>
            <a:endParaRPr lang="en-US" dirty="0"/>
          </a:p>
          <a:p>
            <a:r>
              <a:rPr lang="en-US" dirty="0" err="1"/>
              <a:t>GetAllLifetimeStatistics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C2ECDA-8D19-4CF1-97B9-DDA26C48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BatchClient</a:t>
            </a:r>
            <a:r>
              <a:rPr lang="en-US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2112359240"/>
      </p:ext>
    </p:extLst>
  </p:cSld>
  <p:clrMapOvr>
    <a:masterClrMapping/>
  </p:clrMapOvr>
</p:sld>
</file>

<file path=ppt/theme/theme1.xml><?xml version="1.0" encoding="utf-8"?>
<a:theme xmlns:a="http://schemas.openxmlformats.org/drawingml/2006/main" name="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 POWERPOINT TEMPLATE.potx" id="{E681CC47-891F-4388-8046-5FD72EABE3C8}" vid="{3442E7BA-FFF6-4FD3-AC97-F9B74B92FC5C}"/>
    </a:ext>
  </a:extLst>
</a:theme>
</file>

<file path=ppt/theme/theme2.xml><?xml version="1.0" encoding="utf-8"?>
<a:theme xmlns:a="http://schemas.openxmlformats.org/drawingml/2006/main" name="1_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 POWERPOINT TEMPLATE.potx" id="{E681CC47-891F-4388-8046-5FD72EABE3C8}" vid="{3442E7BA-FFF6-4FD3-AC97-F9B74B92FC5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Pluralsight_PowerPoint_Template_and_Icons_May_2017</Template>
  <TotalTime>0</TotalTime>
  <Words>480</Words>
  <Application>Microsoft Office PowerPoint</Application>
  <PresentationFormat>Widescreen</PresentationFormat>
  <Paragraphs>111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Calibri</vt:lpstr>
      <vt:lpstr>Consolas</vt:lpstr>
      <vt:lpstr>Gotham Book</vt:lpstr>
      <vt:lpstr>Gotham Light</vt:lpstr>
      <vt:lpstr>Gotham Medium</vt:lpstr>
      <vt:lpstr>Lucida Grande</vt:lpstr>
      <vt:lpstr>Montserrat</vt:lpstr>
      <vt:lpstr>Myriad Pro</vt:lpstr>
      <vt:lpstr>Myriad Pro Light</vt:lpstr>
      <vt:lpstr>Roboto Mono</vt:lpstr>
      <vt:lpstr>Wingdings</vt:lpstr>
      <vt:lpstr>Wingdings 3</vt:lpstr>
      <vt:lpstr>Pluralsight default theme</vt:lpstr>
      <vt:lpstr>1_Pluralsight default theme</vt:lpstr>
      <vt:lpstr>Assessing Processing Requirements</vt:lpstr>
      <vt:lpstr>CPU Intensive</vt:lpstr>
      <vt:lpstr>I/O Intensive</vt:lpstr>
      <vt:lpstr>Memory Intensive</vt:lpstr>
      <vt:lpstr>Task Dependencies</vt:lpstr>
      <vt:lpstr>Azure Batch Client API</vt:lpstr>
      <vt:lpstr>Azure.Batch NuGet Package</vt:lpstr>
      <vt:lpstr>Initializing BatchClient</vt:lpstr>
      <vt:lpstr>BatchClient Operations</vt:lpstr>
      <vt:lpstr>Creating a Pool</vt:lpstr>
      <vt:lpstr>Creating Batch Workloads</vt:lpstr>
      <vt:lpstr>Creating Batch Workloads</vt:lpstr>
      <vt:lpstr>Create Pool</vt:lpstr>
      <vt:lpstr>Create Resource Files</vt:lpstr>
      <vt:lpstr>Create Job</vt:lpstr>
      <vt:lpstr>Create Tasks</vt:lpstr>
      <vt:lpstr>Monitor Progress</vt:lpstr>
      <vt:lpstr>Batch File Conventions Library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Smith</dc:creator>
  <cp:lastModifiedBy>Neeraj Sharma</cp:lastModifiedBy>
  <cp:revision>41</cp:revision>
  <dcterms:created xsi:type="dcterms:W3CDTF">2018-02-05T11:01:28Z</dcterms:created>
  <dcterms:modified xsi:type="dcterms:W3CDTF">2019-11-04T14:38:52Z</dcterms:modified>
</cp:coreProperties>
</file>