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2" r:id="rId9"/>
    <p:sldId id="273" r:id="rId10"/>
    <p:sldId id="274" r:id="rId11"/>
    <p:sldId id="262" r:id="rId12"/>
    <p:sldId id="275" r:id="rId13"/>
    <p:sldId id="281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71" r:id="rId25"/>
    <p:sldId id="265" r:id="rId26"/>
    <p:sldId id="266" r:id="rId2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4D55-FDC5-45D9-80B5-500CABA8CFC6}" type="datetimeFigureOut">
              <a:rPr lang="cs-CZ" smtClean="0"/>
              <a:t>28.05.2019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47346-C031-47F4-B4F7-15ED1B80884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290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ECF1-1F5A-46CA-8E8C-5134BDEA464D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1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ED93-5020-4A12-A904-63924DC900FD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97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53E3-55D9-4EB9-86CC-E1E7D3E94893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678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3275-950A-45A6-A8B0-316051A06245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74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F0B7-07BC-4256-B693-3E5CD235A4C0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5267-4337-4B5D-A322-BF177E6BF7C1}" type="datetime1">
              <a:rPr lang="cs-CZ" smtClean="0"/>
              <a:t>28.05.2019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32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1216-1184-410A-A5BA-020910A84B82}" type="datetime1">
              <a:rPr lang="cs-CZ" smtClean="0"/>
              <a:t>28.05.2019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46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FC60-F060-4B3D-915D-0706B9D2B8E2}" type="datetime1">
              <a:rPr lang="cs-CZ" smtClean="0"/>
              <a:t>28.05.2019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137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A73-C98F-499B-A2AA-643A6EE3E950}" type="datetime1">
              <a:rPr lang="cs-CZ" smtClean="0"/>
              <a:t>28.05.2019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45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44A4-A9E5-4758-AF5D-437C4CB4E2CE}" type="datetime1">
              <a:rPr lang="cs-CZ" smtClean="0"/>
              <a:t>28.05.2019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49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DEEAB-2A11-4D52-9707-54B3ACF14CBB}" type="datetime1">
              <a:rPr lang="cs-CZ" smtClean="0"/>
              <a:t>28.05.2019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5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F626-E319-45EC-BEE6-50E030B3D816}" type="datetime1">
              <a:rPr lang="cs-CZ" smtClean="0"/>
              <a:t>28.05.2019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37CFF-FFA9-43D7-84BA-6F7AE179F80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7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radflow.cz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0" y="-99392"/>
            <a:ext cx="9144000" cy="2736304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cs-CZ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Disertační </a:t>
            </a:r>
            <a:r>
              <a:rPr lang="cs-CZ" sz="3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práce</a:t>
            </a:r>
            <a:br>
              <a:rPr lang="cs-CZ" sz="3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cs-CZ" sz="3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cs-CZ" sz="3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cs-CZ" sz="3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Aplikační </a:t>
            </a:r>
            <a:r>
              <a:rPr lang="cs-CZ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pro vyhodnocení parametrů reálného vrtu z dat čerpací zkoušky</a:t>
            </a:r>
            <a:r>
              <a:rPr lang="cs-CZ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cs-CZ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23528" y="4653136"/>
            <a:ext cx="8363272" cy="1944216"/>
          </a:xfrm>
        </p:spPr>
        <p:txBody>
          <a:bodyPr>
            <a:normAutofit fontScale="92500" lnSpcReduction="10000"/>
          </a:bodyPr>
          <a:lstStyle/>
          <a:p>
            <a:endParaRPr lang="cs-CZ" sz="1600" dirty="0" smtClean="0"/>
          </a:p>
          <a:p>
            <a:pPr algn="l"/>
            <a:r>
              <a:rPr lang="cs-CZ" sz="1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Autor: Ing</a:t>
            </a:r>
            <a:r>
              <a:rPr lang="cs-CZ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. Jiří Holub</a:t>
            </a:r>
          </a:p>
          <a:p>
            <a:pPr algn="l"/>
            <a:r>
              <a:rPr lang="cs-CZ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Školitel</a:t>
            </a:r>
            <a:r>
              <a:rPr lang="cs-CZ" sz="1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cs-CZ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prof. Ing. Pavel Pech, CSc</a:t>
            </a:r>
            <a:r>
              <a:rPr lang="cs-CZ" sz="19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cs-CZ" sz="1900" dirty="0" smtClean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cs-CZ" sz="19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ČESKÁ ZEMĚDĚLSKÁ UNIVERZITA V PRAZE , FŽP - KVHEM</a:t>
            </a:r>
          </a:p>
          <a:p>
            <a:pPr algn="l"/>
            <a:r>
              <a:rPr lang="cs-CZ" sz="19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jiri.holubcz@gmail.com</a:t>
            </a:r>
          </a:p>
          <a:p>
            <a:pPr algn="l"/>
            <a:r>
              <a:rPr lang="cs-CZ" sz="1900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29. 5. 2019</a:t>
            </a:r>
          </a:p>
          <a:p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</a:t>
            </a:fld>
            <a:endParaRPr lang="cs-CZ" dirty="0"/>
          </a:p>
        </p:txBody>
      </p:sp>
      <p:pic>
        <p:nvPicPr>
          <p:cNvPr id="7" name="Obrázek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570" y="2875404"/>
            <a:ext cx="2308860" cy="1539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2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90872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RadFlow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10</a:t>
            </a:fld>
            <a:endParaRPr lang="cs-CZ"/>
          </a:p>
        </p:txBody>
      </p:sp>
      <p:sp>
        <p:nvSpPr>
          <p:cNvPr id="8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1124744"/>
            <a:ext cx="799288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Dostupný na adrese: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www.radflow.cz</a:t>
            </a: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pl-PL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GitHub: https</a:t>
            </a:r>
            <a:r>
              <a:rPr lang="pl-PL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://github.com/jHolub/radflow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64" y="2710752"/>
            <a:ext cx="5832648" cy="38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zkoušky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2088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11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Celkem bylo vyhodnoceno 6 čerpacích zkoušek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 dvou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různých lokalitách:  Bela </a:t>
            </a:r>
            <a:r>
              <a:rPr lang="cs-CZ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Crkva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Srbská Republika a Veletov, Česká Republika</a:t>
            </a:r>
          </a:p>
          <a:p>
            <a:pPr>
              <a:buFont typeface="Wingdings" panose="05000000000000000000" pitchFamily="2" charset="2"/>
              <a:buChar char="ü"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Bela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Crkva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Ověření provedeného regeneračního zásadu</a:t>
            </a:r>
          </a:p>
          <a:p>
            <a:pPr>
              <a:buFontTx/>
              <a:buChar char="-"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rty B1 a B6 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Veletov</a:t>
            </a:r>
          </a:p>
          <a:p>
            <a:pPr>
              <a:buFontTx/>
              <a:buChar char="-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zjištění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možnosti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zásobování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pitnou vodou ze zdrojů podzemních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vod</a:t>
            </a:r>
          </a:p>
          <a:p>
            <a:pPr>
              <a:buFontTx/>
              <a:buChar char="-"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rty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KV-2 a KV-9</a:t>
            </a: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Lokalita Bela 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Crkva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2088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Základní hydraulické parametry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ČZ po regeneraci vrtu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12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72" y="2226928"/>
            <a:ext cx="7466687" cy="31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Lokalita Bela 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Crkva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20880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Grafy 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snižení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HPV: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dva přímkové úseky (signalizují přítomnost parametrů reálného vrtu)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nížení na pozorovacích vrtech umožnuje vyhodnocení 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transmisivity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storativity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13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Obrázek 7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3381971"/>
            <a:ext cx="3793560" cy="3143373"/>
          </a:xfrm>
          <a:prstGeom prst="rect">
            <a:avLst/>
          </a:prstGeom>
        </p:spPr>
      </p:pic>
      <p:pic>
        <p:nvPicPr>
          <p:cNvPr id="10" name="Obrázek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92612" y="3419910"/>
            <a:ext cx="3816424" cy="31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Storativity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vrtu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pro obsah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5576" y="764704"/>
                <a:ext cx="7920880" cy="5616624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Určení </a:t>
                </a:r>
                <a:r>
                  <a:rPr lang="cs-CZ" sz="42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storativity</a:t>
                </a:r>
                <a:r>
                  <a:rPr lang="cs-CZ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vrtu pomocí sklonu prvního přímkové úseku, dle vzorce:</a:t>
                </a:r>
                <a:endParaRPr lang="cs-CZ" sz="4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sz="4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sz="4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cs-CZ" sz="4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cs-CZ" sz="4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cs-CZ" sz="4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s-CZ" sz="4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cs-CZ" sz="4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s-CZ" sz="4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cs-CZ" sz="4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cs-CZ" sz="4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cs-CZ" sz="4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cs-CZ" sz="4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4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3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cs-CZ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ro </a:t>
                </a:r>
                <a:r>
                  <a:rPr lang="cs-CZ" sz="4200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Q</a:t>
                </a:r>
                <a:r>
                  <a:rPr lang="cs-CZ" sz="4200" i="1" baseline="-25000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</a:t>
                </a:r>
                <a:r>
                  <a:rPr lang="cs-CZ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0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cs-CZ" sz="4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cs-CZ" sz="4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4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cs-CZ" sz="4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s-CZ" sz="4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4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endParaRPr lang="cs-CZ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ástupný symbol pro obsah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5576" y="764704"/>
                <a:ext cx="7920880" cy="5616624"/>
              </a:xfrm>
              <a:blipFill rotWithShape="0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14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881077"/>
            <a:ext cx="7200800" cy="1044116"/>
          </a:xfrm>
          <a:prstGeom prst="rect">
            <a:avLst/>
          </a:prstGeom>
        </p:spPr>
      </p:pic>
      <p:pic>
        <p:nvPicPr>
          <p:cNvPr id="8" name="Obrázek 7" descr="F:\DS\scripts\img\well_unit_slop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07975"/>
            <a:ext cx="5112568" cy="2729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Dodat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ečné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odpory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pro obsah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5576" y="764704"/>
                <a:ext cx="7920880" cy="56166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Určení hodnoty dodatečných odporů: </a:t>
                </a:r>
                <a14:m>
                  <m:oMath xmlns:m="http://schemas.openxmlformats.org/officeDocument/2006/math">
                    <m:r>
                      <a:rPr lang="cs-CZ" sz="22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cs-CZ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cs-CZ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cs-CZ" sz="2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0.86</m:t>
                        </m:r>
                      </m:den>
                    </m:f>
                    <m:r>
                      <a:rPr lang="cs-CZ" sz="2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cs-CZ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s-CZ" sz="22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cs-CZ" sz="2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cs-CZ" sz="2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cs-CZ" sz="2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  <m:r>
                          <a:rPr lang="cs-CZ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1.027 (</m:t>
                        </m:r>
                        <m:r>
                          <a:rPr lang="cs-CZ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cs-CZ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cs-CZ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2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1.0237)</m:t>
                        </m:r>
                      </m:e>
                    </m:d>
                  </m:oMath>
                </a14:m>
                <a:endParaRPr lang="cs-CZ" sz="22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endParaRPr lang="cs-CZ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ástupný symbol pro obsah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5576" y="764704"/>
                <a:ext cx="7920880" cy="5616624"/>
              </a:xfrm>
              <a:blipFill rotWithShape="0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15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Obrázek 9" descr="F:\DS\scripts\img\b1_b6_W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74280"/>
            <a:ext cx="5579745" cy="28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042" y="5089344"/>
            <a:ext cx="6537948" cy="9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Validace parametrů reálného vrtu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2088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Analytická funkce (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Agarwal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al., 1970)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16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Obrázek 12" descr="F:\DS\scripts\img\b1_pa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21" y="1869182"/>
            <a:ext cx="3519095" cy="2503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Obrázek 13" descr="F:\DS\scripts\img\b6_pa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1" y="1853942"/>
            <a:ext cx="3792840" cy="25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9" y="4508036"/>
            <a:ext cx="6382005" cy="22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zkoušky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řed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regenerací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4466351" cy="475252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6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cs-CZ" sz="6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Vyhodnocení vrtů B1 a </a:t>
            </a:r>
            <a:r>
              <a:rPr lang="cs-CZ" sz="6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B6 (Bela </a:t>
            </a:r>
            <a:r>
              <a:rPr lang="cs-CZ" sz="6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Crkva</a:t>
            </a:r>
            <a:r>
              <a:rPr lang="cs-CZ" sz="6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před regeneračním zásahem. Na vrtu B1 došlo k předčasnému ukončení zkoušky, přesto byla čerpací zkouška vyhodnocena (postačuje první přímkový úsek).</a:t>
            </a:r>
            <a:endParaRPr lang="cs-CZ" sz="6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17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Obrázek 9"/>
          <p:cNvPicPr/>
          <p:nvPr/>
        </p:nvPicPr>
        <p:blipFill>
          <a:blip r:embed="rId2"/>
          <a:stretch>
            <a:fillRect/>
          </a:stretch>
        </p:blipFill>
        <p:spPr>
          <a:xfrm>
            <a:off x="1931315" y="4329536"/>
            <a:ext cx="5579745" cy="2221865"/>
          </a:xfrm>
          <a:prstGeom prst="rect">
            <a:avLst/>
          </a:prstGeom>
        </p:spPr>
      </p:pic>
      <p:pic>
        <p:nvPicPr>
          <p:cNvPr id="14" name="Obrázek 13" descr="F:\DS\scripts\img\b1_pre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41344"/>
            <a:ext cx="3670553" cy="2931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Výsledky regenerace vrtů B1 a B6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31224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Parametry reálného vrtu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B1: 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Parametry reálného vrtu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B6: 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18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21579"/>
            <a:ext cx="6273024" cy="1169834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618953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Snímky vrtu B6 před a po regeneraci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2134311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Vrt B1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Vrt B6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19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Obrázek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86680" y="1052736"/>
            <a:ext cx="5544616" cy="2706584"/>
          </a:xfrm>
          <a:prstGeom prst="rect">
            <a:avLst/>
          </a:prstGeom>
        </p:spPr>
      </p:pic>
      <p:pic>
        <p:nvPicPr>
          <p:cNvPr id="15" name="Obrázek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951551" y="4101487"/>
            <a:ext cx="5579745" cy="22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85010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Obsah</a:t>
            </a:r>
            <a:endParaRPr lang="cs-CZ" sz="3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980728"/>
            <a:ext cx="7992888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Představení problematiky</a:t>
            </a:r>
          </a:p>
          <a:p>
            <a:pPr marL="0" indent="0"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zkouška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Parametry reálného vrtu 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Výsledky práce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Ukázka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analýz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zhodnocení 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Závěr a poděkování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13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Lokalita 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Veletov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31224" cy="56886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zjištění možnosti zásobování pitnou vodou ze zdrojů podzemních vod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 vrt KV-2 </a:t>
            </a: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bylo 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došlo </a:t>
            </a: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 protržení </a:t>
            </a:r>
            <a:r>
              <a:rPr lang="cs-CZ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kolmatační</a:t>
            </a: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zóny (následné zvýšení HPV)</a:t>
            </a: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historické hydrogeologické průzkumy (Kokošková et al., 1984)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20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Obrázek 9" descr="F:\DS\scripts\img\kv2 kv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98" y="2835550"/>
            <a:ext cx="5402580" cy="3653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1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Storativita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vrtu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ástupný symbol pro obsah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55576" y="764704"/>
                <a:ext cx="7931224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cs-CZ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Identifikace jednotkového sklonu</a:t>
                </a:r>
                <a:r>
                  <a:rPr lang="cs-CZ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cs-CZ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Určení dle vzorce:</a:t>
                </a:r>
                <a14:m>
                  <m:oMath xmlns:m="http://schemas.openxmlformats.org/officeDocument/2006/math">
                    <m:r>
                      <a:rPr lang="cs-CZ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cs-CZ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cs-CZ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cs-CZ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cs-CZ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cs-CZ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7" name="Zástupný symbol pro obsah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55576" y="764704"/>
                <a:ext cx="7931224" cy="5688632"/>
              </a:xfrm>
              <a:blipFill rotWithShape="0"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21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Obrázek 7" descr="F:\DS\scripts\img\kv2_9_unitslop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99" y="1861417"/>
            <a:ext cx="5184576" cy="251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06" y="5108729"/>
            <a:ext cx="6612762" cy="100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Dodate</a:t>
            </a:r>
            <a:r>
              <a:rPr lang="cs-CZ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čné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odpory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31224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Sklon první přímkové části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22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Obrázek 9" descr="F:\DS\scripts\img\kv2_kv9_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65" y="2023514"/>
            <a:ext cx="4656910" cy="241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49" y="4778197"/>
            <a:ext cx="6973678" cy="14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Validace vrtu KV-9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3384376" cy="364511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Porovnání terénních dat s model (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Agarwal</a:t>
            </a:r>
            <a:r>
              <a:rPr lang="cs-CZ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al., 1970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23</a:t>
            </a:fld>
            <a:endParaRPr lang="cs-CZ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755576" y="1124744"/>
            <a:ext cx="7992888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Obrázek 10" descr="F:\DS\scripts\img\kv9_eval_dif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50" y="980728"/>
            <a:ext cx="4320480" cy="332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45" y="4553831"/>
            <a:ext cx="7031285" cy="14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9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Diskuze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632848" cy="50119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24</a:t>
            </a:fld>
            <a:endParaRPr lang="cs-CZ"/>
          </a:p>
        </p:txBody>
      </p:sp>
      <p:sp>
        <p:nvSpPr>
          <p:cNvPr id="3" name="TextovéPole 2"/>
          <p:cNvSpPr txBox="1"/>
          <p:nvPr/>
        </p:nvSpPr>
        <p:spPr>
          <a:xfrm>
            <a:off x="899592" y="980728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1)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Vznik nástroje pro vyhodnocení čerpací zkoušky 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2)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Metoda na vyhodnocení krátkodobých čerpacích zkoušek</a:t>
            </a:r>
          </a:p>
          <a:p>
            <a:pPr>
              <a:lnSpc>
                <a:spcPct val="150000"/>
              </a:lnSpc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3) Praktická ukázka využití nástroje na skutečných terénních datech 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Na základě stanovení hodnoty dodatečných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odporů lze stanovit potřebu regenerace daného vrtu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Závěr a zhodnocení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71688" y="1012768"/>
            <a:ext cx="792088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šechna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zde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provedená vyhodnocení byla provedena pomocí programu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RadFlow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Aplikace je dostupná na: 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radflow.cz</a:t>
            </a: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Nástroj se stal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jedním z hlavních výstupů projektu TAČR: Udržitelné využívání zásob podzemních vod v ČR</a:t>
            </a: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2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864096"/>
          </a:xfrm>
        </p:spPr>
        <p:txBody>
          <a:bodyPr>
            <a:normAutofit/>
          </a:bodyPr>
          <a:lstStyle/>
          <a:p>
            <a:pPr algn="l"/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7920880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Děkuji za pozornost.</a:t>
            </a:r>
            <a:endParaRPr lang="cs-CZ" sz="2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2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850106"/>
          </a:xfrm>
        </p:spPr>
        <p:txBody>
          <a:bodyPr>
            <a:normAutofit fontScale="90000"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zkouška </a:t>
            </a:r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890588" y="980728"/>
            <a:ext cx="7362825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zkouška patří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mezi metody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průzkumu hydrogeologických vrstev, hlavním účelem je poskytnutí relevantních informací o fyzikálních parametrech prostředí na zkoumaném území </a:t>
            </a:r>
            <a:r>
              <a:rPr lang="cs-CZ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(Kříž, 1983)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Výsledkem čerpací zkoušky je snížení hladiny podzemní vody způsobné odběrem vody z vrtu.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Stanovení </a:t>
            </a:r>
            <a:r>
              <a:rPr lang="cs-CZ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transmisivity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cs-CZ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storativity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zvodně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nejčastěji pomocí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Theis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typ. křivek nebo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Jacobovy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přímkové metody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Analýza za předpoklad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ideální vrtu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cs-CZ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967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260648"/>
            <a:ext cx="7931224" cy="792088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Reálný vs. ideální vrt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1068992"/>
            <a:ext cx="3744416" cy="21034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Vliv dodatečných odporů na měřené snížení hl.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Čerpání vlastního objemu vrtu</a:t>
            </a:r>
          </a:p>
          <a:p>
            <a:pPr marL="0" indent="0">
              <a:lnSpc>
                <a:spcPct val="150000"/>
              </a:lnSpc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4</a:t>
            </a:fld>
            <a:endParaRPr lang="cs-CZ"/>
          </a:p>
        </p:txBody>
      </p:sp>
      <p:sp>
        <p:nvSpPr>
          <p:cNvPr id="9" name="TextovéPole 8"/>
          <p:cNvSpPr txBox="1"/>
          <p:nvPr/>
        </p:nvSpPr>
        <p:spPr>
          <a:xfrm>
            <a:off x="4499992" y="1052736"/>
            <a:ext cx="4186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Dodatečné odpory jsou zanedbány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Průměr vrtu se uvažuje jako nulový</a:t>
            </a:r>
          </a:p>
          <a:p>
            <a:endParaRPr lang="cs-CZ" dirty="0"/>
          </a:p>
        </p:txBody>
      </p:sp>
      <p:cxnSp>
        <p:nvCxnSpPr>
          <p:cNvPr id="13" name="Přímá spojnice 12"/>
          <p:cNvCxnSpPr/>
          <p:nvPr/>
        </p:nvCxnSpPr>
        <p:spPr>
          <a:xfrm>
            <a:off x="899592" y="3429000"/>
            <a:ext cx="75608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899592" y="3284984"/>
            <a:ext cx="69847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Výskyt dodatečných odporů a čerpání vlastního objemu vrtu má vliv na měřené snížení hladiny pozemních vody průběhu čerpací zkoušky. </a:t>
            </a:r>
          </a:p>
          <a:p>
            <a:pPr>
              <a:lnSpc>
                <a:spcPct val="150000"/>
              </a:lnSpc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Dochází ke změně měřených hodnot snížení hladiny podzemní vody vůči snížení, které vychází z teoretického 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Theis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modelu. 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4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1"/>
            <a:ext cx="7931224" cy="1019879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Parametry reálného vrtu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764704"/>
            <a:ext cx="5472608" cy="561662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endParaRPr lang="cs-CZ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Dodatečné odpory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Dodatečné odpory jsou způsobeny řadou jevů, které vznikají během samotného zhotovení vrtu, ale také v průběhu čerpaní podzemní vody z vrtu.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cs-CZ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cs-CZ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cs-C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cs-CZ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cs-CZ" sz="2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</a:t>
            </a:r>
            <a:r>
              <a:rPr lang="cs-CZ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s</a:t>
            </a:r>
            <a:r>
              <a:rPr lang="cs-CZ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Vlastní objem vrtu</a:t>
            </a: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Vliv vlastního objemu vrtu na průběh čerpací zkoušky trvá jen několik minut a časem se snižuje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cs-CZ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Fenske</a:t>
            </a:r>
            <a:r>
              <a:rPr lang="cs-CZ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1977).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5</a:t>
            </a:fld>
            <a:endParaRPr lang="cs-CZ"/>
          </a:p>
        </p:txBody>
      </p:sp>
      <p:cxnSp>
        <p:nvCxnSpPr>
          <p:cNvPr id="3" name="Přímá spojnice 2"/>
          <p:cNvCxnSpPr/>
          <p:nvPr/>
        </p:nvCxnSpPr>
        <p:spPr>
          <a:xfrm>
            <a:off x="803340" y="1844824"/>
            <a:ext cx="53285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803340" y="4437112"/>
            <a:ext cx="532859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ek 9"/>
          <p:cNvPicPr/>
          <p:nvPr/>
        </p:nvPicPr>
        <p:blipFill>
          <a:blip r:embed="rId2"/>
          <a:stretch>
            <a:fillRect/>
          </a:stretch>
        </p:blipFill>
        <p:spPr>
          <a:xfrm>
            <a:off x="6372200" y="1844824"/>
            <a:ext cx="1935480" cy="2095500"/>
          </a:xfrm>
          <a:prstGeom prst="rect">
            <a:avLst/>
          </a:prstGeom>
        </p:spPr>
      </p:pic>
      <p:sp>
        <p:nvSpPr>
          <p:cNvPr id="2" name="TextovéPole 1"/>
          <p:cNvSpPr txBox="1"/>
          <p:nvPr/>
        </p:nvSpPr>
        <p:spPr>
          <a:xfrm>
            <a:off x="6372200" y="3809519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Renard</a:t>
            </a:r>
            <a:r>
              <a:rPr lang="cs-CZ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2006</a:t>
            </a:r>
            <a:endParaRPr lang="cs-CZ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4437112"/>
            <a:ext cx="2267280" cy="1080120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6516216" y="5386427"/>
            <a:ext cx="1512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Renard</a:t>
            </a:r>
            <a:r>
              <a:rPr lang="cs-CZ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2006</a:t>
            </a:r>
            <a:endParaRPr lang="cs-CZ" sz="11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116632"/>
            <a:ext cx="7931224" cy="1296144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Vliv parametrů reálného vrtu na výsledky </a:t>
            </a:r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čerpací zkoušky</a:t>
            </a:r>
            <a:endParaRPr lang="cs-CZ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6</a:t>
            </a:fld>
            <a:endParaRPr lang="cs-CZ"/>
          </a:p>
        </p:txBody>
      </p:sp>
      <p:pic>
        <p:nvPicPr>
          <p:cNvPr id="9" name="Zástupný symbol pro obsah 8" descr="F:\DS\scripts\ds\Rplot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55894"/>
            <a:ext cx="7200800" cy="5000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4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90872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Graf snížení HPV v průběhu čerpací zkoušky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délník 1"/>
              <p:cNvSpPr/>
              <p:nvPr/>
            </p:nvSpPr>
            <p:spPr>
              <a:xfrm>
                <a:off x="1043608" y="1295470"/>
                <a:ext cx="669674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Vztah </a:t>
                </a:r>
                <a:r>
                  <a:rPr lang="cs-CZ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 první přímkový úsek v závislosti na hodnotě vlastního objemu vrtu a dodatečných odporů </a:t>
                </a:r>
                <a:r>
                  <a:rPr lang="cs-CZ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(Pech, 2005):</a:t>
                </a:r>
              </a:p>
              <a:p>
                <a:endParaRPr lang="cs-CZ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cs-CZ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𝑧𝑑</m:t>
                        </m:r>
                      </m:sub>
                    </m:sSub>
                    <m:r>
                      <a:rPr lang="cs-CZ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=0.86</m:t>
                    </m:r>
                    <m:r>
                      <a:rPr lang="cs-CZ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+1.0127</m:t>
                    </m:r>
                    <m:d>
                      <m:dPr>
                        <m:ctrlPr>
                          <a:rPr lang="cs-CZ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cs-CZ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+1.0237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en-US" sz="2000" dirty="0"/>
                  <a:t>	</a:t>
                </a:r>
                <a:endParaRPr lang="cs-CZ" sz="2000" dirty="0"/>
              </a:p>
            </p:txBody>
          </p:sp>
        </mc:Choice>
        <mc:Fallback xmlns="">
          <p:sp>
            <p:nvSpPr>
              <p:cNvPr id="2" name="Obdélní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95470"/>
                <a:ext cx="6696744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910" t="-2765" b="-368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ek 6"/>
          <p:cNvPicPr/>
          <p:nvPr/>
        </p:nvPicPr>
        <p:blipFill>
          <a:blip r:embed="rId3"/>
          <a:stretch>
            <a:fillRect/>
          </a:stretch>
        </p:blipFill>
        <p:spPr>
          <a:xfrm>
            <a:off x="1949805" y="3212976"/>
            <a:ext cx="4884350" cy="31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90872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Snížení HPV s vlivem parametrů reálného vrtu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8</a:t>
            </a:fld>
            <a:endParaRPr lang="cs-CZ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006416" cy="378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élník 1"/>
          <p:cNvSpPr/>
          <p:nvPr/>
        </p:nvSpPr>
        <p:spPr>
          <a:xfrm>
            <a:off x="1043608" y="1295470"/>
            <a:ext cx="66967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Bezrozměrné snížení hladiny </a:t>
            </a:r>
            <a:r>
              <a:rPr lang="cs-CZ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cs-CZ" sz="2000" i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podzemní vody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 uvažovaným vlastním objemem vrtu a dodatečnými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odpory (</a:t>
            </a:r>
            <a:r>
              <a:rPr lang="cs-CZ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Agarwal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 al. </a:t>
            </a: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1970)</a:t>
            </a:r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755576" y="0"/>
            <a:ext cx="7931224" cy="908720"/>
          </a:xfrm>
        </p:spPr>
        <p:txBody>
          <a:bodyPr>
            <a:normAutofit/>
          </a:bodyPr>
          <a:lstStyle/>
          <a:p>
            <a:pPr algn="l"/>
            <a:r>
              <a:rPr lang="cs-CZ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Výsledky práce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0" y="0"/>
            <a:ext cx="611560" cy="6858000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7CFF-FFA9-43D7-84BA-6F7AE179F806}" type="slidenum">
              <a:rPr lang="cs-CZ" smtClean="0"/>
              <a:t>9</a:t>
            </a:fld>
            <a:endParaRPr lang="cs-CZ"/>
          </a:p>
        </p:txBody>
      </p:sp>
      <p:sp>
        <p:nvSpPr>
          <p:cNvPr id="8" name="Zástupný symbol pro obsah 6"/>
          <p:cNvSpPr>
            <a:spLocks noGrp="1"/>
          </p:cNvSpPr>
          <p:nvPr>
            <p:ph sz="half" idx="2"/>
          </p:nvPr>
        </p:nvSpPr>
        <p:spPr>
          <a:xfrm>
            <a:off x="755576" y="980728"/>
            <a:ext cx="7992888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Implementace softwaru pro vyhodnocení čerpacích zkoušek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Vyhodnocení čerpacích zkoušek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Validace výsledných dat</a:t>
            </a: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cs-CZ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cs-CZ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Zhodnocení a diskuze</a:t>
            </a:r>
          </a:p>
        </p:txBody>
      </p:sp>
    </p:spTree>
    <p:extLst>
      <p:ext uri="{BB962C8B-B14F-4D97-AF65-F5344CB8AC3E}">
        <p14:creationId xmlns:p14="http://schemas.microsoft.com/office/powerpoint/2010/main" val="10449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669</Words>
  <Application>Microsoft Office PowerPoint</Application>
  <PresentationFormat>Předvádění na obrazovce 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Motiv systému Office</vt:lpstr>
      <vt:lpstr>Disertační práce  Aplikační software pro vyhodnocení parametrů reálného vrtu z dat čerpací zkoušky </vt:lpstr>
      <vt:lpstr>Obsah</vt:lpstr>
      <vt:lpstr> Čerpací zkouška  </vt:lpstr>
      <vt:lpstr>Reálný vs. ideální vrt</vt:lpstr>
      <vt:lpstr>Parametry reálného vrtu</vt:lpstr>
      <vt:lpstr>Vliv parametrů reálného vrtu na výsledky čerpací zkoušky</vt:lpstr>
      <vt:lpstr>Graf snížení HPV v průběhu čerpací zkoušky</vt:lpstr>
      <vt:lpstr>Snížení HPV s vlivem parametrů reálného vrtu</vt:lpstr>
      <vt:lpstr>Výsledky práce</vt:lpstr>
      <vt:lpstr>Software RadFlow</vt:lpstr>
      <vt:lpstr>Čerpací zkoušky</vt:lpstr>
      <vt:lpstr>Lokalita Bela Crkva </vt:lpstr>
      <vt:lpstr>Lokalita Bela Crkva </vt:lpstr>
      <vt:lpstr>Storativity vrtu</vt:lpstr>
      <vt:lpstr>Dodatečné odpory</vt:lpstr>
      <vt:lpstr>Validace parametrů reálného vrtu</vt:lpstr>
      <vt:lpstr>Čerpací zkoušky před regenerací</vt:lpstr>
      <vt:lpstr>Výsledky regenerace vrtů B1 a B6</vt:lpstr>
      <vt:lpstr>Snímky vrtu B6 před a po regeneraci</vt:lpstr>
      <vt:lpstr>Lokalita Veletov</vt:lpstr>
      <vt:lpstr>Storativita vrtu</vt:lpstr>
      <vt:lpstr>Dodatečné odpory</vt:lpstr>
      <vt:lpstr>Validace vrtu KV-9</vt:lpstr>
      <vt:lpstr>Diskuze</vt:lpstr>
      <vt:lpstr>Závěr a zhodnocení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Modelování hydrodynamické zkoušky na reálných vrtech pomocí aplikačního softwaru</dc:title>
  <dc:creator>Holub Jiří</dc:creator>
  <cp:lastModifiedBy>Holub Jiří</cp:lastModifiedBy>
  <cp:revision>198</cp:revision>
  <dcterms:created xsi:type="dcterms:W3CDTF">2015-09-09T10:10:22Z</dcterms:created>
  <dcterms:modified xsi:type="dcterms:W3CDTF">2019-05-28T12:52:05Z</dcterms:modified>
</cp:coreProperties>
</file>