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3" r:id="rId2"/>
    <p:sldId id="258" r:id="rId3"/>
    <p:sldId id="259" r:id="rId4"/>
    <p:sldId id="261"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83" d="100"/>
          <a:sy n="83" d="100"/>
        </p:scale>
        <p:origin x="384"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4400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07/10/2022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471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07/10/2022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4057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07/10/2022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368854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07/10/2022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0630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07/10/2022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92893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07/10/2022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9221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054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941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587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07/10/2022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805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4994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07/10/2022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810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07/10/2022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304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07/10/2022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6321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07/10/2022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48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07/10/2022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5339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07/10/2022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163245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oleObject" Target="../embeddings/oleObject1.bin"/><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6596" y="148791"/>
            <a:ext cx="7818807" cy="4598375"/>
          </a:xfrm>
          <a:prstGeom prst="rect">
            <a:avLst/>
          </a:prstGeom>
        </p:spPr>
        <p:txBody>
          <a:bodyPr wrap="none">
            <a:spAutoFit/>
          </a:bodyPr>
          <a:lstStyle/>
          <a:p>
            <a:pPr>
              <a:lnSpc>
                <a:spcPct val="150000"/>
              </a:lnSpc>
            </a:pPr>
            <a:endParaRPr lang="vi-VN" sz="4000" dirty="0">
              <a:latin typeface="+mj-lt"/>
            </a:endParaRPr>
          </a:p>
          <a:p>
            <a:pPr>
              <a:lnSpc>
                <a:spcPct val="150000"/>
              </a:lnSpc>
            </a:pPr>
            <a:r>
              <a:rPr lang="vi-VN" sz="4000" b="1" dirty="0">
                <a:latin typeface="+mj-lt"/>
              </a:rPr>
              <a:t>Group Member 6 : Class DT2206L</a:t>
            </a:r>
          </a:p>
          <a:p>
            <a:pPr algn="ctr">
              <a:lnSpc>
                <a:spcPct val="150000"/>
              </a:lnSpc>
            </a:pPr>
            <a:r>
              <a:rPr lang="vi-VN" sz="4000" b="1" dirty="0">
                <a:latin typeface="+mj-lt"/>
              </a:rPr>
              <a:t>Nguyễn Sỹ Hải Nam</a:t>
            </a:r>
          </a:p>
          <a:p>
            <a:pPr algn="ctr">
              <a:lnSpc>
                <a:spcPct val="150000"/>
              </a:lnSpc>
            </a:pPr>
            <a:r>
              <a:rPr lang="vi-VN" sz="4000" b="1" dirty="0">
                <a:latin typeface="+mj-lt"/>
              </a:rPr>
              <a:t>Trần Thanh Trúc</a:t>
            </a:r>
          </a:p>
          <a:p>
            <a:pPr algn="ctr">
              <a:lnSpc>
                <a:spcPct val="150000"/>
              </a:lnSpc>
            </a:pPr>
            <a:r>
              <a:rPr lang="vi-VN" sz="4000" b="1" dirty="0">
                <a:latin typeface="+mj-lt"/>
              </a:rPr>
              <a:t>Trần Tuấn Vũ</a:t>
            </a:r>
          </a:p>
        </p:txBody>
      </p:sp>
      <p:sp>
        <p:nvSpPr>
          <p:cNvPr id="4" name="Rectangle 3"/>
          <p:cNvSpPr/>
          <p:nvPr/>
        </p:nvSpPr>
        <p:spPr>
          <a:xfrm>
            <a:off x="7842824" y="5961393"/>
            <a:ext cx="4325158" cy="523220"/>
          </a:xfrm>
          <a:prstGeom prst="rect">
            <a:avLst/>
          </a:prstGeom>
        </p:spPr>
        <p:txBody>
          <a:bodyPr wrap="none">
            <a:spAutoFit/>
          </a:bodyPr>
          <a:lstStyle/>
          <a:p>
            <a:r>
              <a:rPr lang="vi-VN" sz="2800" b="1" i="1" dirty="0">
                <a:latin typeface="+mj-lt"/>
              </a:rPr>
              <a:t>Instructor : Hồ Nhựt Minh</a:t>
            </a:r>
          </a:p>
        </p:txBody>
      </p:sp>
      <p:pic>
        <p:nvPicPr>
          <p:cNvPr id="6" name="Picture 5">
            <a:extLst>
              <a:ext uri="{FF2B5EF4-FFF2-40B4-BE49-F238E27FC236}">
                <a16:creationId xmlns:a16="http://schemas.microsoft.com/office/drawing/2014/main" id="{674B33AA-6CEA-AADB-90F5-7DB42AA56F7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556" b="92949" l="24912" r="89825"/>
                    </a14:imgEffect>
                  </a14:imgLayer>
                </a14:imgProps>
              </a:ext>
            </a:extLst>
          </a:blip>
          <a:stretch>
            <a:fillRect/>
          </a:stretch>
        </p:blipFill>
        <p:spPr>
          <a:xfrm>
            <a:off x="79438" y="4502357"/>
            <a:ext cx="1453799" cy="2387291"/>
          </a:xfrm>
          <a:prstGeom prst="rect">
            <a:avLst/>
          </a:prstGeom>
        </p:spPr>
      </p:pic>
      <p:pic>
        <p:nvPicPr>
          <p:cNvPr id="14" name="Picture 13">
            <a:extLst>
              <a:ext uri="{FF2B5EF4-FFF2-40B4-BE49-F238E27FC236}">
                <a16:creationId xmlns:a16="http://schemas.microsoft.com/office/drawing/2014/main" id="{5CEE3383-6BD5-AFDD-5144-E4856F517400}"/>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0" y="11545"/>
            <a:ext cx="1653683" cy="853514"/>
          </a:xfrm>
          <a:prstGeom prst="rect">
            <a:avLst/>
          </a:prstGeom>
        </p:spPr>
      </p:pic>
    </p:spTree>
    <p:extLst>
      <p:ext uri="{BB962C8B-B14F-4D97-AF65-F5344CB8AC3E}">
        <p14:creationId xmlns:p14="http://schemas.microsoft.com/office/powerpoint/2010/main" val="3706311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4369" y="1167442"/>
            <a:ext cx="10403458"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sp>
        <p:nvSpPr>
          <p:cNvPr id="3" name="Rectangle 2"/>
          <p:cNvSpPr/>
          <p:nvPr/>
        </p:nvSpPr>
        <p:spPr>
          <a:xfrm>
            <a:off x="132576" y="1928549"/>
            <a:ext cx="11926847" cy="1653658"/>
          </a:xfrm>
          <a:prstGeom prst="rect">
            <a:avLst/>
          </a:prstGeom>
          <a:noFill/>
        </p:spPr>
        <p:txBody>
          <a:bodyPr wrap="square" lIns="91440" tIns="45720" rIns="91440" bIns="45720">
            <a:spAutoFit/>
          </a:bodyPr>
          <a:lstStyle/>
          <a:p>
            <a:pPr algn="ctr">
              <a:lnSpc>
                <a:spcPct val="150000"/>
              </a:lnSpc>
            </a:pPr>
            <a:r>
              <a:rPr lang="en-US" sz="3600" b="1" dirty="0">
                <a:latin typeface="Times New Roman" panose="02020603050405020304" pitchFamily="18" charset="0"/>
                <a:cs typeface="Times New Roman" panose="02020603050405020304" pitchFamily="18" charset="0"/>
              </a:rPr>
              <a:t>FACTORS AFFECTING THE WINNING ABILITY OF TEAMS PARTICIPATING IN THE WORLD CUP</a:t>
            </a:r>
            <a:endParaRPr lang="en-US" sz="3600" b="1" cap="none" spc="0" dirty="0">
              <a:ln w="0"/>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5BC1DAEB-D7D7-8707-08A2-CCC889E66D7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556" b="92949" l="24912" r="89825"/>
                    </a14:imgEffect>
                  </a14:imgLayer>
                </a14:imgProps>
              </a:ext>
            </a:extLst>
          </a:blip>
          <a:stretch>
            <a:fillRect/>
          </a:stretch>
        </p:blipFill>
        <p:spPr>
          <a:xfrm>
            <a:off x="79438" y="4502357"/>
            <a:ext cx="1453799" cy="2387291"/>
          </a:xfrm>
          <a:prstGeom prst="rect">
            <a:avLst/>
          </a:prstGeom>
        </p:spPr>
      </p:pic>
      <p:pic>
        <p:nvPicPr>
          <p:cNvPr id="5" name="Picture 4">
            <a:extLst>
              <a:ext uri="{FF2B5EF4-FFF2-40B4-BE49-F238E27FC236}">
                <a16:creationId xmlns:a16="http://schemas.microsoft.com/office/drawing/2014/main" id="{DA229F35-724C-CCEA-062F-001547C0A77C}"/>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0" y="11545"/>
            <a:ext cx="1653683" cy="853514"/>
          </a:xfrm>
          <a:prstGeom prst="rect">
            <a:avLst/>
          </a:prstGeom>
        </p:spPr>
      </p:pic>
    </p:spTree>
    <p:extLst>
      <p:ext uri="{BB962C8B-B14F-4D97-AF65-F5344CB8AC3E}">
        <p14:creationId xmlns:p14="http://schemas.microsoft.com/office/powerpoint/2010/main" val="329800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049" y="1285677"/>
            <a:ext cx="4583502" cy="3477875"/>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FIFA World Cup, often simply called the World Cup, is an international association football competition contested by the senior men's national teams of the members of the </a:t>
            </a:r>
            <a:r>
              <a:rPr lang="vi-VN" sz="2000" dirty="0">
                <a:latin typeface="Times New Roman" panose="02020603050405020304" pitchFamily="18" charset="0"/>
                <a:cs typeface="Times New Roman" panose="02020603050405020304" pitchFamily="18" charset="0"/>
              </a:rPr>
              <a:t>Federation Internationale de Football Association</a:t>
            </a:r>
            <a:r>
              <a:rPr lang="en-US" sz="2000" dirty="0">
                <a:latin typeface="Times New Roman" panose="02020603050405020304" pitchFamily="18" charset="0"/>
                <a:cs typeface="Times New Roman" panose="02020603050405020304" pitchFamily="18" charset="0"/>
              </a:rPr>
              <a:t> (FIFA), the sport's global governing body. The championship has been awarded every four years since the inaugural tournament in 1930, except in 1942 and 1946 when it was not held because of the Second World War.</a:t>
            </a:r>
            <a:endParaRPr lang="vi-VN" sz="2000" dirty="0">
              <a:latin typeface="Times New Roman" panose="02020603050405020304" pitchFamily="18" charset="0"/>
              <a:cs typeface="Times New Roman" panose="02020603050405020304" pitchFamily="18" charset="0"/>
            </a:endParaRPr>
          </a:p>
        </p:txBody>
      </p:sp>
      <p:pic>
        <p:nvPicPr>
          <p:cNvPr id="1026" name="Picture 2" descr="FIFA World Cup Logos From 1930 - 2022, Which One's The B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394" y="1285677"/>
            <a:ext cx="6944153" cy="370354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1454252-D04C-EE2B-A2E6-C641BB5EDA7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556" b="92949" l="24912" r="89825"/>
                    </a14:imgEffect>
                  </a14:imgLayer>
                </a14:imgProps>
              </a:ext>
            </a:extLst>
          </a:blip>
          <a:stretch>
            <a:fillRect/>
          </a:stretch>
        </p:blipFill>
        <p:spPr>
          <a:xfrm>
            <a:off x="79438" y="4567010"/>
            <a:ext cx="1453799" cy="2387291"/>
          </a:xfrm>
          <a:prstGeom prst="rect">
            <a:avLst/>
          </a:prstGeom>
        </p:spPr>
      </p:pic>
      <p:pic>
        <p:nvPicPr>
          <p:cNvPr id="5" name="Picture 4">
            <a:extLst>
              <a:ext uri="{FF2B5EF4-FFF2-40B4-BE49-F238E27FC236}">
                <a16:creationId xmlns:a16="http://schemas.microsoft.com/office/drawing/2014/main" id="{3E36A0E7-87C0-CACC-FDE8-06EA22A2EE7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0" y="11545"/>
            <a:ext cx="1653683" cy="853514"/>
          </a:xfrm>
          <a:prstGeom prst="rect">
            <a:avLst/>
          </a:prstGeom>
        </p:spPr>
      </p:pic>
    </p:spTree>
    <p:extLst>
      <p:ext uri="{BB962C8B-B14F-4D97-AF65-F5344CB8AC3E}">
        <p14:creationId xmlns:p14="http://schemas.microsoft.com/office/powerpoint/2010/main" val="3758548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4528"/>
            <a:ext cx="5843483" cy="6101927"/>
          </a:xfrm>
          <a:prstGeom prst="rect">
            <a:avLst/>
          </a:prstGeom>
        </p:spPr>
        <p:txBody>
          <a:bodyPr wrap="square">
            <a:spAutoFit/>
          </a:bodyPr>
          <a:lstStyle/>
          <a:p>
            <a:pPr marL="285750" indent="-285750">
              <a:lnSpc>
                <a:spcPct val="200000"/>
              </a:lnSpc>
              <a:buFont typeface="Arial" panose="020B0604020202020204" pitchFamily="34" charset="0"/>
              <a:buChar char="•"/>
            </a:pPr>
            <a:r>
              <a:rPr lang="vi-VN" b="1" dirty="0">
                <a:solidFill>
                  <a:srgbClr val="FFFF00"/>
                </a:solidFill>
                <a:latin typeface="Times New Roman" panose="02020603050405020304" pitchFamily="18" charset="0"/>
                <a:cs typeface="Times New Roman" panose="02020603050405020304" pitchFamily="18" charset="0"/>
              </a:rPr>
              <a:t>Year</a:t>
            </a:r>
            <a:r>
              <a:rPr lang="vi-VN" dirty="0">
                <a:solidFill>
                  <a:srgbClr val="FF0000"/>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 The year in which the match was played.</a:t>
            </a:r>
          </a:p>
          <a:p>
            <a:pPr marL="285750" indent="-285750">
              <a:lnSpc>
                <a:spcPct val="200000"/>
              </a:lnSpc>
              <a:buFont typeface="Arial" panose="020B0604020202020204" pitchFamily="34" charset="0"/>
              <a:buChar char="•"/>
            </a:pPr>
            <a:r>
              <a:rPr lang="vi-VN" b="1" dirty="0">
                <a:solidFill>
                  <a:srgbClr val="FFFF00"/>
                </a:solidFill>
                <a:latin typeface="Times New Roman" panose="02020603050405020304" pitchFamily="18" charset="0"/>
                <a:cs typeface="Times New Roman" panose="02020603050405020304" pitchFamily="18" charset="0"/>
              </a:rPr>
              <a:t>Stage</a:t>
            </a:r>
            <a:r>
              <a:rPr lang="vi-VN" dirty="0">
                <a:solidFill>
                  <a:srgbClr val="FF0000"/>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 The stage at which the match was played.</a:t>
            </a:r>
          </a:p>
          <a:p>
            <a:pPr marL="285750" indent="-285750">
              <a:lnSpc>
                <a:spcPct val="200000"/>
              </a:lnSpc>
              <a:buFont typeface="Arial" panose="020B0604020202020204" pitchFamily="34" charset="0"/>
              <a:buChar char="•"/>
            </a:pPr>
            <a:r>
              <a:rPr lang="vi-VN" b="1" dirty="0">
                <a:solidFill>
                  <a:srgbClr val="FFFF00"/>
                </a:solidFill>
                <a:latin typeface="Times New Roman" panose="02020603050405020304" pitchFamily="18" charset="0"/>
                <a:cs typeface="Times New Roman" panose="02020603050405020304" pitchFamily="18" charset="0"/>
              </a:rPr>
              <a:t>Stadium</a:t>
            </a:r>
            <a:r>
              <a:rPr lang="vi-VN" dirty="0">
                <a:solidFill>
                  <a:srgbClr val="FF0000"/>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a:t>
            </a:r>
            <a:r>
              <a:rPr lang="vi-VN" dirty="0">
                <a:solidFill>
                  <a:srgbClr val="FF0000"/>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Stadium name where the match was held.</a:t>
            </a:r>
          </a:p>
          <a:p>
            <a:pPr marL="285750" indent="-285750">
              <a:lnSpc>
                <a:spcPct val="200000"/>
              </a:lnSpc>
              <a:buFont typeface="Arial" panose="020B0604020202020204" pitchFamily="34" charset="0"/>
              <a:buChar char="•"/>
            </a:pPr>
            <a:r>
              <a:rPr lang="vi-VN" b="1" dirty="0">
                <a:solidFill>
                  <a:srgbClr val="FFFF00"/>
                </a:solidFill>
                <a:latin typeface="Times New Roman" panose="02020603050405020304" pitchFamily="18" charset="0"/>
                <a:cs typeface="Times New Roman" panose="02020603050405020304" pitchFamily="18" charset="0"/>
              </a:rPr>
              <a:t>Location</a:t>
            </a:r>
            <a:r>
              <a:rPr lang="vi-VN" dirty="0">
                <a:solidFill>
                  <a:srgbClr val="FF0000"/>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 The city name, where the match was played.</a:t>
            </a:r>
          </a:p>
          <a:p>
            <a:pPr marL="285750" indent="-285750">
              <a:lnSpc>
                <a:spcPct val="200000"/>
              </a:lnSpc>
              <a:buFont typeface="Arial" panose="020B0604020202020204" pitchFamily="34" charset="0"/>
              <a:buChar char="•"/>
            </a:pPr>
            <a:r>
              <a:rPr lang="vi-VN" b="1" dirty="0">
                <a:solidFill>
                  <a:srgbClr val="FFFF00"/>
                </a:solidFill>
                <a:latin typeface="Times New Roman" panose="02020603050405020304" pitchFamily="18" charset="0"/>
                <a:cs typeface="Times New Roman" panose="02020603050405020304" pitchFamily="18" charset="0"/>
              </a:rPr>
              <a:t>Home team</a:t>
            </a:r>
            <a:r>
              <a:rPr lang="vi-VN" dirty="0">
                <a:solidFill>
                  <a:srgbClr val="FF0000"/>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 Home team’s country name.</a:t>
            </a:r>
          </a:p>
          <a:p>
            <a:pPr marL="285750" indent="-285750">
              <a:lnSpc>
                <a:spcPct val="200000"/>
              </a:lnSpc>
              <a:buFont typeface="Arial" panose="020B0604020202020204" pitchFamily="34" charset="0"/>
              <a:buChar char="•"/>
            </a:pPr>
            <a:r>
              <a:rPr lang="vi-VN" b="1" dirty="0">
                <a:solidFill>
                  <a:srgbClr val="FFFF00"/>
                </a:solidFill>
                <a:latin typeface="Times New Roman" panose="02020603050405020304" pitchFamily="18" charset="0"/>
                <a:cs typeface="Times New Roman" panose="02020603050405020304" pitchFamily="18" charset="0"/>
              </a:rPr>
              <a:t>Home Goals</a:t>
            </a:r>
            <a:r>
              <a:rPr lang="vi-VN" dirty="0">
                <a:solidFill>
                  <a:srgbClr val="FF0000"/>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 Total goals scored by the home team.</a:t>
            </a:r>
          </a:p>
          <a:p>
            <a:pPr marL="285750" indent="-285750">
              <a:lnSpc>
                <a:spcPct val="200000"/>
              </a:lnSpc>
              <a:buFont typeface="Arial" panose="020B0604020202020204" pitchFamily="34" charset="0"/>
              <a:buChar char="•"/>
            </a:pPr>
            <a:r>
              <a:rPr lang="vi-VN" b="1" dirty="0">
                <a:solidFill>
                  <a:srgbClr val="FFFF00"/>
                </a:solidFill>
                <a:latin typeface="Times New Roman" panose="02020603050405020304" pitchFamily="18" charset="0"/>
                <a:cs typeface="Times New Roman" panose="02020603050405020304" pitchFamily="18" charset="0"/>
              </a:rPr>
              <a:t>Away Goals </a:t>
            </a:r>
            <a:r>
              <a:rPr lang="vi-VN" dirty="0">
                <a:latin typeface="Times New Roman" panose="02020603050405020304" pitchFamily="18" charset="0"/>
                <a:cs typeface="Times New Roman" panose="02020603050405020304" pitchFamily="18" charset="0"/>
              </a:rPr>
              <a:t>- Total goals scored by the away team.</a:t>
            </a:r>
          </a:p>
          <a:p>
            <a:pPr marL="285750" indent="-285750">
              <a:lnSpc>
                <a:spcPct val="200000"/>
              </a:lnSpc>
              <a:buFont typeface="Arial" panose="020B0604020202020204" pitchFamily="34" charset="0"/>
              <a:buChar char="•"/>
            </a:pPr>
            <a:r>
              <a:rPr lang="vi-VN" b="1" dirty="0">
                <a:solidFill>
                  <a:srgbClr val="FFFF00"/>
                </a:solidFill>
                <a:latin typeface="Times New Roman" panose="02020603050405020304" pitchFamily="18" charset="0"/>
                <a:cs typeface="Times New Roman" panose="02020603050405020304" pitchFamily="18" charset="0"/>
              </a:rPr>
              <a:t>Away Team</a:t>
            </a:r>
            <a:r>
              <a:rPr lang="vi-VN" dirty="0">
                <a:solidFill>
                  <a:srgbClr val="FF0000"/>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 Away team’s country name.</a:t>
            </a:r>
          </a:p>
          <a:p>
            <a:pPr>
              <a:lnSpc>
                <a:spcPct val="200000"/>
              </a:lnSpc>
            </a:pPr>
            <a:endParaRPr lang="vi-VN" dirty="0">
              <a:latin typeface="Times New Roman" panose="02020603050405020304" pitchFamily="18" charset="0"/>
              <a:cs typeface="Times New Roman" panose="02020603050405020304" pitchFamily="18" charset="0"/>
            </a:endParaRPr>
          </a:p>
          <a:p>
            <a:pPr>
              <a:lnSpc>
                <a:spcPct val="200000"/>
              </a:lnSpc>
            </a:pPr>
            <a:endParaRPr lang="vi-VN" dirty="0">
              <a:latin typeface="Times New Roman" panose="02020603050405020304" pitchFamily="18" charset="0"/>
              <a:cs typeface="Times New Roman" panose="02020603050405020304" pitchFamily="18" charset="0"/>
            </a:endParaRPr>
          </a:p>
          <a:p>
            <a:pPr>
              <a:lnSpc>
                <a:spcPct val="200000"/>
              </a:lnSpc>
            </a:pPr>
            <a:endParaRPr lang="vi-VN" dirty="0">
              <a:latin typeface="Times New Roman" panose="02020603050405020304" pitchFamily="18" charset="0"/>
              <a:cs typeface="Times New Roman" panose="02020603050405020304" pitchFamily="18" charset="0"/>
            </a:endParaRPr>
          </a:p>
        </p:txBody>
      </p:sp>
      <p:sp>
        <p:nvSpPr>
          <p:cNvPr id="4" name="Rectangle 3"/>
          <p:cNvSpPr/>
          <p:nvPr/>
        </p:nvSpPr>
        <p:spPr>
          <a:xfrm>
            <a:off x="5379745" y="744528"/>
            <a:ext cx="6895383" cy="6101927"/>
          </a:xfrm>
          <a:prstGeom prst="rect">
            <a:avLst/>
          </a:prstGeom>
        </p:spPr>
        <p:txBody>
          <a:bodyPr wrap="square">
            <a:spAutoFit/>
          </a:bodyPr>
          <a:lstStyle/>
          <a:p>
            <a:pPr marL="285750" indent="-285750">
              <a:lnSpc>
                <a:spcPct val="200000"/>
              </a:lnSpc>
              <a:buFont typeface="Arial" panose="020B0604020202020204" pitchFamily="34" charset="0"/>
              <a:buChar char="•"/>
            </a:pPr>
            <a:r>
              <a:rPr lang="vi-VN" b="1" dirty="0">
                <a:solidFill>
                  <a:srgbClr val="FFFF00"/>
                </a:solidFill>
                <a:latin typeface="Times New Roman" panose="02020603050405020304" pitchFamily="18" charset="0"/>
                <a:cs typeface="Times New Roman" panose="02020603050405020304" pitchFamily="18" charset="0"/>
              </a:rPr>
              <a:t>Goals Scored </a:t>
            </a:r>
            <a:r>
              <a:rPr lang="vi-VN" dirty="0">
                <a:latin typeface="Times New Roman" panose="02020603050405020304" pitchFamily="18" charset="0"/>
                <a:cs typeface="Times New Roman" panose="02020603050405020304" pitchFamily="18" charset="0"/>
              </a:rPr>
              <a:t>- Total goals scored in the world cup tournament. </a:t>
            </a:r>
          </a:p>
          <a:p>
            <a:pPr marL="285750" indent="-285750">
              <a:lnSpc>
                <a:spcPct val="200000"/>
              </a:lnSpc>
              <a:buFont typeface="Arial" panose="020B0604020202020204" pitchFamily="34" charset="0"/>
              <a:buChar char="•"/>
            </a:pPr>
            <a:r>
              <a:rPr lang="vi-VN" b="1" dirty="0">
                <a:solidFill>
                  <a:srgbClr val="FFFF00"/>
                </a:solidFill>
                <a:latin typeface="Times New Roman" panose="02020603050405020304" pitchFamily="18" charset="0"/>
                <a:cs typeface="Times New Roman" panose="02020603050405020304" pitchFamily="18" charset="0"/>
              </a:rPr>
              <a:t>HT Discipline</a:t>
            </a:r>
            <a:r>
              <a:rPr lang="vi-VN"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number of penalty cards in the match.</a:t>
            </a:r>
          </a:p>
          <a:p>
            <a:pPr marL="285750" indent="-285750">
              <a:lnSpc>
                <a:spcPct val="200000"/>
              </a:lnSpc>
              <a:buFont typeface="Arial" panose="020B0604020202020204" pitchFamily="34" charset="0"/>
              <a:buChar char="•"/>
            </a:pPr>
            <a:r>
              <a:rPr lang="en-US" b="1" dirty="0">
                <a:solidFill>
                  <a:srgbClr val="FFFF00"/>
                </a:solidFill>
                <a:latin typeface="Times New Roman" panose="02020603050405020304" pitchFamily="18" charset="0"/>
                <a:cs typeface="Times New Roman" panose="02020603050405020304" pitchFamily="18" charset="0"/>
              </a:rPr>
              <a:t>Champion</a:t>
            </a:r>
            <a:r>
              <a:rPr lang="en-US" dirty="0">
                <a:latin typeface="Times New Roman" panose="02020603050405020304" pitchFamily="18" charset="0"/>
                <a:cs typeface="Times New Roman" panose="02020603050405020304" pitchFamily="18" charset="0"/>
              </a:rPr>
              <a:t> - Team who won the FIFA world cup.</a:t>
            </a:r>
          </a:p>
          <a:p>
            <a:pPr marL="285750" indent="-285750">
              <a:lnSpc>
                <a:spcPct val="200000"/>
              </a:lnSpc>
              <a:buFont typeface="Arial" panose="020B0604020202020204" pitchFamily="34" charset="0"/>
              <a:buChar char="•"/>
            </a:pPr>
            <a:r>
              <a:rPr lang="en-US" b="1" dirty="0">
                <a:solidFill>
                  <a:srgbClr val="FFFF00"/>
                </a:solidFill>
                <a:latin typeface="Times New Roman" panose="02020603050405020304" pitchFamily="18" charset="0"/>
                <a:cs typeface="Times New Roman" panose="02020603050405020304" pitchFamily="18" charset="0"/>
              </a:rPr>
              <a:t>Runner up</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Team who won the second place.</a:t>
            </a:r>
          </a:p>
          <a:p>
            <a:pPr marL="285750" indent="-285750">
              <a:lnSpc>
                <a:spcPct val="200000"/>
              </a:lnSpc>
              <a:buFont typeface="Arial" panose="020B0604020202020204" pitchFamily="34" charset="0"/>
              <a:buChar char="•"/>
            </a:pPr>
            <a:r>
              <a:rPr lang="en-US" b="1" dirty="0">
                <a:solidFill>
                  <a:srgbClr val="FFFF00"/>
                </a:solidFill>
                <a:latin typeface="Times New Roman" panose="02020603050405020304" pitchFamily="18" charset="0"/>
                <a:cs typeface="Times New Roman" panose="02020603050405020304" pitchFamily="18" charset="0"/>
              </a:rPr>
              <a:t>Third place</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Team who won the third place.</a:t>
            </a:r>
          </a:p>
          <a:p>
            <a:pPr marL="285750" indent="-285750">
              <a:lnSpc>
                <a:spcPct val="200000"/>
              </a:lnSpc>
              <a:buFont typeface="Arial" panose="020B0604020202020204" pitchFamily="34" charset="0"/>
              <a:buChar char="•"/>
            </a:pPr>
            <a:r>
              <a:rPr lang="en-US" b="1" dirty="0">
                <a:solidFill>
                  <a:srgbClr val="FFFF00"/>
                </a:solidFill>
                <a:latin typeface="Times New Roman" panose="02020603050405020304" pitchFamily="18" charset="0"/>
                <a:cs typeface="Times New Roman" panose="02020603050405020304" pitchFamily="18" charset="0"/>
              </a:rPr>
              <a:t>Fourth place</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Team who won the fourth place.</a:t>
            </a:r>
            <a:endParaRPr lang="vi-V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vi-VN" b="1" dirty="0">
                <a:solidFill>
                  <a:srgbClr val="FFFF00"/>
                </a:solidFill>
                <a:latin typeface="Times New Roman" panose="02020603050405020304" pitchFamily="18" charset="0"/>
                <a:cs typeface="Times New Roman" panose="02020603050405020304" pitchFamily="18" charset="0"/>
              </a:rPr>
              <a:t>AVG goals per game</a:t>
            </a:r>
            <a:r>
              <a:rPr lang="vi-VN" dirty="0">
                <a:solidFill>
                  <a:srgbClr val="FF0000"/>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average value of total matches and total score.</a:t>
            </a:r>
            <a:endParaRPr lang="vi-V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vi-VN" b="1" dirty="0">
                <a:solidFill>
                  <a:srgbClr val="FFFF00"/>
                </a:solidFill>
                <a:latin typeface="Times New Roman" panose="02020603050405020304" pitchFamily="18" charset="0"/>
                <a:cs typeface="Times New Roman" panose="02020603050405020304" pitchFamily="18" charset="0"/>
              </a:rPr>
              <a:t>Matches Played</a:t>
            </a:r>
            <a:r>
              <a:rPr lang="vi-VN" dirty="0">
                <a:solidFill>
                  <a:srgbClr val="FF0000"/>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 Total matches played in the Tournament.</a:t>
            </a:r>
          </a:p>
          <a:p>
            <a:pPr>
              <a:lnSpc>
                <a:spcPct val="200000"/>
              </a:lnSpc>
            </a:pPr>
            <a:endParaRPr lang="vi-VN" dirty="0">
              <a:latin typeface="Times New Roman" panose="02020603050405020304" pitchFamily="18" charset="0"/>
              <a:cs typeface="Times New Roman" panose="02020603050405020304" pitchFamily="18" charset="0"/>
            </a:endParaRPr>
          </a:p>
          <a:p>
            <a:pPr>
              <a:lnSpc>
                <a:spcPct val="200000"/>
              </a:lnSpc>
            </a:pPr>
            <a:endParaRPr lang="vi-VN" dirty="0">
              <a:latin typeface="Times New Roman" panose="02020603050405020304" pitchFamily="18" charset="0"/>
              <a:cs typeface="Times New Roman" panose="02020603050405020304" pitchFamily="18" charset="0"/>
            </a:endParaRPr>
          </a:p>
          <a:p>
            <a:pPr>
              <a:lnSpc>
                <a:spcPct val="200000"/>
              </a:lnSpc>
            </a:pPr>
            <a:endParaRPr lang="vi-V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C5156F-AFF4-6611-4707-74A06EB0FA1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556" b="92949" l="24912" r="89825"/>
                    </a14:imgEffect>
                  </a14:imgLayer>
                </a14:imgProps>
              </a:ext>
            </a:extLst>
          </a:blip>
          <a:stretch>
            <a:fillRect/>
          </a:stretch>
        </p:blipFill>
        <p:spPr>
          <a:xfrm>
            <a:off x="79438" y="5037191"/>
            <a:ext cx="1167471" cy="1917110"/>
          </a:xfrm>
          <a:prstGeom prst="rect">
            <a:avLst/>
          </a:prstGeom>
        </p:spPr>
      </p:pic>
      <p:pic>
        <p:nvPicPr>
          <p:cNvPr id="6" name="Picture 5">
            <a:extLst>
              <a:ext uri="{FF2B5EF4-FFF2-40B4-BE49-F238E27FC236}">
                <a16:creationId xmlns:a16="http://schemas.microsoft.com/office/drawing/2014/main" id="{86CFC0D9-199E-7F87-95F2-C6BAF90A1A92}"/>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0" y="11545"/>
            <a:ext cx="1653683" cy="853514"/>
          </a:xfrm>
          <a:prstGeom prst="rect">
            <a:avLst/>
          </a:prstGeom>
        </p:spPr>
      </p:pic>
    </p:spTree>
    <p:extLst>
      <p:ext uri="{BB962C8B-B14F-4D97-AF65-F5344CB8AC3E}">
        <p14:creationId xmlns:p14="http://schemas.microsoft.com/office/powerpoint/2010/main" val="1868634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95289" y="744748"/>
            <a:ext cx="7798280" cy="4411785"/>
          </a:xfrm>
          <a:prstGeom prst="rect">
            <a:avLst/>
          </a:prstGeom>
        </p:spPr>
        <p:txBody>
          <a:bodyPr wrap="square">
            <a:spAutoFit/>
          </a:bodyPr>
          <a:lstStyle/>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Top 10 Countries of  Win Rate of  World Cup</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Win Rate of  World Cup by Region</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Participants of Semi-finals and Finals</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Top 10 Countries of Average Goal</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Top 10 Countries with Discipline cards</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Correlation of Win Rate and others</a:t>
            </a:r>
            <a:endParaRPr lang="vi-V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BE23367-B82C-930D-658E-C56061AD0EE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556" b="92949" l="24912" r="89825"/>
                    </a14:imgEffect>
                  </a14:imgLayer>
                </a14:imgProps>
              </a:ext>
            </a:extLst>
          </a:blip>
          <a:stretch>
            <a:fillRect/>
          </a:stretch>
        </p:blipFill>
        <p:spPr>
          <a:xfrm>
            <a:off x="79438" y="4567010"/>
            <a:ext cx="1453799" cy="2387291"/>
          </a:xfrm>
          <a:prstGeom prst="rect">
            <a:avLst/>
          </a:prstGeom>
        </p:spPr>
      </p:pic>
      <p:pic>
        <p:nvPicPr>
          <p:cNvPr id="7" name="Picture 6">
            <a:extLst>
              <a:ext uri="{FF2B5EF4-FFF2-40B4-BE49-F238E27FC236}">
                <a16:creationId xmlns:a16="http://schemas.microsoft.com/office/drawing/2014/main" id="{342F5A98-73AD-8EBE-2161-12900869774D}"/>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0" y="11545"/>
            <a:ext cx="1653683" cy="853514"/>
          </a:xfrm>
          <a:prstGeom prst="rect">
            <a:avLst/>
          </a:prstGeom>
        </p:spPr>
      </p:pic>
    </p:spTree>
    <p:extLst>
      <p:ext uri="{BB962C8B-B14F-4D97-AF65-F5344CB8AC3E}">
        <p14:creationId xmlns:p14="http://schemas.microsoft.com/office/powerpoint/2010/main" val="149996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545" y="1167442"/>
            <a:ext cx="5193102" cy="3477875"/>
          </a:xfrm>
          <a:prstGeom prst="rect">
            <a:avLst/>
          </a:prstGeom>
        </p:spPr>
        <p:txBody>
          <a:bodyPr wrap="square">
            <a:spAutoFit/>
          </a:bodyPr>
          <a:lstStyle/>
          <a:p>
            <a:pPr algn="ctr"/>
            <a:r>
              <a:rPr lang="vi-VN" sz="2400" b="1" dirty="0">
                <a:latin typeface="Times New Roman" panose="02020603050405020304" pitchFamily="18" charset="0"/>
                <a:cs typeface="Times New Roman" panose="02020603050405020304" pitchFamily="18" charset="0"/>
              </a:rPr>
              <a:t>Techniques in the project</a:t>
            </a:r>
            <a:endParaRPr lang="en-US" sz="2400" b="1" dirty="0">
              <a:latin typeface="Times New Roman" panose="02020603050405020304" pitchFamily="18" charset="0"/>
              <a:cs typeface="Times New Roman" panose="02020603050405020304" pitchFamily="18" charset="0"/>
            </a:endParaRPr>
          </a:p>
          <a:p>
            <a:pPr algn="ctr"/>
            <a:endParaRPr lang="vi-VN" sz="22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Use the library : requests, re, pandas, numpy, bs4.</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Read and retrieve data by tags.</a:t>
            </a:r>
            <a:endParaRPr lang="vi-V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Distribute data into variables and create </a:t>
            </a:r>
          </a:p>
          <a:p>
            <a:r>
              <a:rPr lang="en-US" sz="2200" dirty="0">
                <a:latin typeface="Times New Roman" panose="02020603050405020304" pitchFamily="18" charset="0"/>
                <a:cs typeface="Times New Roman" panose="02020603050405020304" pitchFamily="18" charset="0"/>
              </a:rPr>
              <a:t>     data frames from those variables .</a:t>
            </a:r>
            <a:endParaRPr lang="vi-V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Use loops for processing.</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Finally, export the excel file on the fully </a:t>
            </a:r>
          </a:p>
          <a:p>
            <a:r>
              <a:rPr lang="en-US" sz="2200" dirty="0">
                <a:latin typeface="Times New Roman" panose="02020603050405020304" pitchFamily="18" charset="0"/>
                <a:cs typeface="Times New Roman" panose="02020603050405020304" pitchFamily="18" charset="0"/>
              </a:rPr>
              <a:t>     collected </a:t>
            </a:r>
            <a:r>
              <a:rPr lang="en-US" sz="2200" dirty="0" err="1">
                <a:latin typeface="Times New Roman" panose="02020603050405020304" pitchFamily="18" charset="0"/>
                <a:cs typeface="Times New Roman" panose="02020603050405020304" pitchFamily="18" charset="0"/>
              </a:rPr>
              <a:t>dataframe</a:t>
            </a:r>
            <a:r>
              <a:rPr lang="en-US" sz="2200" dirty="0">
                <a:latin typeface="Times New Roman" panose="02020603050405020304" pitchFamily="18" charset="0"/>
                <a:cs typeface="Times New Roman" panose="02020603050405020304" pitchFamily="18" charset="0"/>
              </a:rPr>
              <a:t>.</a:t>
            </a:r>
            <a:endParaRPr lang="vi-VN"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766793" y="1544424"/>
            <a:ext cx="4881575" cy="3769151"/>
          </a:xfrm>
          <a:prstGeom prst="rect">
            <a:avLst/>
          </a:prstGeom>
        </p:spPr>
      </p:pic>
      <p:sp>
        <p:nvSpPr>
          <p:cNvPr id="5" name="Rectangle 4"/>
          <p:cNvSpPr/>
          <p:nvPr/>
        </p:nvSpPr>
        <p:spPr>
          <a:xfrm>
            <a:off x="8220520" y="1043993"/>
            <a:ext cx="1540806" cy="430887"/>
          </a:xfrm>
          <a:prstGeom prst="rect">
            <a:avLst/>
          </a:prstGeom>
        </p:spPr>
        <p:txBody>
          <a:bodyPr wrap="none">
            <a:spAutoFit/>
          </a:bodyPr>
          <a:lstStyle/>
          <a:p>
            <a:r>
              <a:rPr lang="vi-VN" sz="2200" b="1" dirty="0">
                <a:latin typeface="Times New Roman" panose="02020603050405020304" pitchFamily="18" charset="0"/>
                <a:cs typeface="Times New Roman" panose="02020603050405020304" pitchFamily="18" charset="0"/>
              </a:rPr>
              <a:t>Crawl data</a:t>
            </a:r>
            <a:endParaRPr lang="vi-VN" sz="2200" b="1" dirty="0"/>
          </a:p>
        </p:txBody>
      </p:sp>
      <p:graphicFrame>
        <p:nvGraphicFramePr>
          <p:cNvPr id="6" name="Object 5"/>
          <p:cNvGraphicFramePr>
            <a:graphicFrameLocks noChangeAspect="1"/>
          </p:cNvGraphicFramePr>
          <p:nvPr>
            <p:extLst>
              <p:ext uri="{D42A27DB-BD31-4B8C-83A1-F6EECF244321}">
                <p14:modId xmlns:p14="http://schemas.microsoft.com/office/powerpoint/2010/main" val="1062789687"/>
              </p:ext>
            </p:extLst>
          </p:nvPr>
        </p:nvGraphicFramePr>
        <p:xfrm>
          <a:off x="9674952" y="985707"/>
          <a:ext cx="1973416" cy="489173"/>
        </p:xfrm>
        <a:graphic>
          <a:graphicData uri="http://schemas.openxmlformats.org/presentationml/2006/ole">
            <mc:AlternateContent xmlns:mc="http://schemas.openxmlformats.org/markup-compatibility/2006">
              <mc:Choice xmlns:v="urn:schemas-microsoft-com:vml" Requires="v">
                <p:oleObj name="Packager Shell Object" showAsIcon="1" r:id="rId3" imgW="1498320" imgH="372240" progId="Package">
                  <p:embed/>
                </p:oleObj>
              </mc:Choice>
              <mc:Fallback>
                <p:oleObj name="Packager Shell Object" showAsIcon="1" r:id="rId3" imgW="1498320" imgH="372240" progId="Package">
                  <p:embed/>
                  <p:pic>
                    <p:nvPicPr>
                      <p:cNvPr id="0" name=""/>
                      <p:cNvPicPr/>
                      <p:nvPr/>
                    </p:nvPicPr>
                    <p:blipFill>
                      <a:blip r:embed="rId4"/>
                      <a:stretch>
                        <a:fillRect/>
                      </a:stretch>
                    </p:blipFill>
                    <p:spPr>
                      <a:xfrm>
                        <a:off x="9674952" y="985707"/>
                        <a:ext cx="1973416" cy="489173"/>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1DDBBFAB-D5D6-D0DB-2375-29EC48C3B1F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5556" b="92949" l="24912" r="89825"/>
                    </a14:imgEffect>
                  </a14:imgLayer>
                </a14:imgProps>
              </a:ext>
            </a:extLst>
          </a:blip>
          <a:stretch>
            <a:fillRect/>
          </a:stretch>
        </p:blipFill>
        <p:spPr>
          <a:xfrm>
            <a:off x="79438" y="4567010"/>
            <a:ext cx="1453799" cy="2387291"/>
          </a:xfrm>
          <a:prstGeom prst="rect">
            <a:avLst/>
          </a:prstGeom>
        </p:spPr>
      </p:pic>
      <p:pic>
        <p:nvPicPr>
          <p:cNvPr id="8" name="Picture 7">
            <a:extLst>
              <a:ext uri="{FF2B5EF4-FFF2-40B4-BE49-F238E27FC236}">
                <a16:creationId xmlns:a16="http://schemas.microsoft.com/office/drawing/2014/main" id="{B31F9F8B-D7E4-5F84-AB80-7E9207AC2616}"/>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contrast="40000"/>
                    </a14:imgEffect>
                  </a14:imgLayer>
                </a14:imgProps>
              </a:ext>
            </a:extLst>
          </a:blip>
          <a:stretch>
            <a:fillRect/>
          </a:stretch>
        </p:blipFill>
        <p:spPr>
          <a:xfrm>
            <a:off x="0" y="11545"/>
            <a:ext cx="1653683" cy="853514"/>
          </a:xfrm>
          <a:prstGeom prst="rect">
            <a:avLst/>
          </a:prstGeom>
        </p:spPr>
      </p:pic>
    </p:spTree>
    <p:extLst>
      <p:ext uri="{BB962C8B-B14F-4D97-AF65-F5344CB8AC3E}">
        <p14:creationId xmlns:p14="http://schemas.microsoft.com/office/powerpoint/2010/main" val="14818486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817</TotalTime>
  <Words>375</Words>
  <Application>Microsoft Office PowerPoint</Application>
  <PresentationFormat>Widescreen</PresentationFormat>
  <Paragraphs>42</Paragraphs>
  <Slides>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2" baseType="lpstr">
      <vt:lpstr>Arial</vt:lpstr>
      <vt:lpstr>Century Gothic</vt:lpstr>
      <vt:lpstr>Times New Roman</vt:lpstr>
      <vt:lpstr>Wingdings 3</vt:lpstr>
      <vt:lpstr>Ion</vt:lpstr>
      <vt:lpstr>Package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 truc</dc:creator>
  <cp:lastModifiedBy>Tuấn Vũ Trần</cp:lastModifiedBy>
  <cp:revision>27</cp:revision>
  <dcterms:created xsi:type="dcterms:W3CDTF">2022-10-06T04:32:29Z</dcterms:created>
  <dcterms:modified xsi:type="dcterms:W3CDTF">2022-10-07T07:17:45Z</dcterms:modified>
</cp:coreProperties>
</file>