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Century Gothic"/>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bold.fntdata"/><Relationship Id="rId12"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Italic.fntdata"/><Relationship Id="rId14"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799"/>
            <a:ext cx="8825658" cy="3640667"/>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0"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vi-VN" sz="12200">
                <a:solidFill>
                  <a:srgbClr val="EE52A4"/>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vi-VN" sz="12200">
                <a:solidFill>
                  <a:srgbClr val="EE52A4"/>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59"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EE52A4"/>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2" name="Google Shape;42;p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9" name="Google Shape;49;p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4" y="1447800"/>
            <a:ext cx="3401063"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5" y="3129280"/>
            <a:ext cx="3401062"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12.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44" r="0" t="0"/>
          <a:stretch/>
        </p:blipFill>
        <p:spPr>
          <a:xfrm>
            <a:off x="0" y="2669685"/>
            <a:ext cx="4035669"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9012"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EE52A4"/>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EE52A4"/>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EE52A4"/>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EE52A4"/>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p:nvPr/>
        </p:nvSpPr>
        <p:spPr>
          <a:xfrm>
            <a:off x="2186596" y="148791"/>
            <a:ext cx="7818807" cy="459837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b="0" i="0" sz="4000" u="none" cap="none" strike="noStrike">
              <a:solidFill>
                <a:schemeClr val="lt1"/>
              </a:solidFill>
              <a:latin typeface="Century Gothic"/>
              <a:ea typeface="Century Gothic"/>
              <a:cs typeface="Century Gothic"/>
              <a:sym typeface="Century Gothic"/>
            </a:endParaRPr>
          </a:p>
          <a:p>
            <a:pPr indent="0" lvl="0" marL="0" marR="0" rtl="0" algn="l">
              <a:lnSpc>
                <a:spcPct val="150000"/>
              </a:lnSpc>
              <a:spcBef>
                <a:spcPts val="0"/>
              </a:spcBef>
              <a:spcAft>
                <a:spcPts val="0"/>
              </a:spcAft>
              <a:buNone/>
            </a:pPr>
            <a:r>
              <a:rPr b="1" i="0" lang="vi-VN" sz="4000" u="none" cap="none" strike="noStrike">
                <a:solidFill>
                  <a:schemeClr val="lt1"/>
                </a:solidFill>
                <a:latin typeface="Century Gothic"/>
                <a:ea typeface="Century Gothic"/>
                <a:cs typeface="Century Gothic"/>
                <a:sym typeface="Century Gothic"/>
              </a:rPr>
              <a:t>Group Member 6 : Class DT2206L</a:t>
            </a:r>
            <a:endParaRPr/>
          </a:p>
          <a:p>
            <a:pPr indent="0" lvl="0" marL="0" marR="0" rtl="0" algn="ctr">
              <a:lnSpc>
                <a:spcPct val="150000"/>
              </a:lnSpc>
              <a:spcBef>
                <a:spcPts val="0"/>
              </a:spcBef>
              <a:spcAft>
                <a:spcPts val="0"/>
              </a:spcAft>
              <a:buNone/>
            </a:pPr>
            <a:r>
              <a:rPr b="1" i="0" lang="vi-VN" sz="4000" u="none" cap="none" strike="noStrike">
                <a:solidFill>
                  <a:schemeClr val="lt1"/>
                </a:solidFill>
                <a:latin typeface="Century Gothic"/>
                <a:ea typeface="Century Gothic"/>
                <a:cs typeface="Century Gothic"/>
                <a:sym typeface="Century Gothic"/>
              </a:rPr>
              <a:t>Nguyễn Sỹ Hải Nam</a:t>
            </a:r>
            <a:endParaRPr/>
          </a:p>
          <a:p>
            <a:pPr indent="0" lvl="0" marL="0" marR="0" rtl="0" algn="ctr">
              <a:lnSpc>
                <a:spcPct val="150000"/>
              </a:lnSpc>
              <a:spcBef>
                <a:spcPts val="0"/>
              </a:spcBef>
              <a:spcAft>
                <a:spcPts val="0"/>
              </a:spcAft>
              <a:buNone/>
            </a:pPr>
            <a:r>
              <a:rPr b="1" i="0" lang="vi-VN" sz="4000" u="none" cap="none" strike="noStrike">
                <a:solidFill>
                  <a:schemeClr val="lt1"/>
                </a:solidFill>
                <a:latin typeface="Century Gothic"/>
                <a:ea typeface="Century Gothic"/>
                <a:cs typeface="Century Gothic"/>
                <a:sym typeface="Century Gothic"/>
              </a:rPr>
              <a:t>Trần Thanh Trúc</a:t>
            </a:r>
            <a:endParaRPr/>
          </a:p>
          <a:p>
            <a:pPr indent="0" lvl="0" marL="0" marR="0" rtl="0" algn="ctr">
              <a:lnSpc>
                <a:spcPct val="150000"/>
              </a:lnSpc>
              <a:spcBef>
                <a:spcPts val="0"/>
              </a:spcBef>
              <a:spcAft>
                <a:spcPts val="0"/>
              </a:spcAft>
              <a:buNone/>
            </a:pPr>
            <a:r>
              <a:rPr b="1" i="0" lang="vi-VN" sz="4000" u="none" cap="none" strike="noStrike">
                <a:solidFill>
                  <a:schemeClr val="lt1"/>
                </a:solidFill>
                <a:latin typeface="Century Gothic"/>
                <a:ea typeface="Century Gothic"/>
                <a:cs typeface="Century Gothic"/>
                <a:sym typeface="Century Gothic"/>
              </a:rPr>
              <a:t>Trần Tuấn Vũ</a:t>
            </a:r>
            <a:endParaRPr/>
          </a:p>
        </p:txBody>
      </p:sp>
      <p:sp>
        <p:nvSpPr>
          <p:cNvPr id="148" name="Google Shape;148;p19"/>
          <p:cNvSpPr/>
          <p:nvPr/>
        </p:nvSpPr>
        <p:spPr>
          <a:xfrm>
            <a:off x="7842824" y="5961393"/>
            <a:ext cx="432515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vi-VN" sz="2800" u="none" cap="none" strike="noStrike">
                <a:solidFill>
                  <a:schemeClr val="lt1"/>
                </a:solidFill>
                <a:latin typeface="Century Gothic"/>
                <a:ea typeface="Century Gothic"/>
                <a:cs typeface="Century Gothic"/>
                <a:sym typeface="Century Gothic"/>
              </a:rPr>
              <a:t>Instructor : Hồ Nhựt Minh</a:t>
            </a:r>
            <a:endParaRPr/>
          </a:p>
        </p:txBody>
      </p:sp>
      <p:pic>
        <p:nvPicPr>
          <p:cNvPr id="149" name="Google Shape;149;p19"/>
          <p:cNvPicPr preferRelativeResize="0"/>
          <p:nvPr/>
        </p:nvPicPr>
        <p:blipFill rotWithShape="1">
          <a:blip r:embed="rId3">
            <a:alphaModFix/>
          </a:blip>
          <a:srcRect b="0" l="0" r="0" t="0"/>
          <a:stretch/>
        </p:blipFill>
        <p:spPr>
          <a:xfrm>
            <a:off x="79438" y="4502357"/>
            <a:ext cx="1453799" cy="2387291"/>
          </a:xfrm>
          <a:prstGeom prst="rect">
            <a:avLst/>
          </a:prstGeom>
          <a:noFill/>
          <a:ln>
            <a:noFill/>
          </a:ln>
        </p:spPr>
      </p:pic>
      <p:pic>
        <p:nvPicPr>
          <p:cNvPr id="150" name="Google Shape;150;p19"/>
          <p:cNvPicPr preferRelativeResize="0"/>
          <p:nvPr/>
        </p:nvPicPr>
        <p:blipFill rotWithShape="1">
          <a:blip r:embed="rId4">
            <a:alphaModFix/>
          </a:blip>
          <a:srcRect b="0" l="0" r="0" t="0"/>
          <a:stretch/>
        </p:blipFill>
        <p:spPr>
          <a:xfrm>
            <a:off x="0" y="11545"/>
            <a:ext cx="1653683" cy="8535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p:nvPr/>
        </p:nvSpPr>
        <p:spPr>
          <a:xfrm>
            <a:off x="2254369" y="1167442"/>
            <a:ext cx="1040345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56" name="Google Shape;156;p20"/>
          <p:cNvSpPr/>
          <p:nvPr/>
        </p:nvSpPr>
        <p:spPr>
          <a:xfrm>
            <a:off x="132576" y="1928549"/>
            <a:ext cx="11926847" cy="1653658"/>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vi-VN" sz="3600">
                <a:solidFill>
                  <a:schemeClr val="lt1"/>
                </a:solidFill>
                <a:latin typeface="Times New Roman"/>
                <a:ea typeface="Times New Roman"/>
                <a:cs typeface="Times New Roman"/>
                <a:sym typeface="Times New Roman"/>
              </a:rPr>
              <a:t>FACTORS AFFECTING THE WINNING ABILITY OF TEAMS PARTICIPATING IN THE WORLD CUP</a:t>
            </a:r>
            <a:endParaRPr b="1" sz="3600" cap="none">
              <a:solidFill>
                <a:schemeClr val="lt1"/>
              </a:solidFill>
              <a:latin typeface="Century Gothic"/>
              <a:ea typeface="Century Gothic"/>
              <a:cs typeface="Century Gothic"/>
              <a:sym typeface="Century Gothic"/>
            </a:endParaRPr>
          </a:p>
        </p:txBody>
      </p:sp>
      <p:pic>
        <p:nvPicPr>
          <p:cNvPr id="157" name="Google Shape;157;p20"/>
          <p:cNvPicPr preferRelativeResize="0"/>
          <p:nvPr/>
        </p:nvPicPr>
        <p:blipFill rotWithShape="1">
          <a:blip r:embed="rId3">
            <a:alphaModFix/>
          </a:blip>
          <a:srcRect b="0" l="0" r="0" t="0"/>
          <a:stretch/>
        </p:blipFill>
        <p:spPr>
          <a:xfrm>
            <a:off x="79438" y="4502357"/>
            <a:ext cx="1453799" cy="2387291"/>
          </a:xfrm>
          <a:prstGeom prst="rect">
            <a:avLst/>
          </a:prstGeom>
          <a:noFill/>
          <a:ln>
            <a:noFill/>
          </a:ln>
        </p:spPr>
      </p:pic>
      <p:pic>
        <p:nvPicPr>
          <p:cNvPr id="158" name="Google Shape;158;p20"/>
          <p:cNvPicPr preferRelativeResize="0"/>
          <p:nvPr/>
        </p:nvPicPr>
        <p:blipFill rotWithShape="1">
          <a:blip r:embed="rId4">
            <a:alphaModFix/>
          </a:blip>
          <a:srcRect b="0" l="0" r="0" t="0"/>
          <a:stretch/>
        </p:blipFill>
        <p:spPr>
          <a:xfrm>
            <a:off x="0" y="11545"/>
            <a:ext cx="1653683" cy="8535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p:nvPr/>
        </p:nvSpPr>
        <p:spPr>
          <a:xfrm>
            <a:off x="299049" y="1285677"/>
            <a:ext cx="4583502" cy="347787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vi-VN" sz="2000">
                <a:solidFill>
                  <a:schemeClr val="lt1"/>
                </a:solidFill>
                <a:latin typeface="Times New Roman"/>
                <a:ea typeface="Times New Roman"/>
                <a:cs typeface="Times New Roman"/>
                <a:sym typeface="Times New Roman"/>
              </a:rPr>
              <a:t>The FIFA World Cup, often simply called the World Cup, is an international association football competition contested by the senior men's national teams of the members of the Federation Internationale de Football Association (FIFA), the sport's global governing body. The championship has been awarded every four years since the inaugural tournament in 1930, except in 1942 and 1946 when it was not held because of the Second World War.</a:t>
            </a:r>
            <a:endParaRPr sz="2000">
              <a:solidFill>
                <a:schemeClr val="lt1"/>
              </a:solidFill>
              <a:latin typeface="Times New Roman"/>
              <a:ea typeface="Times New Roman"/>
              <a:cs typeface="Times New Roman"/>
              <a:sym typeface="Times New Roman"/>
            </a:endParaRPr>
          </a:p>
        </p:txBody>
      </p:sp>
      <p:pic>
        <p:nvPicPr>
          <p:cNvPr descr="FIFA World Cup Logos From 1930 - 2022, Which One's The Best?" id="164" name="Google Shape;164;p21"/>
          <p:cNvPicPr preferRelativeResize="0"/>
          <p:nvPr/>
        </p:nvPicPr>
        <p:blipFill rotWithShape="1">
          <a:blip r:embed="rId3">
            <a:alphaModFix/>
          </a:blip>
          <a:srcRect b="0" l="0" r="0" t="0"/>
          <a:stretch/>
        </p:blipFill>
        <p:spPr>
          <a:xfrm>
            <a:off x="5147394" y="1285677"/>
            <a:ext cx="6944153" cy="3703548"/>
          </a:xfrm>
          <a:prstGeom prst="rect">
            <a:avLst/>
          </a:prstGeom>
          <a:noFill/>
          <a:ln>
            <a:noFill/>
          </a:ln>
        </p:spPr>
      </p:pic>
      <p:pic>
        <p:nvPicPr>
          <p:cNvPr id="165" name="Google Shape;165;p21"/>
          <p:cNvPicPr preferRelativeResize="0"/>
          <p:nvPr/>
        </p:nvPicPr>
        <p:blipFill rotWithShape="1">
          <a:blip r:embed="rId4">
            <a:alphaModFix/>
          </a:blip>
          <a:srcRect b="0" l="0" r="0" t="0"/>
          <a:stretch/>
        </p:blipFill>
        <p:spPr>
          <a:xfrm>
            <a:off x="79438" y="4567010"/>
            <a:ext cx="1453799" cy="2387291"/>
          </a:xfrm>
          <a:prstGeom prst="rect">
            <a:avLst/>
          </a:prstGeom>
          <a:noFill/>
          <a:ln>
            <a:noFill/>
          </a:ln>
        </p:spPr>
      </p:pic>
      <p:pic>
        <p:nvPicPr>
          <p:cNvPr id="166" name="Google Shape;166;p21"/>
          <p:cNvPicPr preferRelativeResize="0"/>
          <p:nvPr/>
        </p:nvPicPr>
        <p:blipFill rotWithShape="1">
          <a:blip r:embed="rId5">
            <a:alphaModFix/>
          </a:blip>
          <a:srcRect b="0" l="0" r="0" t="0"/>
          <a:stretch/>
        </p:blipFill>
        <p:spPr>
          <a:xfrm>
            <a:off x="0" y="11545"/>
            <a:ext cx="1653683" cy="8535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p:nvPr/>
        </p:nvSpPr>
        <p:spPr>
          <a:xfrm>
            <a:off x="0" y="744528"/>
            <a:ext cx="5843483" cy="6101927"/>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Year</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The year in which the match was played.</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Stage</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The stage at which the match was played.</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Stadium</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Stadium name where the match was held.</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Location</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The city name, where the match was played.</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Home team</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Home team’s country name.</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Home Goals</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Total goals scored by the home team.</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Away Goals </a:t>
            </a:r>
            <a:r>
              <a:rPr lang="vi-VN" sz="1800">
                <a:solidFill>
                  <a:schemeClr val="lt1"/>
                </a:solidFill>
                <a:latin typeface="Times New Roman"/>
                <a:ea typeface="Times New Roman"/>
                <a:cs typeface="Times New Roman"/>
                <a:sym typeface="Times New Roman"/>
              </a:rPr>
              <a:t>- Total goals scored by the away team.</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Away Team</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Away team’s country name.</a:t>
            </a:r>
            <a:endParaRPr/>
          </a:p>
          <a:p>
            <a:pPr indent="0" lvl="0" marL="0" marR="0" rtl="0" algn="l">
              <a:lnSpc>
                <a:spcPct val="2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2" name="Google Shape;172;p22"/>
          <p:cNvSpPr/>
          <p:nvPr/>
        </p:nvSpPr>
        <p:spPr>
          <a:xfrm>
            <a:off x="5379745" y="744528"/>
            <a:ext cx="6895383" cy="6101927"/>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Goals Scored </a:t>
            </a:r>
            <a:r>
              <a:rPr lang="vi-VN" sz="1800">
                <a:solidFill>
                  <a:schemeClr val="lt1"/>
                </a:solidFill>
                <a:latin typeface="Times New Roman"/>
                <a:ea typeface="Times New Roman"/>
                <a:cs typeface="Times New Roman"/>
                <a:sym typeface="Times New Roman"/>
              </a:rPr>
              <a:t>- Total goals scored in the world cup tournament. </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HT Discipline</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number of penalty cards in the match.</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Champion</a:t>
            </a:r>
            <a:r>
              <a:rPr lang="vi-VN" sz="1800">
                <a:solidFill>
                  <a:schemeClr val="lt1"/>
                </a:solidFill>
                <a:latin typeface="Times New Roman"/>
                <a:ea typeface="Times New Roman"/>
                <a:cs typeface="Times New Roman"/>
                <a:sym typeface="Times New Roman"/>
              </a:rPr>
              <a:t> - Team who won the FIFA world cup.</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Runner up</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Team who won the second place.</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Third place</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Team who won the third place.</a:t>
            </a:r>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Fourth place</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Team who won the fourth place.</a:t>
            </a:r>
            <a:endParaRPr sz="1800">
              <a:solidFill>
                <a:schemeClr val="lt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AVG goals per game</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average value of total matches and total score.</a:t>
            </a:r>
            <a:endParaRPr sz="1800">
              <a:solidFill>
                <a:schemeClr val="lt1"/>
              </a:solidFill>
              <a:latin typeface="Times New Roman"/>
              <a:ea typeface="Times New Roman"/>
              <a:cs typeface="Times New Roman"/>
              <a:sym typeface="Times New Roman"/>
            </a:endParaRPr>
          </a:p>
          <a:p>
            <a:pPr indent="-285750" lvl="0" marL="285750" marR="0" rtl="0" algn="l">
              <a:lnSpc>
                <a:spcPct val="200000"/>
              </a:lnSpc>
              <a:spcBef>
                <a:spcPts val="0"/>
              </a:spcBef>
              <a:spcAft>
                <a:spcPts val="0"/>
              </a:spcAft>
              <a:buClr>
                <a:srgbClr val="FFFF00"/>
              </a:buClr>
              <a:buSzPts val="1800"/>
              <a:buFont typeface="Arial"/>
              <a:buChar char="•"/>
            </a:pPr>
            <a:r>
              <a:rPr b="1" lang="vi-VN" sz="1800">
                <a:solidFill>
                  <a:srgbClr val="FFFF00"/>
                </a:solidFill>
                <a:latin typeface="Times New Roman"/>
                <a:ea typeface="Times New Roman"/>
                <a:cs typeface="Times New Roman"/>
                <a:sym typeface="Times New Roman"/>
              </a:rPr>
              <a:t>Matches Played</a:t>
            </a:r>
            <a:r>
              <a:rPr lang="vi-VN" sz="1800">
                <a:solidFill>
                  <a:srgbClr val="FF0000"/>
                </a:solidFill>
                <a:latin typeface="Times New Roman"/>
                <a:ea typeface="Times New Roman"/>
                <a:cs typeface="Times New Roman"/>
                <a:sym typeface="Times New Roman"/>
              </a:rPr>
              <a:t> </a:t>
            </a:r>
            <a:r>
              <a:rPr lang="vi-VN" sz="1800">
                <a:solidFill>
                  <a:schemeClr val="lt1"/>
                </a:solidFill>
                <a:latin typeface="Times New Roman"/>
                <a:ea typeface="Times New Roman"/>
                <a:cs typeface="Times New Roman"/>
                <a:sym typeface="Times New Roman"/>
              </a:rPr>
              <a:t>- Total matches played in the Tournament.</a:t>
            </a:r>
            <a:endParaRPr/>
          </a:p>
          <a:p>
            <a:pPr indent="0" lvl="0" marL="0" marR="0" rtl="0" algn="l">
              <a:lnSpc>
                <a:spcPct val="2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lnSpc>
                <a:spcPct val="200000"/>
              </a:lnSpc>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pic>
        <p:nvPicPr>
          <p:cNvPr id="173" name="Google Shape;173;p22"/>
          <p:cNvPicPr preferRelativeResize="0"/>
          <p:nvPr/>
        </p:nvPicPr>
        <p:blipFill rotWithShape="1">
          <a:blip r:embed="rId3">
            <a:alphaModFix/>
          </a:blip>
          <a:srcRect b="0" l="0" r="0" t="0"/>
          <a:stretch/>
        </p:blipFill>
        <p:spPr>
          <a:xfrm>
            <a:off x="79438" y="5037191"/>
            <a:ext cx="1167471" cy="1917110"/>
          </a:xfrm>
          <a:prstGeom prst="rect">
            <a:avLst/>
          </a:prstGeom>
          <a:noFill/>
          <a:ln>
            <a:noFill/>
          </a:ln>
        </p:spPr>
      </p:pic>
      <p:pic>
        <p:nvPicPr>
          <p:cNvPr id="174" name="Google Shape;174;p22"/>
          <p:cNvPicPr preferRelativeResize="0"/>
          <p:nvPr/>
        </p:nvPicPr>
        <p:blipFill rotWithShape="1">
          <a:blip r:embed="rId4">
            <a:alphaModFix/>
          </a:blip>
          <a:srcRect b="0" l="0" r="0" t="0"/>
          <a:stretch/>
        </p:blipFill>
        <p:spPr>
          <a:xfrm>
            <a:off x="0" y="11545"/>
            <a:ext cx="1653683" cy="8535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p:nvPr/>
        </p:nvSpPr>
        <p:spPr>
          <a:xfrm>
            <a:off x="2833470" y="994129"/>
            <a:ext cx="7798280" cy="4411785"/>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chemeClr val="lt1"/>
              </a:buClr>
              <a:buSzPts val="2400"/>
              <a:buFont typeface="Arial"/>
              <a:buChar char="•"/>
            </a:pPr>
            <a:r>
              <a:rPr lang="vi-VN" sz="2400">
                <a:solidFill>
                  <a:schemeClr val="lt1"/>
                </a:solidFill>
                <a:latin typeface="Times New Roman"/>
                <a:ea typeface="Times New Roman"/>
                <a:cs typeface="Times New Roman"/>
                <a:sym typeface="Times New Roman"/>
              </a:rPr>
              <a:t>Top 10 Countries of  Win Rate of  World Cup</a:t>
            </a:r>
            <a:endParaRPr/>
          </a:p>
          <a:p>
            <a:pPr indent="-342900" lvl="0" marL="342900" marR="0" rtl="0" algn="l">
              <a:lnSpc>
                <a:spcPct val="200000"/>
              </a:lnSpc>
              <a:spcBef>
                <a:spcPts val="0"/>
              </a:spcBef>
              <a:spcAft>
                <a:spcPts val="0"/>
              </a:spcAft>
              <a:buClr>
                <a:schemeClr val="lt1"/>
              </a:buClr>
              <a:buSzPts val="2400"/>
              <a:buFont typeface="Arial"/>
              <a:buChar char="•"/>
            </a:pPr>
            <a:r>
              <a:rPr lang="vi-VN" sz="2400">
                <a:solidFill>
                  <a:schemeClr val="lt1"/>
                </a:solidFill>
                <a:latin typeface="Times New Roman"/>
                <a:ea typeface="Times New Roman"/>
                <a:cs typeface="Times New Roman"/>
                <a:sym typeface="Times New Roman"/>
              </a:rPr>
              <a:t>Win Rate of  World Cup by Region</a:t>
            </a:r>
            <a:endParaRPr/>
          </a:p>
          <a:p>
            <a:pPr indent="-342900" lvl="0" marL="342900" marR="0" rtl="0" algn="l">
              <a:lnSpc>
                <a:spcPct val="200000"/>
              </a:lnSpc>
              <a:spcBef>
                <a:spcPts val="0"/>
              </a:spcBef>
              <a:spcAft>
                <a:spcPts val="0"/>
              </a:spcAft>
              <a:buClr>
                <a:schemeClr val="lt1"/>
              </a:buClr>
              <a:buSzPts val="2400"/>
              <a:buFont typeface="Arial"/>
              <a:buChar char="•"/>
            </a:pPr>
            <a:r>
              <a:rPr lang="vi-VN" sz="2400">
                <a:solidFill>
                  <a:schemeClr val="lt1"/>
                </a:solidFill>
                <a:latin typeface="Times New Roman"/>
                <a:ea typeface="Times New Roman"/>
                <a:cs typeface="Times New Roman"/>
                <a:sym typeface="Times New Roman"/>
              </a:rPr>
              <a:t>Participants of Semi-finals and Finals</a:t>
            </a:r>
            <a:endParaRPr/>
          </a:p>
          <a:p>
            <a:pPr indent="-342900" lvl="0" marL="342900" marR="0" rtl="0" algn="l">
              <a:lnSpc>
                <a:spcPct val="200000"/>
              </a:lnSpc>
              <a:spcBef>
                <a:spcPts val="0"/>
              </a:spcBef>
              <a:spcAft>
                <a:spcPts val="0"/>
              </a:spcAft>
              <a:buClr>
                <a:schemeClr val="lt1"/>
              </a:buClr>
              <a:buSzPts val="2400"/>
              <a:buFont typeface="Arial"/>
              <a:buChar char="•"/>
            </a:pPr>
            <a:r>
              <a:rPr lang="vi-VN" sz="2400">
                <a:solidFill>
                  <a:schemeClr val="lt1"/>
                </a:solidFill>
                <a:latin typeface="Times New Roman"/>
                <a:ea typeface="Times New Roman"/>
                <a:cs typeface="Times New Roman"/>
                <a:sym typeface="Times New Roman"/>
              </a:rPr>
              <a:t>Top 10 Countries of Average Goal</a:t>
            </a:r>
            <a:endParaRPr/>
          </a:p>
          <a:p>
            <a:pPr indent="-342900" lvl="0" marL="342900" marR="0" rtl="0" algn="l">
              <a:lnSpc>
                <a:spcPct val="200000"/>
              </a:lnSpc>
              <a:spcBef>
                <a:spcPts val="0"/>
              </a:spcBef>
              <a:spcAft>
                <a:spcPts val="0"/>
              </a:spcAft>
              <a:buClr>
                <a:schemeClr val="lt1"/>
              </a:buClr>
              <a:buSzPts val="2400"/>
              <a:buFont typeface="Arial"/>
              <a:buChar char="•"/>
            </a:pPr>
            <a:r>
              <a:rPr lang="vi-VN" sz="2400">
                <a:solidFill>
                  <a:schemeClr val="lt1"/>
                </a:solidFill>
                <a:latin typeface="Times New Roman"/>
                <a:ea typeface="Times New Roman"/>
                <a:cs typeface="Times New Roman"/>
                <a:sym typeface="Times New Roman"/>
              </a:rPr>
              <a:t>Top 10 Countries with Discipline cards</a:t>
            </a:r>
            <a:endParaRPr/>
          </a:p>
          <a:p>
            <a:pPr indent="-342900" lvl="0" marL="342900" marR="0" rtl="0" algn="l">
              <a:lnSpc>
                <a:spcPct val="200000"/>
              </a:lnSpc>
              <a:spcBef>
                <a:spcPts val="0"/>
              </a:spcBef>
              <a:spcAft>
                <a:spcPts val="0"/>
              </a:spcAft>
              <a:buClr>
                <a:schemeClr val="lt1"/>
              </a:buClr>
              <a:buSzPts val="2400"/>
              <a:buFont typeface="Arial"/>
              <a:buChar char="•"/>
            </a:pPr>
            <a:r>
              <a:rPr lang="vi-VN" sz="2400">
                <a:solidFill>
                  <a:schemeClr val="lt1"/>
                </a:solidFill>
                <a:latin typeface="Times New Roman"/>
                <a:ea typeface="Times New Roman"/>
                <a:cs typeface="Times New Roman"/>
                <a:sym typeface="Times New Roman"/>
              </a:rPr>
              <a:t>Correlation of Win Rate and others</a:t>
            </a:r>
            <a:endParaRPr sz="2400">
              <a:solidFill>
                <a:schemeClr val="lt1"/>
              </a:solidFill>
              <a:latin typeface="Times New Roman"/>
              <a:ea typeface="Times New Roman"/>
              <a:cs typeface="Times New Roman"/>
              <a:sym typeface="Times New Roman"/>
            </a:endParaRPr>
          </a:p>
        </p:txBody>
      </p:sp>
      <p:pic>
        <p:nvPicPr>
          <p:cNvPr id="180" name="Google Shape;180;p23"/>
          <p:cNvPicPr preferRelativeResize="0"/>
          <p:nvPr/>
        </p:nvPicPr>
        <p:blipFill rotWithShape="1">
          <a:blip r:embed="rId3">
            <a:alphaModFix/>
          </a:blip>
          <a:srcRect b="0" l="0" r="0" t="0"/>
          <a:stretch/>
        </p:blipFill>
        <p:spPr>
          <a:xfrm>
            <a:off x="79438" y="4567010"/>
            <a:ext cx="1453799" cy="2387291"/>
          </a:xfrm>
          <a:prstGeom prst="rect">
            <a:avLst/>
          </a:prstGeom>
          <a:noFill/>
          <a:ln>
            <a:noFill/>
          </a:ln>
        </p:spPr>
      </p:pic>
      <p:pic>
        <p:nvPicPr>
          <p:cNvPr id="181" name="Google Shape;181;p23"/>
          <p:cNvPicPr preferRelativeResize="0"/>
          <p:nvPr/>
        </p:nvPicPr>
        <p:blipFill rotWithShape="1">
          <a:blip r:embed="rId4">
            <a:alphaModFix/>
          </a:blip>
          <a:srcRect b="0" l="0" r="0" t="0"/>
          <a:stretch/>
        </p:blipFill>
        <p:spPr>
          <a:xfrm>
            <a:off x="0" y="11545"/>
            <a:ext cx="1653683" cy="8535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p:nvPr/>
        </p:nvSpPr>
        <p:spPr>
          <a:xfrm>
            <a:off x="264545" y="1167442"/>
            <a:ext cx="5193102" cy="3477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vi-VN" sz="2400">
                <a:solidFill>
                  <a:schemeClr val="lt1"/>
                </a:solidFill>
                <a:latin typeface="Times New Roman"/>
                <a:ea typeface="Times New Roman"/>
                <a:cs typeface="Times New Roman"/>
                <a:sym typeface="Times New Roman"/>
              </a:rPr>
              <a:t>Techniques in the project</a:t>
            </a:r>
            <a:endParaRPr b="1"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200">
              <a:solidFill>
                <a:schemeClr val="lt1"/>
              </a:solidFill>
              <a:latin typeface="Times New Roman"/>
              <a:ea typeface="Times New Roman"/>
              <a:cs typeface="Times New Roman"/>
              <a:sym typeface="Times New Roman"/>
            </a:endParaRPr>
          </a:p>
          <a:p>
            <a:pPr indent="-342900" lvl="0" marL="342900" marR="0" rtl="0" algn="l">
              <a:spcBef>
                <a:spcPts val="0"/>
              </a:spcBef>
              <a:spcAft>
                <a:spcPts val="0"/>
              </a:spcAft>
              <a:buClr>
                <a:schemeClr val="lt1"/>
              </a:buClr>
              <a:buSzPts val="2200"/>
              <a:buFont typeface="Arial"/>
              <a:buChar char="•"/>
            </a:pPr>
            <a:r>
              <a:rPr lang="vi-VN" sz="2200">
                <a:solidFill>
                  <a:schemeClr val="lt1"/>
                </a:solidFill>
                <a:latin typeface="Times New Roman"/>
                <a:ea typeface="Times New Roman"/>
                <a:cs typeface="Times New Roman"/>
                <a:sym typeface="Times New Roman"/>
              </a:rPr>
              <a:t>Use the library : requests, re, pandas, numpy, bs4.</a:t>
            </a:r>
            <a:endParaRPr/>
          </a:p>
          <a:p>
            <a:pPr indent="-342900" lvl="0" marL="342900" marR="0" rtl="0" algn="l">
              <a:spcBef>
                <a:spcPts val="0"/>
              </a:spcBef>
              <a:spcAft>
                <a:spcPts val="0"/>
              </a:spcAft>
              <a:buClr>
                <a:schemeClr val="lt1"/>
              </a:buClr>
              <a:buSzPts val="2200"/>
              <a:buFont typeface="Arial"/>
              <a:buChar char="•"/>
            </a:pPr>
            <a:r>
              <a:rPr lang="vi-VN" sz="2200">
                <a:solidFill>
                  <a:schemeClr val="lt1"/>
                </a:solidFill>
                <a:latin typeface="Times New Roman"/>
                <a:ea typeface="Times New Roman"/>
                <a:cs typeface="Times New Roman"/>
                <a:sym typeface="Times New Roman"/>
              </a:rPr>
              <a:t>Read and retrieve data by tags.</a:t>
            </a:r>
            <a:endParaRPr sz="2200">
              <a:solidFill>
                <a:schemeClr val="lt1"/>
              </a:solidFill>
              <a:latin typeface="Times New Roman"/>
              <a:ea typeface="Times New Roman"/>
              <a:cs typeface="Times New Roman"/>
              <a:sym typeface="Times New Roman"/>
            </a:endParaRPr>
          </a:p>
          <a:p>
            <a:pPr indent="-342900" lvl="0" marL="342900" marR="0" rtl="0" algn="l">
              <a:spcBef>
                <a:spcPts val="0"/>
              </a:spcBef>
              <a:spcAft>
                <a:spcPts val="0"/>
              </a:spcAft>
              <a:buClr>
                <a:schemeClr val="lt1"/>
              </a:buClr>
              <a:buSzPts val="2200"/>
              <a:buFont typeface="Arial"/>
              <a:buChar char="•"/>
            </a:pPr>
            <a:r>
              <a:rPr lang="vi-VN" sz="2200">
                <a:solidFill>
                  <a:schemeClr val="lt1"/>
                </a:solidFill>
                <a:latin typeface="Times New Roman"/>
                <a:ea typeface="Times New Roman"/>
                <a:cs typeface="Times New Roman"/>
                <a:sym typeface="Times New Roman"/>
              </a:rPr>
              <a:t>Distribute data into variables and create </a:t>
            </a:r>
            <a:endParaRPr/>
          </a:p>
          <a:p>
            <a:pPr indent="0" lvl="0" marL="0" marR="0" rtl="0" algn="l">
              <a:spcBef>
                <a:spcPts val="0"/>
              </a:spcBef>
              <a:spcAft>
                <a:spcPts val="0"/>
              </a:spcAft>
              <a:buNone/>
            </a:pPr>
            <a:r>
              <a:rPr lang="vi-VN" sz="2200">
                <a:solidFill>
                  <a:schemeClr val="lt1"/>
                </a:solidFill>
                <a:latin typeface="Times New Roman"/>
                <a:ea typeface="Times New Roman"/>
                <a:cs typeface="Times New Roman"/>
                <a:sym typeface="Times New Roman"/>
              </a:rPr>
              <a:t>     data frames from those variables .</a:t>
            </a:r>
            <a:endParaRPr sz="2200">
              <a:solidFill>
                <a:schemeClr val="lt1"/>
              </a:solidFill>
              <a:latin typeface="Times New Roman"/>
              <a:ea typeface="Times New Roman"/>
              <a:cs typeface="Times New Roman"/>
              <a:sym typeface="Times New Roman"/>
            </a:endParaRPr>
          </a:p>
          <a:p>
            <a:pPr indent="-342900" lvl="0" marL="342900" marR="0" rtl="0" algn="l">
              <a:spcBef>
                <a:spcPts val="0"/>
              </a:spcBef>
              <a:spcAft>
                <a:spcPts val="0"/>
              </a:spcAft>
              <a:buClr>
                <a:schemeClr val="lt1"/>
              </a:buClr>
              <a:buSzPts val="2200"/>
              <a:buFont typeface="Arial"/>
              <a:buChar char="•"/>
            </a:pPr>
            <a:r>
              <a:rPr lang="vi-VN" sz="2200">
                <a:solidFill>
                  <a:schemeClr val="lt1"/>
                </a:solidFill>
                <a:latin typeface="Times New Roman"/>
                <a:ea typeface="Times New Roman"/>
                <a:cs typeface="Times New Roman"/>
                <a:sym typeface="Times New Roman"/>
              </a:rPr>
              <a:t>Use loops for processing.</a:t>
            </a:r>
            <a:endParaRPr/>
          </a:p>
          <a:p>
            <a:pPr indent="-342900" lvl="0" marL="342900" marR="0" rtl="0" algn="l">
              <a:spcBef>
                <a:spcPts val="0"/>
              </a:spcBef>
              <a:spcAft>
                <a:spcPts val="0"/>
              </a:spcAft>
              <a:buClr>
                <a:schemeClr val="lt1"/>
              </a:buClr>
              <a:buSzPts val="2200"/>
              <a:buFont typeface="Arial"/>
              <a:buChar char="•"/>
            </a:pPr>
            <a:r>
              <a:rPr lang="vi-VN" sz="2200">
                <a:solidFill>
                  <a:schemeClr val="lt1"/>
                </a:solidFill>
                <a:latin typeface="Times New Roman"/>
                <a:ea typeface="Times New Roman"/>
                <a:cs typeface="Times New Roman"/>
                <a:sym typeface="Times New Roman"/>
              </a:rPr>
              <a:t>Finally, export the excel file on the fully </a:t>
            </a:r>
            <a:endParaRPr/>
          </a:p>
          <a:p>
            <a:pPr indent="0" lvl="0" marL="0" marR="0" rtl="0" algn="l">
              <a:spcBef>
                <a:spcPts val="0"/>
              </a:spcBef>
              <a:spcAft>
                <a:spcPts val="0"/>
              </a:spcAft>
              <a:buNone/>
            </a:pPr>
            <a:r>
              <a:rPr lang="vi-VN" sz="2200">
                <a:solidFill>
                  <a:schemeClr val="lt1"/>
                </a:solidFill>
                <a:latin typeface="Times New Roman"/>
                <a:ea typeface="Times New Roman"/>
                <a:cs typeface="Times New Roman"/>
                <a:sym typeface="Times New Roman"/>
              </a:rPr>
              <a:t>     collected data frame.</a:t>
            </a:r>
            <a:endParaRPr sz="2200">
              <a:solidFill>
                <a:schemeClr val="lt1"/>
              </a:solidFill>
              <a:latin typeface="Times New Roman"/>
              <a:ea typeface="Times New Roman"/>
              <a:cs typeface="Times New Roman"/>
              <a:sym typeface="Times New Roman"/>
            </a:endParaRPr>
          </a:p>
        </p:txBody>
      </p:sp>
      <p:pic>
        <p:nvPicPr>
          <p:cNvPr id="187" name="Google Shape;187;p24"/>
          <p:cNvPicPr preferRelativeResize="0"/>
          <p:nvPr/>
        </p:nvPicPr>
        <p:blipFill rotWithShape="1">
          <a:blip r:embed="rId3">
            <a:alphaModFix/>
          </a:blip>
          <a:srcRect b="0" l="0" r="0" t="0"/>
          <a:stretch/>
        </p:blipFill>
        <p:spPr>
          <a:xfrm>
            <a:off x="6766793" y="1544424"/>
            <a:ext cx="4881575" cy="3769151"/>
          </a:xfrm>
          <a:prstGeom prst="rect">
            <a:avLst/>
          </a:prstGeom>
          <a:noFill/>
          <a:ln>
            <a:noFill/>
          </a:ln>
        </p:spPr>
      </p:pic>
      <p:sp>
        <p:nvSpPr>
          <p:cNvPr id="188" name="Google Shape;188;p24"/>
          <p:cNvSpPr/>
          <p:nvPr/>
        </p:nvSpPr>
        <p:spPr>
          <a:xfrm>
            <a:off x="8220520" y="1043993"/>
            <a:ext cx="1540806"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vi-VN" sz="2200">
                <a:solidFill>
                  <a:schemeClr val="lt1"/>
                </a:solidFill>
                <a:latin typeface="Times New Roman"/>
                <a:ea typeface="Times New Roman"/>
                <a:cs typeface="Times New Roman"/>
                <a:sym typeface="Times New Roman"/>
              </a:rPr>
              <a:t>Crawl data</a:t>
            </a:r>
            <a:endParaRPr b="1" sz="2200">
              <a:solidFill>
                <a:schemeClr val="lt1"/>
              </a:solidFill>
              <a:latin typeface="Century Gothic"/>
              <a:ea typeface="Century Gothic"/>
              <a:cs typeface="Century Gothic"/>
              <a:sym typeface="Century Gothic"/>
            </a:endParaRPr>
          </a:p>
        </p:txBody>
      </p:sp>
      <p:pic>
        <p:nvPicPr>
          <p:cNvPr id="189" name="Google Shape;189;p24"/>
          <p:cNvPicPr preferRelativeResize="0"/>
          <p:nvPr/>
        </p:nvPicPr>
        <p:blipFill rotWithShape="1">
          <a:blip r:embed="rId4">
            <a:alphaModFix/>
          </a:blip>
          <a:srcRect b="0" l="0" r="0" t="0"/>
          <a:stretch/>
        </p:blipFill>
        <p:spPr>
          <a:xfrm>
            <a:off x="9674952" y="985707"/>
            <a:ext cx="1973416" cy="489173"/>
          </a:xfrm>
          <a:prstGeom prst="rect">
            <a:avLst/>
          </a:prstGeom>
          <a:noFill/>
          <a:ln>
            <a:noFill/>
          </a:ln>
        </p:spPr>
      </p:pic>
      <p:pic>
        <p:nvPicPr>
          <p:cNvPr id="190" name="Google Shape;190;p24"/>
          <p:cNvPicPr preferRelativeResize="0"/>
          <p:nvPr/>
        </p:nvPicPr>
        <p:blipFill rotWithShape="1">
          <a:blip r:embed="rId5">
            <a:alphaModFix/>
          </a:blip>
          <a:srcRect b="0" l="0" r="0" t="0"/>
          <a:stretch/>
        </p:blipFill>
        <p:spPr>
          <a:xfrm>
            <a:off x="79438" y="4567010"/>
            <a:ext cx="1453799" cy="2387291"/>
          </a:xfrm>
          <a:prstGeom prst="rect">
            <a:avLst/>
          </a:prstGeom>
          <a:noFill/>
          <a:ln>
            <a:noFill/>
          </a:ln>
        </p:spPr>
      </p:pic>
      <p:pic>
        <p:nvPicPr>
          <p:cNvPr id="191" name="Google Shape;191;p24"/>
          <p:cNvPicPr preferRelativeResize="0"/>
          <p:nvPr/>
        </p:nvPicPr>
        <p:blipFill rotWithShape="1">
          <a:blip r:embed="rId6">
            <a:alphaModFix/>
          </a:blip>
          <a:srcRect b="0" l="0" r="0" t="0"/>
          <a:stretch/>
        </p:blipFill>
        <p:spPr>
          <a:xfrm>
            <a:off x="0" y="11545"/>
            <a:ext cx="1653683" cy="8535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