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swald SemiBold" panose="020B0604020202020204" charset="0"/>
      <p:regular r:id="rId22"/>
      <p:bold r:id="rId23"/>
    </p:embeddedFont>
    <p:embeddedFont>
      <p:font typeface="Impact" panose="020B0806030902050204" pitchFamily="34" charset="0"/>
      <p:regular r:id="rId24"/>
    </p:embeddedFont>
    <p:embeddedFont>
      <p:font typeface="Oswal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8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36EF9-1395-40C5-8580-FCEF1CC4D506}">
  <a:tblStyle styleId="{F6736EF9-1395-40C5-8580-FCEF1CC4D5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pos="98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80bfc957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80bfc957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80bfc9577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80bfc9577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80bfc957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80bfc957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80bfc957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80bfc957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80bfc9577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680bfc9577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7e0d73c1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7e0d73c1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e59df9fd1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e59df9fd1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59df9fd1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59df9fd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59df9fd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59df9fd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e59df9fd1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e59df9fd1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a0c6c623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a0c6c623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a0c6c623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a0c6c623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a0bbd4b3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a0bbd4b3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7e336f2b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7e336f2b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7e336f2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7e336f2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7e0d73c1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7e0d73c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80bfc957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80bfc957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80bfc957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80bfc957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hyperlink" Target="https://fraud-detection-handbook.github.io/" TargetMode="External"/><Relationship Id="rId3" Type="http://schemas.openxmlformats.org/officeDocument/2006/relationships/image" Target="../media/image1.png"/><Relationship Id="rId7" Type="http://schemas.openxmlformats.org/officeDocument/2006/relationships/hyperlink" Target="https://www.youtube.com/@miaivn" TargetMode="External"/><Relationship Id="rId12" Type="http://schemas.openxmlformats.org/officeDocument/2006/relationships/hyperlink" Target="https://hadoop.apache.org/doc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app.datacamp.com/" TargetMode="External"/><Relationship Id="rId11" Type="http://schemas.openxmlformats.org/officeDocument/2006/relationships/hyperlink" Target="https://saturncloud.io/blog/" TargetMode="External"/><Relationship Id="rId5" Type="http://schemas.openxmlformats.org/officeDocument/2006/relationships/image" Target="../media/image4.png"/><Relationship Id="rId10" Type="http://schemas.openxmlformats.org/officeDocument/2006/relationships/hyperlink" Target="https://scikit-learn.org/stable/supervised_learning.html#supervised-learning" TargetMode="External"/><Relationship Id="rId4" Type="http://schemas.openxmlformats.org/officeDocument/2006/relationships/image" Target="../media/image2.png"/><Relationship Id="rId9" Type="http://schemas.openxmlformats.org/officeDocument/2006/relationships/hyperlink" Target="https://seon.io/resources/credit-card-fraud-detection/#:~:text=Credit%20card%20fraud%20detection%20is,that%20the%20purchase%20is%20legitimat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pp.datacamp.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588250" y="2843300"/>
            <a:ext cx="7961100" cy="1500900"/>
          </a:xfrm>
          <a:prstGeom prst="rect">
            <a:avLst/>
          </a:prstGeom>
          <a:noFill/>
          <a:ln>
            <a:noFill/>
          </a:ln>
        </p:spPr>
        <p:txBody>
          <a:bodyPr spcFirstLastPara="1" wrap="square" lIns="91425" tIns="91425" rIns="91425" bIns="91425" anchor="t" anchorCtr="0">
            <a:noAutofit/>
          </a:bodyPr>
          <a:lstStyle/>
          <a:p>
            <a:pPr marL="0" lvl="0" indent="457200" algn="ctr" rtl="0">
              <a:spcBef>
                <a:spcPts val="0"/>
              </a:spcBef>
              <a:spcAft>
                <a:spcPts val="0"/>
              </a:spcAft>
              <a:buNone/>
            </a:pPr>
            <a:r>
              <a:rPr lang="vi" sz="2900" b="1">
                <a:solidFill>
                  <a:srgbClr val="FFFFFF"/>
                </a:solidFill>
                <a:latin typeface="Oswald"/>
                <a:ea typeface="Oswald"/>
                <a:cs typeface="Oswald"/>
                <a:sym typeface="Oswald"/>
              </a:rPr>
              <a:t>Team : </a:t>
            </a:r>
            <a:r>
              <a:rPr lang="vi" sz="2900" b="1">
                <a:solidFill>
                  <a:srgbClr val="FFE599"/>
                </a:solidFill>
                <a:latin typeface="Oswald"/>
                <a:ea typeface="Oswald"/>
                <a:cs typeface="Oswald"/>
                <a:sym typeface="Oswald"/>
              </a:rPr>
              <a:t>Wizard No Data</a:t>
            </a:r>
            <a:endParaRPr sz="2900" b="1">
              <a:solidFill>
                <a:srgbClr val="FFE599"/>
              </a:solidFill>
              <a:latin typeface="Oswald"/>
              <a:ea typeface="Oswald"/>
              <a:cs typeface="Oswald"/>
              <a:sym typeface="Oswald"/>
            </a:endParaRPr>
          </a:p>
          <a:p>
            <a:pPr marL="2286000" lvl="0" indent="0" algn="l" rtl="0">
              <a:spcBef>
                <a:spcPts val="0"/>
              </a:spcBef>
              <a:spcAft>
                <a:spcPts val="0"/>
              </a:spcAft>
              <a:buNone/>
            </a:pPr>
            <a:r>
              <a:rPr lang="vi" b="1">
                <a:solidFill>
                  <a:srgbClr val="FFFFFF"/>
                </a:solidFill>
                <a:latin typeface="Oswald"/>
                <a:ea typeface="Oswald"/>
                <a:cs typeface="Oswald"/>
                <a:sym typeface="Oswald"/>
              </a:rPr>
              <a:t>    </a:t>
            </a:r>
            <a:r>
              <a:rPr lang="vi" sz="1500" b="1">
                <a:solidFill>
                  <a:srgbClr val="FFFFFF"/>
                </a:solidFill>
                <a:latin typeface="Oswald"/>
                <a:ea typeface="Oswald"/>
                <a:cs typeface="Oswald"/>
                <a:sym typeface="Oswald"/>
              </a:rPr>
              <a:t>Leader 	 : </a:t>
            </a:r>
            <a:r>
              <a:rPr lang="vi" sz="1500" b="1">
                <a:solidFill>
                  <a:srgbClr val="FFF2CC"/>
                </a:solidFill>
                <a:latin typeface="Oswald"/>
                <a:ea typeface="Oswald"/>
                <a:cs typeface="Oswald"/>
                <a:sym typeface="Oswald"/>
              </a:rPr>
              <a:t>Nguyen Sy Hai Nam</a:t>
            </a:r>
            <a:r>
              <a:rPr lang="vi" sz="1500" b="1">
                <a:solidFill>
                  <a:srgbClr val="FFFFFF"/>
                </a:solidFill>
                <a:latin typeface="Oswald"/>
                <a:ea typeface="Oswald"/>
                <a:cs typeface="Oswald"/>
                <a:sym typeface="Oswald"/>
              </a:rPr>
              <a:t> ⭐(Student1388345)</a:t>
            </a:r>
            <a:endParaRPr sz="1500" b="1">
              <a:solidFill>
                <a:srgbClr val="FFFFFF"/>
              </a:solidFill>
              <a:latin typeface="Oswald"/>
              <a:ea typeface="Oswald"/>
              <a:cs typeface="Oswald"/>
              <a:sym typeface="Oswald"/>
            </a:endParaRPr>
          </a:p>
          <a:p>
            <a:pPr marL="2286000" lvl="0" indent="0" algn="l" rtl="0">
              <a:spcBef>
                <a:spcPts val="0"/>
              </a:spcBef>
              <a:spcAft>
                <a:spcPts val="0"/>
              </a:spcAft>
              <a:buNone/>
            </a:pPr>
            <a:r>
              <a:rPr lang="vi" sz="1500" b="1">
                <a:solidFill>
                  <a:srgbClr val="FFFFFF"/>
                </a:solidFill>
                <a:latin typeface="Oswald"/>
                <a:ea typeface="Oswald"/>
                <a:cs typeface="Oswald"/>
                <a:sym typeface="Oswald"/>
              </a:rPr>
              <a:t>    Members : </a:t>
            </a:r>
            <a:r>
              <a:rPr lang="vi" sz="1500" b="1">
                <a:solidFill>
                  <a:srgbClr val="FFF2CC"/>
                </a:solidFill>
                <a:latin typeface="Oswald"/>
                <a:ea typeface="Oswald"/>
                <a:cs typeface="Oswald"/>
                <a:sym typeface="Oswald"/>
              </a:rPr>
              <a:t>Huynh Do Minh Phuong </a:t>
            </a:r>
            <a:r>
              <a:rPr lang="vi" sz="1500" b="1">
                <a:solidFill>
                  <a:schemeClr val="lt1"/>
                </a:solidFill>
                <a:latin typeface="Oswald"/>
                <a:ea typeface="Oswald"/>
                <a:cs typeface="Oswald"/>
                <a:sym typeface="Oswald"/>
              </a:rPr>
              <a:t>(Student1388335)</a:t>
            </a:r>
            <a:endParaRPr sz="1500" b="1">
              <a:solidFill>
                <a:srgbClr val="FFF2CC"/>
              </a:solidFill>
              <a:latin typeface="Oswald"/>
              <a:ea typeface="Oswald"/>
              <a:cs typeface="Oswald"/>
              <a:sym typeface="Oswald"/>
            </a:endParaRPr>
          </a:p>
          <a:p>
            <a:pPr marL="1371600" lvl="0" indent="0" algn="l" rtl="0">
              <a:spcBef>
                <a:spcPts val="0"/>
              </a:spcBef>
              <a:spcAft>
                <a:spcPts val="0"/>
              </a:spcAft>
              <a:buNone/>
            </a:pPr>
            <a:r>
              <a:rPr lang="vi" sz="1500" b="1">
                <a:solidFill>
                  <a:srgbClr val="FFF2CC"/>
                </a:solidFill>
                <a:latin typeface="Oswald"/>
                <a:ea typeface="Oswald"/>
                <a:cs typeface="Oswald"/>
                <a:sym typeface="Oswald"/>
              </a:rPr>
              <a:t>   		      	      	   Le Van Khiem </a:t>
            </a:r>
            <a:r>
              <a:rPr lang="vi" sz="1500" b="1">
                <a:solidFill>
                  <a:schemeClr val="lt1"/>
                </a:solidFill>
                <a:latin typeface="Oswald"/>
                <a:ea typeface="Oswald"/>
                <a:cs typeface="Oswald"/>
                <a:sym typeface="Oswald"/>
              </a:rPr>
              <a:t>(Student1381473)</a:t>
            </a:r>
            <a:endParaRPr sz="1500" b="1">
              <a:solidFill>
                <a:srgbClr val="FFF2CC"/>
              </a:solidFill>
              <a:latin typeface="Oswald"/>
              <a:ea typeface="Oswald"/>
              <a:cs typeface="Oswald"/>
              <a:sym typeface="Oswald"/>
            </a:endParaRPr>
          </a:p>
          <a:p>
            <a:pPr marL="2743200" lvl="0" indent="0" algn="l" rtl="0">
              <a:spcBef>
                <a:spcPts val="0"/>
              </a:spcBef>
              <a:spcAft>
                <a:spcPts val="0"/>
              </a:spcAft>
              <a:buNone/>
            </a:pPr>
            <a:r>
              <a:rPr lang="vi" sz="1500" b="1">
                <a:solidFill>
                  <a:srgbClr val="FFF2CC"/>
                </a:solidFill>
                <a:latin typeface="Oswald"/>
                <a:ea typeface="Oswald"/>
                <a:cs typeface="Oswald"/>
                <a:sym typeface="Oswald"/>
              </a:rPr>
              <a:t>	   Pham Duy Khanh </a:t>
            </a:r>
            <a:r>
              <a:rPr lang="vi" sz="1500" b="1">
                <a:solidFill>
                  <a:schemeClr val="lt1"/>
                </a:solidFill>
                <a:latin typeface="Oswald"/>
                <a:ea typeface="Oswald"/>
                <a:cs typeface="Oswald"/>
                <a:sym typeface="Oswald"/>
              </a:rPr>
              <a:t>(Student1399171)</a:t>
            </a:r>
            <a:endParaRPr sz="1500" b="1">
              <a:solidFill>
                <a:srgbClr val="FFF2CC"/>
              </a:solidFill>
              <a:latin typeface="Oswald"/>
              <a:ea typeface="Oswald"/>
              <a:cs typeface="Oswald"/>
              <a:sym typeface="Oswald"/>
            </a:endParaRPr>
          </a:p>
          <a:p>
            <a:pPr marL="2743200" lvl="0" indent="0" algn="l" rtl="0">
              <a:spcBef>
                <a:spcPts val="0"/>
              </a:spcBef>
              <a:spcAft>
                <a:spcPts val="0"/>
              </a:spcAft>
              <a:buNone/>
            </a:pPr>
            <a:r>
              <a:rPr lang="vi" sz="1500" b="1">
                <a:solidFill>
                  <a:srgbClr val="FFF2CC"/>
                </a:solidFill>
                <a:latin typeface="Oswald"/>
                <a:ea typeface="Oswald"/>
                <a:cs typeface="Oswald"/>
                <a:sym typeface="Oswald"/>
              </a:rPr>
              <a:t>	   Le Canh Sang </a:t>
            </a:r>
            <a:r>
              <a:rPr lang="vi" sz="1500" b="1">
                <a:solidFill>
                  <a:schemeClr val="lt1"/>
                </a:solidFill>
                <a:latin typeface="Oswald"/>
                <a:ea typeface="Oswald"/>
                <a:cs typeface="Oswald"/>
                <a:sym typeface="Oswald"/>
              </a:rPr>
              <a:t>(Student1399117)</a:t>
            </a:r>
            <a:endParaRPr sz="1500" b="1">
              <a:solidFill>
                <a:srgbClr val="FFF2CC"/>
              </a:solidFill>
              <a:latin typeface="Oswald"/>
              <a:ea typeface="Oswald"/>
              <a:cs typeface="Oswald"/>
              <a:sym typeface="Oswald"/>
            </a:endParaRPr>
          </a:p>
        </p:txBody>
      </p:sp>
      <p:pic>
        <p:nvPicPr>
          <p:cNvPr id="56" name="Google Shape;56;p13"/>
          <p:cNvPicPr preferRelativeResize="0"/>
          <p:nvPr/>
        </p:nvPicPr>
        <p:blipFill>
          <a:blip r:embed="rId4">
            <a:alphaModFix/>
          </a:blip>
          <a:stretch>
            <a:fillRect/>
          </a:stretch>
        </p:blipFill>
        <p:spPr>
          <a:xfrm>
            <a:off x="6536625" y="-25825"/>
            <a:ext cx="2607375" cy="937575"/>
          </a:xfrm>
          <a:prstGeom prst="rect">
            <a:avLst/>
          </a:prstGeom>
          <a:noFill/>
          <a:ln>
            <a:noFill/>
          </a:ln>
        </p:spPr>
      </p:pic>
      <p:sp>
        <p:nvSpPr>
          <p:cNvPr id="57" name="Google Shape;57;p13"/>
          <p:cNvSpPr/>
          <p:nvPr/>
        </p:nvSpPr>
        <p:spPr>
          <a:xfrm>
            <a:off x="1526588" y="969294"/>
            <a:ext cx="6090817" cy="937574"/>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012" scaled="0"/>
                </a:gradFill>
                <a:latin typeface="Impact"/>
              </a:rPr>
              <a:t>FRAUD SHIELD</a:t>
            </a:r>
          </a:p>
        </p:txBody>
      </p:sp>
      <p:sp>
        <p:nvSpPr>
          <p:cNvPr id="58" name="Google Shape;58;p13"/>
          <p:cNvSpPr/>
          <p:nvPr/>
        </p:nvSpPr>
        <p:spPr>
          <a:xfrm>
            <a:off x="839100" y="2348644"/>
            <a:ext cx="7459389" cy="312295"/>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012" scaled="0"/>
                </a:gradFill>
                <a:latin typeface="Impact"/>
              </a:rPr>
              <a:t>Big Data Processing Using Data Science Technologies</a:t>
            </a:r>
          </a:p>
        </p:txBody>
      </p:sp>
      <p:pic>
        <p:nvPicPr>
          <p:cNvPr id="59" name="Google Shape;59;p13"/>
          <p:cNvPicPr preferRelativeResize="0"/>
          <p:nvPr/>
        </p:nvPicPr>
        <p:blipFill>
          <a:blip r:embed="rId5">
            <a:alphaModFix/>
          </a:blip>
          <a:stretch>
            <a:fillRect/>
          </a:stretch>
        </p:blipFill>
        <p:spPr>
          <a:xfrm>
            <a:off x="0" y="122375"/>
            <a:ext cx="2441677" cy="789374"/>
          </a:xfrm>
          <a:prstGeom prst="rect">
            <a:avLst/>
          </a:prstGeom>
          <a:noFill/>
          <a:ln>
            <a:noFill/>
          </a:ln>
        </p:spPr>
      </p:pic>
      <p:pic>
        <p:nvPicPr>
          <p:cNvPr id="60" name="Google Shape;60;p13"/>
          <p:cNvPicPr preferRelativeResize="0"/>
          <p:nvPr/>
        </p:nvPicPr>
        <p:blipFill>
          <a:blip r:embed="rId6">
            <a:alphaModFix/>
          </a:blip>
          <a:stretch>
            <a:fillRect/>
          </a:stretch>
        </p:blipFill>
        <p:spPr>
          <a:xfrm>
            <a:off x="0" y="3969425"/>
            <a:ext cx="1367100" cy="1174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1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1000"/>
                                        <p:tgtEl>
                                          <p:spTgt spid="5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1000"/>
                                        <p:tgtEl>
                                          <p:spTgt spid="55"/>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additive="base">
                                        <p:cTn id="22" dur="1000"/>
                                        <p:tgtEl>
                                          <p:spTgt spid="60"/>
                                        </p:tgtEl>
                                        <p:attrNameLst>
                                          <p:attrName>ppt_w</p:attrName>
                                        </p:attrNameLst>
                                      </p:cBhvr>
                                      <p:tavLst>
                                        <p:tav tm="0">
                                          <p:val>
                                            <p:strVal val="0"/>
                                          </p:val>
                                        </p:tav>
                                        <p:tav tm="100000">
                                          <p:val>
                                            <p:strVal val="#ppt_w"/>
                                          </p:val>
                                        </p:tav>
                                      </p:tavLst>
                                    </p:anim>
                                    <p:anim calcmode="lin" valueType="num">
                                      <p:cBhvr additive="base">
                                        <p:cTn id="23" dur="1000"/>
                                        <p:tgtEl>
                                          <p:spTgt spid="6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5" name="Google Shape;155;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6" name="Google Shape;156;p2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57" name="Google Shape;157;p22"/>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58" name="Google Shape;158;p22"/>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159" name="Google Shape;159;p22"/>
          <p:cNvPicPr preferRelativeResize="0"/>
          <p:nvPr/>
        </p:nvPicPr>
        <p:blipFill>
          <a:blip r:embed="rId6">
            <a:alphaModFix/>
          </a:blip>
          <a:stretch>
            <a:fillRect/>
          </a:stretch>
        </p:blipFill>
        <p:spPr>
          <a:xfrm>
            <a:off x="5162625" y="1194550"/>
            <a:ext cx="3451251" cy="2630300"/>
          </a:xfrm>
          <a:prstGeom prst="rect">
            <a:avLst/>
          </a:prstGeom>
          <a:noFill/>
          <a:ln>
            <a:noFill/>
          </a:ln>
        </p:spPr>
      </p:pic>
      <p:sp>
        <p:nvSpPr>
          <p:cNvPr id="160" name="Google Shape;160;p22"/>
          <p:cNvSpPr txBox="1"/>
          <p:nvPr/>
        </p:nvSpPr>
        <p:spPr>
          <a:xfrm>
            <a:off x="139100" y="1074125"/>
            <a:ext cx="4856100" cy="38814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dirty="0">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dirty="0">
                <a:solidFill>
                  <a:srgbClr val="FFE599"/>
                </a:solidFill>
                <a:latin typeface="Oswald"/>
                <a:ea typeface="Oswald"/>
                <a:cs typeface="Oswald"/>
                <a:sym typeface="Oswald"/>
              </a:rPr>
              <a:t>Choose Decision Tree have most accuracy detect Fraud (41.04%).</a:t>
            </a:r>
            <a:endParaRPr sz="1550" b="1" dirty="0">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dirty="0">
                <a:solidFill>
                  <a:srgbClr val="FFE599"/>
                </a:solidFill>
                <a:latin typeface="Oswald"/>
                <a:ea typeface="Oswald"/>
                <a:cs typeface="Oswald"/>
                <a:sym typeface="Oswald"/>
              </a:rPr>
              <a:t>But RandomForest is good too with (36,41%) detect accuracy.</a:t>
            </a:r>
            <a:endParaRPr sz="1550" b="1" dirty="0">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dirty="0">
                <a:solidFill>
                  <a:srgbClr val="FFE599"/>
                </a:solidFill>
                <a:latin typeface="Oswald"/>
                <a:ea typeface="Oswald"/>
                <a:cs typeface="Oswald"/>
                <a:sym typeface="Oswald"/>
              </a:rPr>
              <a:t>When We have new transaction use mytree.predict or rf.predict to choose model (Decision Tree or Random Forest) for prediction Fraud, when result = 1 (predict is_Fraud can be 1 with accuracy (69,94%)), we can get email and phone_number of same customer_ID to mail and send SMS the OTP (One Time Password) to confirm that Transaction.  </a:t>
            </a:r>
            <a:endParaRPr sz="1550" b="1" dirty="0">
              <a:solidFill>
                <a:srgbClr val="FFE599"/>
              </a:solidFill>
              <a:latin typeface="Oswald"/>
              <a:ea typeface="Oswald"/>
              <a:cs typeface="Oswald"/>
              <a:sym typeface="Oswald"/>
            </a:endParaRPr>
          </a:p>
        </p:txBody>
      </p:sp>
      <p:sp>
        <p:nvSpPr>
          <p:cNvPr id="161" name="Google Shape;161;p22"/>
          <p:cNvSpPr/>
          <p:nvPr/>
        </p:nvSpPr>
        <p:spPr>
          <a:xfrm>
            <a:off x="156419" y="984279"/>
            <a:ext cx="2074596" cy="296586"/>
          </a:xfrm>
          <a:prstGeom prst="rect">
            <a:avLst/>
          </a:prstGeom>
        </p:spPr>
        <p:txBody>
          <a:bodyPr>
            <a:prstTxWarp prst="textPlain">
              <a:avLst/>
            </a:prstTxWarp>
          </a:bodyPr>
          <a:lstStyle/>
          <a:p>
            <a:pPr lvl="0" algn="ctr"/>
            <a:r>
              <a:rPr b="0" i="0" dirty="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7" name="Google Shape;167;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8" name="Google Shape;168;p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9" name="Google Shape;169;p23"/>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70" name="Google Shape;170;p23"/>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171" name="Google Shape;171;p23"/>
          <p:cNvSpPr txBox="1"/>
          <p:nvPr/>
        </p:nvSpPr>
        <p:spPr>
          <a:xfrm>
            <a:off x="291500" y="814925"/>
            <a:ext cx="3747600" cy="13365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Hadoop 3.3.6</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Spark 3.4.1</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
        <p:nvSpPr>
          <p:cNvPr id="172" name="Google Shape;172;p23"/>
          <p:cNvSpPr/>
          <p:nvPr/>
        </p:nvSpPr>
        <p:spPr>
          <a:xfrm>
            <a:off x="191525" y="689375"/>
            <a:ext cx="4618067" cy="464476"/>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Big Data Technologies</a:t>
            </a:r>
          </a:p>
        </p:txBody>
      </p:sp>
      <p:sp>
        <p:nvSpPr>
          <p:cNvPr id="173" name="Google Shape;173;p23"/>
          <p:cNvSpPr/>
          <p:nvPr/>
        </p:nvSpPr>
        <p:spPr>
          <a:xfrm>
            <a:off x="191525" y="1904000"/>
            <a:ext cx="3827388" cy="464475"/>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Other components</a:t>
            </a:r>
          </a:p>
        </p:txBody>
      </p:sp>
      <p:sp>
        <p:nvSpPr>
          <p:cNvPr id="174" name="Google Shape;174;p23"/>
          <p:cNvSpPr txBox="1"/>
          <p:nvPr/>
        </p:nvSpPr>
        <p:spPr>
          <a:xfrm>
            <a:off x="291500" y="2325325"/>
            <a:ext cx="3747600" cy="13776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OS: Ubuntu 22.04.2-desktop-amd64</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Python 3.10</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Oracle VirutalBox 7.0</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
        <p:nvSpPr>
          <p:cNvPr id="175" name="Google Shape;175;p23"/>
          <p:cNvSpPr txBox="1"/>
          <p:nvPr/>
        </p:nvSpPr>
        <p:spPr>
          <a:xfrm>
            <a:off x="281413" y="3308700"/>
            <a:ext cx="3747600" cy="10596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OVA of VM with other components included on github (user: wnd, pass: tech)</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81" name="Google Shape;181;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82" name="Google Shape;182;p2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83" name="Google Shape;183;p24"/>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84" name="Google Shape;184;p24"/>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185" name="Google Shape;185;p24"/>
          <p:cNvSpPr txBox="1"/>
          <p:nvPr/>
        </p:nvSpPr>
        <p:spPr>
          <a:xfrm>
            <a:off x="291500" y="814925"/>
            <a:ext cx="3747600" cy="26091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In this project, we will deploy a random forest model on Hadoop</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1. Preparing data and export random_forest_model.joblib using joblib library</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
        <p:nvSpPr>
          <p:cNvPr id="186" name="Google Shape;186;p24"/>
          <p:cNvSpPr/>
          <p:nvPr/>
        </p:nvSpPr>
        <p:spPr>
          <a:xfrm>
            <a:off x="191525" y="689375"/>
            <a:ext cx="4618067" cy="464476"/>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Big Data Technologies</a:t>
            </a:r>
          </a:p>
        </p:txBody>
      </p:sp>
      <p:pic>
        <p:nvPicPr>
          <p:cNvPr id="187" name="Google Shape;187;p24"/>
          <p:cNvPicPr preferRelativeResize="0"/>
          <p:nvPr/>
        </p:nvPicPr>
        <p:blipFill>
          <a:blip r:embed="rId6">
            <a:alphaModFix/>
          </a:blip>
          <a:stretch>
            <a:fillRect/>
          </a:stretch>
        </p:blipFill>
        <p:spPr>
          <a:xfrm>
            <a:off x="4410617" y="1348438"/>
            <a:ext cx="3835224" cy="2934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93" name="Google Shape;193;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94" name="Google Shape;194;p2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95" name="Google Shape;195;p25"/>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96" name="Google Shape;196;p25"/>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197" name="Google Shape;197;p25"/>
          <p:cNvSpPr txBox="1"/>
          <p:nvPr/>
        </p:nvSpPr>
        <p:spPr>
          <a:xfrm>
            <a:off x="291500" y="814925"/>
            <a:ext cx="3747600" cy="22908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In this project, we will deploy a random forest model on Hadoop</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2. Make a python file (random_forest_model.py) to Deploy the prepared model a input data on HDFS</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
        <p:nvSpPr>
          <p:cNvPr id="198" name="Google Shape;198;p25"/>
          <p:cNvSpPr/>
          <p:nvPr/>
        </p:nvSpPr>
        <p:spPr>
          <a:xfrm>
            <a:off x="191525" y="689375"/>
            <a:ext cx="4618067" cy="464476"/>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Big Data Technologies</a:t>
            </a:r>
          </a:p>
        </p:txBody>
      </p:sp>
      <p:pic>
        <p:nvPicPr>
          <p:cNvPr id="199" name="Google Shape;199;p25"/>
          <p:cNvPicPr preferRelativeResize="0"/>
          <p:nvPr/>
        </p:nvPicPr>
        <p:blipFill>
          <a:blip r:embed="rId6">
            <a:alphaModFix/>
          </a:blip>
          <a:stretch>
            <a:fillRect/>
          </a:stretch>
        </p:blipFill>
        <p:spPr>
          <a:xfrm>
            <a:off x="3759176" y="1250250"/>
            <a:ext cx="3917265" cy="362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05" name="Google Shape;205;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06" name="Google Shape;206;p2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7" name="Google Shape;207;p26"/>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08" name="Google Shape;208;p26"/>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209" name="Google Shape;209;p26"/>
          <p:cNvSpPr txBox="1"/>
          <p:nvPr/>
        </p:nvSpPr>
        <p:spPr>
          <a:xfrm>
            <a:off x="291500" y="814925"/>
            <a:ext cx="3747600" cy="16548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In this project, we will deploy a random forest model on Hadoop</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3. Load all prepared file to HDSF</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
        <p:nvSpPr>
          <p:cNvPr id="210" name="Google Shape;210;p26"/>
          <p:cNvSpPr/>
          <p:nvPr/>
        </p:nvSpPr>
        <p:spPr>
          <a:xfrm>
            <a:off x="191525" y="689375"/>
            <a:ext cx="4618067" cy="464476"/>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Big Data Technologies</a:t>
            </a:r>
          </a:p>
        </p:txBody>
      </p:sp>
      <p:pic>
        <p:nvPicPr>
          <p:cNvPr id="211" name="Google Shape;211;p26"/>
          <p:cNvPicPr preferRelativeResize="0"/>
          <p:nvPr/>
        </p:nvPicPr>
        <p:blipFill>
          <a:blip r:embed="rId6">
            <a:alphaModFix/>
          </a:blip>
          <a:stretch>
            <a:fillRect/>
          </a:stretch>
        </p:blipFill>
        <p:spPr>
          <a:xfrm>
            <a:off x="291488" y="2195213"/>
            <a:ext cx="4524375" cy="523875"/>
          </a:xfrm>
          <a:prstGeom prst="rect">
            <a:avLst/>
          </a:prstGeom>
          <a:noFill/>
          <a:ln>
            <a:noFill/>
          </a:ln>
        </p:spPr>
      </p:pic>
      <p:sp>
        <p:nvSpPr>
          <p:cNvPr id="212" name="Google Shape;212;p26"/>
          <p:cNvSpPr txBox="1"/>
          <p:nvPr/>
        </p:nvSpPr>
        <p:spPr>
          <a:xfrm>
            <a:off x="291500" y="2632925"/>
            <a:ext cx="3747600" cy="13365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endParaRPr sz="13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r>
              <a:rPr lang="vi" sz="1550" b="1">
                <a:solidFill>
                  <a:srgbClr val="FFE599"/>
                </a:solidFill>
                <a:latin typeface="Oswald"/>
                <a:ea typeface="Oswald"/>
                <a:cs typeface="Oswald"/>
                <a:sym typeface="Oswald"/>
              </a:rPr>
              <a:t>4. Execute Spark-submit with proper params to deploy</a:t>
            </a:r>
            <a:endParaRPr sz="1550" b="1">
              <a:solidFill>
                <a:srgbClr val="FFE599"/>
              </a:solidFill>
              <a:latin typeface="Oswald"/>
              <a:ea typeface="Oswald"/>
              <a:cs typeface="Oswald"/>
              <a:sym typeface="Oswald"/>
            </a:endParaRPr>
          </a:p>
          <a:p>
            <a:pPr marL="0" lvl="0" indent="0" algn="l" rtl="0">
              <a:lnSpc>
                <a:spcPct val="133333"/>
              </a:lnSpc>
              <a:spcBef>
                <a:spcPts val="0"/>
              </a:spcBef>
              <a:spcAft>
                <a:spcPts val="0"/>
              </a:spcAft>
              <a:buNone/>
            </a:pPr>
            <a:endParaRPr sz="1550" b="1">
              <a:solidFill>
                <a:srgbClr val="FFE599"/>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18" name="Google Shape;218;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19" name="Google Shape;219;p2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20" name="Google Shape;220;p27"/>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21" name="Google Shape;221;p27"/>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222" name="Google Shape;222;p27"/>
          <p:cNvSpPr/>
          <p:nvPr/>
        </p:nvSpPr>
        <p:spPr>
          <a:xfrm>
            <a:off x="121300" y="707600"/>
            <a:ext cx="5212456" cy="403700"/>
          </a:xfrm>
          <a:prstGeom prst="rect">
            <a:avLst/>
          </a:prstGeom>
        </p:spPr>
        <p:txBody>
          <a:bodyPr>
            <a:prstTxWarp prst="textPlain">
              <a:avLst/>
            </a:prstTxWarp>
          </a:bodyPr>
          <a:lstStyle/>
          <a:p>
            <a:pPr lvl="0" algn="ctr"/>
            <a:r>
              <a:rPr b="1" i="0" dirty="0" smtClean="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Analyze </a:t>
            </a:r>
            <a:r>
              <a:rPr b="1" i="0" dirty="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Results</a:t>
            </a:r>
          </a:p>
        </p:txBody>
      </p:sp>
      <p:sp>
        <p:nvSpPr>
          <p:cNvPr id="223" name="Google Shape;223;p27"/>
          <p:cNvSpPr txBox="1"/>
          <p:nvPr/>
        </p:nvSpPr>
        <p:spPr>
          <a:xfrm>
            <a:off x="121300" y="1269950"/>
            <a:ext cx="76068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1800" b="1">
                <a:solidFill>
                  <a:srgbClr val="FFE599"/>
                </a:solidFill>
                <a:latin typeface="Oswald"/>
                <a:ea typeface="Oswald"/>
                <a:cs typeface="Oswald"/>
                <a:sym typeface="Oswald"/>
              </a:rPr>
              <a:t>1. The time frame of most fraud transactions happened is between 10PM and 3AM, peaking at 10PM-11PM.</a:t>
            </a: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r>
              <a:rPr lang="vi" sz="1800" b="1">
                <a:solidFill>
                  <a:srgbClr val="FFE599"/>
                </a:solidFill>
                <a:latin typeface="Oswald"/>
                <a:ea typeface="Oswald"/>
                <a:cs typeface="Oswald"/>
                <a:sym typeface="Oswald"/>
              </a:rPr>
              <a:t>2. The most fraudulent categories are shopping_net, misc_net, shopping_pos and grocery_pos respectively.</a:t>
            </a: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r>
              <a:rPr lang="vi" sz="1800" b="1">
                <a:solidFill>
                  <a:srgbClr val="FFE599"/>
                </a:solidFill>
                <a:latin typeface="Oswald"/>
                <a:ea typeface="Oswald"/>
                <a:cs typeface="Oswald"/>
                <a:sym typeface="Oswald"/>
              </a:rPr>
              <a:t>3. California is the most fraud state with fraud losses of $205.94K .</a:t>
            </a: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r>
              <a:rPr lang="vi" sz="1800" b="1">
                <a:solidFill>
                  <a:srgbClr val="FFE599"/>
                </a:solidFill>
                <a:latin typeface="Oswald"/>
                <a:ea typeface="Oswald"/>
                <a:cs typeface="Oswald"/>
                <a:sym typeface="Oswald"/>
              </a:rPr>
              <a:t>4. The age group from 50 to 69 is the most fraudulent age.</a:t>
            </a: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endParaRPr sz="1800" b="1">
              <a:solidFill>
                <a:srgbClr val="FFE599"/>
              </a:solidFill>
              <a:latin typeface="Oswald"/>
              <a:ea typeface="Oswald"/>
              <a:cs typeface="Oswald"/>
              <a:sym typeface="Oswald"/>
            </a:endParaRPr>
          </a:p>
          <a:p>
            <a:pPr marL="0" lvl="0" indent="0" algn="l" rtl="0">
              <a:lnSpc>
                <a:spcPct val="115000"/>
              </a:lnSpc>
              <a:spcBef>
                <a:spcPts val="0"/>
              </a:spcBef>
              <a:spcAft>
                <a:spcPts val="0"/>
              </a:spcAft>
              <a:buNone/>
            </a:pPr>
            <a:r>
              <a:rPr lang="vi" sz="1800" b="1">
                <a:solidFill>
                  <a:srgbClr val="FFE599"/>
                </a:solidFill>
                <a:latin typeface="Oswald"/>
                <a:ea typeface="Oswald"/>
                <a:cs typeface="Oswald"/>
                <a:sym typeface="Oswald"/>
              </a:rPr>
              <a:t>5. Engineer job is fraud losses than other careers.</a:t>
            </a:r>
            <a:endParaRPr sz="1800" b="1">
              <a:solidFill>
                <a:srgbClr val="FFE599"/>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23">
                                            <p:txEl>
                                              <p:pRg st="0" end="0"/>
                                            </p:txEl>
                                          </p:spTgt>
                                        </p:tgtEl>
                                        <p:attrNameLst>
                                          <p:attrName>style.visibility</p:attrName>
                                        </p:attrNameLst>
                                      </p:cBhvr>
                                      <p:to>
                                        <p:strVal val="visible"/>
                                      </p:to>
                                    </p:set>
                                    <p:anim calcmode="lin" valueType="num">
                                      <p:cBhvr additive="base">
                                        <p:cTn id="12" dur="300"/>
                                        <p:tgtEl>
                                          <p:spTgt spid="223">
                                            <p:txEl>
                                              <p:pRg st="0" end="0"/>
                                            </p:txEl>
                                          </p:spTgt>
                                        </p:tgtEl>
                                        <p:attrNameLst>
                                          <p:attrName>ppt_w</p:attrName>
                                        </p:attrNameLst>
                                      </p:cBhvr>
                                      <p:tavLst>
                                        <p:tav tm="0">
                                          <p:val>
                                            <p:strVal val="0"/>
                                          </p:val>
                                        </p:tav>
                                        <p:tav tm="100000">
                                          <p:val>
                                            <p:strVal val="#ppt_w"/>
                                          </p:val>
                                        </p:tav>
                                      </p:tavLst>
                                    </p:anim>
                                    <p:anim calcmode="lin" valueType="num">
                                      <p:cBhvr additive="base">
                                        <p:cTn id="13" dur="300"/>
                                        <p:tgtEl>
                                          <p:spTgt spid="22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23">
                                            <p:txEl>
                                              <p:pRg st="1" end="1"/>
                                            </p:txEl>
                                          </p:spTgt>
                                        </p:tgtEl>
                                        <p:attrNameLst>
                                          <p:attrName>style.visibility</p:attrName>
                                        </p:attrNameLst>
                                      </p:cBhvr>
                                      <p:to>
                                        <p:strVal val="visible"/>
                                      </p:to>
                                    </p:set>
                                    <p:anim calcmode="lin" valueType="num">
                                      <p:cBhvr additive="base">
                                        <p:cTn id="18" dur="300"/>
                                        <p:tgtEl>
                                          <p:spTgt spid="223">
                                            <p:txEl>
                                              <p:pRg st="1" end="1"/>
                                            </p:txEl>
                                          </p:spTgt>
                                        </p:tgtEl>
                                        <p:attrNameLst>
                                          <p:attrName>ppt_w</p:attrName>
                                        </p:attrNameLst>
                                      </p:cBhvr>
                                      <p:tavLst>
                                        <p:tav tm="0">
                                          <p:val>
                                            <p:strVal val="0"/>
                                          </p:val>
                                        </p:tav>
                                        <p:tav tm="100000">
                                          <p:val>
                                            <p:strVal val="#ppt_w"/>
                                          </p:val>
                                        </p:tav>
                                      </p:tavLst>
                                    </p:anim>
                                    <p:anim calcmode="lin" valueType="num">
                                      <p:cBhvr additive="base">
                                        <p:cTn id="19" dur="300"/>
                                        <p:tgtEl>
                                          <p:spTgt spid="22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23">
                                            <p:txEl>
                                              <p:pRg st="2" end="2"/>
                                            </p:txEl>
                                          </p:spTgt>
                                        </p:tgtEl>
                                        <p:attrNameLst>
                                          <p:attrName>style.visibility</p:attrName>
                                        </p:attrNameLst>
                                      </p:cBhvr>
                                      <p:to>
                                        <p:strVal val="visible"/>
                                      </p:to>
                                    </p:set>
                                    <p:anim calcmode="lin" valueType="num">
                                      <p:cBhvr additive="base">
                                        <p:cTn id="24" dur="300"/>
                                        <p:tgtEl>
                                          <p:spTgt spid="223">
                                            <p:txEl>
                                              <p:pRg st="2" end="2"/>
                                            </p:txEl>
                                          </p:spTgt>
                                        </p:tgtEl>
                                        <p:attrNameLst>
                                          <p:attrName>ppt_w</p:attrName>
                                        </p:attrNameLst>
                                      </p:cBhvr>
                                      <p:tavLst>
                                        <p:tav tm="0">
                                          <p:val>
                                            <p:strVal val="0"/>
                                          </p:val>
                                        </p:tav>
                                        <p:tav tm="100000">
                                          <p:val>
                                            <p:strVal val="#ppt_w"/>
                                          </p:val>
                                        </p:tav>
                                      </p:tavLst>
                                    </p:anim>
                                    <p:anim calcmode="lin" valueType="num">
                                      <p:cBhvr additive="base">
                                        <p:cTn id="25" dur="300"/>
                                        <p:tgtEl>
                                          <p:spTgt spid="22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23">
                                            <p:txEl>
                                              <p:pRg st="3" end="3"/>
                                            </p:txEl>
                                          </p:spTgt>
                                        </p:tgtEl>
                                        <p:attrNameLst>
                                          <p:attrName>style.visibility</p:attrName>
                                        </p:attrNameLst>
                                      </p:cBhvr>
                                      <p:to>
                                        <p:strVal val="visible"/>
                                      </p:to>
                                    </p:set>
                                    <p:anim calcmode="lin" valueType="num">
                                      <p:cBhvr additive="base">
                                        <p:cTn id="30" dur="300"/>
                                        <p:tgtEl>
                                          <p:spTgt spid="223">
                                            <p:txEl>
                                              <p:pRg st="3" end="3"/>
                                            </p:txEl>
                                          </p:spTgt>
                                        </p:tgtEl>
                                        <p:attrNameLst>
                                          <p:attrName>ppt_w</p:attrName>
                                        </p:attrNameLst>
                                      </p:cBhvr>
                                      <p:tavLst>
                                        <p:tav tm="0">
                                          <p:val>
                                            <p:strVal val="0"/>
                                          </p:val>
                                        </p:tav>
                                        <p:tav tm="100000">
                                          <p:val>
                                            <p:strVal val="#ppt_w"/>
                                          </p:val>
                                        </p:tav>
                                      </p:tavLst>
                                    </p:anim>
                                    <p:anim calcmode="lin" valueType="num">
                                      <p:cBhvr additive="base">
                                        <p:cTn id="31" dur="300"/>
                                        <p:tgtEl>
                                          <p:spTgt spid="22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223">
                                            <p:txEl>
                                              <p:pRg st="4" end="4"/>
                                            </p:txEl>
                                          </p:spTgt>
                                        </p:tgtEl>
                                        <p:attrNameLst>
                                          <p:attrName>style.visibility</p:attrName>
                                        </p:attrNameLst>
                                      </p:cBhvr>
                                      <p:to>
                                        <p:strVal val="visible"/>
                                      </p:to>
                                    </p:set>
                                    <p:anim calcmode="lin" valueType="num">
                                      <p:cBhvr additive="base">
                                        <p:cTn id="36" dur="300"/>
                                        <p:tgtEl>
                                          <p:spTgt spid="223">
                                            <p:txEl>
                                              <p:pRg st="4" end="4"/>
                                            </p:txEl>
                                          </p:spTgt>
                                        </p:tgtEl>
                                        <p:attrNameLst>
                                          <p:attrName>ppt_w</p:attrName>
                                        </p:attrNameLst>
                                      </p:cBhvr>
                                      <p:tavLst>
                                        <p:tav tm="0">
                                          <p:val>
                                            <p:strVal val="0"/>
                                          </p:val>
                                        </p:tav>
                                        <p:tav tm="100000">
                                          <p:val>
                                            <p:strVal val="#ppt_w"/>
                                          </p:val>
                                        </p:tav>
                                      </p:tavLst>
                                    </p:anim>
                                    <p:anim calcmode="lin" valueType="num">
                                      <p:cBhvr additive="base">
                                        <p:cTn id="37" dur="300"/>
                                        <p:tgtEl>
                                          <p:spTgt spid="22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223">
                                            <p:txEl>
                                              <p:pRg st="5" end="5"/>
                                            </p:txEl>
                                          </p:spTgt>
                                        </p:tgtEl>
                                        <p:attrNameLst>
                                          <p:attrName>style.visibility</p:attrName>
                                        </p:attrNameLst>
                                      </p:cBhvr>
                                      <p:to>
                                        <p:strVal val="visible"/>
                                      </p:to>
                                    </p:set>
                                    <p:anim calcmode="lin" valueType="num">
                                      <p:cBhvr additive="base">
                                        <p:cTn id="42" dur="300"/>
                                        <p:tgtEl>
                                          <p:spTgt spid="223">
                                            <p:txEl>
                                              <p:pRg st="5" end="5"/>
                                            </p:txEl>
                                          </p:spTgt>
                                        </p:tgtEl>
                                        <p:attrNameLst>
                                          <p:attrName>ppt_w</p:attrName>
                                        </p:attrNameLst>
                                      </p:cBhvr>
                                      <p:tavLst>
                                        <p:tav tm="0">
                                          <p:val>
                                            <p:strVal val="0"/>
                                          </p:val>
                                        </p:tav>
                                        <p:tav tm="100000">
                                          <p:val>
                                            <p:strVal val="#ppt_w"/>
                                          </p:val>
                                        </p:tav>
                                      </p:tavLst>
                                    </p:anim>
                                    <p:anim calcmode="lin" valueType="num">
                                      <p:cBhvr additive="base">
                                        <p:cTn id="43" dur="300"/>
                                        <p:tgtEl>
                                          <p:spTgt spid="223">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223">
                                            <p:txEl>
                                              <p:pRg st="6" end="6"/>
                                            </p:txEl>
                                          </p:spTgt>
                                        </p:tgtEl>
                                        <p:attrNameLst>
                                          <p:attrName>style.visibility</p:attrName>
                                        </p:attrNameLst>
                                      </p:cBhvr>
                                      <p:to>
                                        <p:strVal val="visible"/>
                                      </p:to>
                                    </p:set>
                                    <p:anim calcmode="lin" valueType="num">
                                      <p:cBhvr additive="base">
                                        <p:cTn id="48" dur="300"/>
                                        <p:tgtEl>
                                          <p:spTgt spid="223">
                                            <p:txEl>
                                              <p:pRg st="6" end="6"/>
                                            </p:txEl>
                                          </p:spTgt>
                                        </p:tgtEl>
                                        <p:attrNameLst>
                                          <p:attrName>ppt_w</p:attrName>
                                        </p:attrNameLst>
                                      </p:cBhvr>
                                      <p:tavLst>
                                        <p:tav tm="0">
                                          <p:val>
                                            <p:strVal val="0"/>
                                          </p:val>
                                        </p:tav>
                                        <p:tav tm="100000">
                                          <p:val>
                                            <p:strVal val="#ppt_w"/>
                                          </p:val>
                                        </p:tav>
                                      </p:tavLst>
                                    </p:anim>
                                    <p:anim calcmode="lin" valueType="num">
                                      <p:cBhvr additive="base">
                                        <p:cTn id="49" dur="300"/>
                                        <p:tgtEl>
                                          <p:spTgt spid="223">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223">
                                            <p:txEl>
                                              <p:pRg st="7" end="7"/>
                                            </p:txEl>
                                          </p:spTgt>
                                        </p:tgtEl>
                                        <p:attrNameLst>
                                          <p:attrName>style.visibility</p:attrName>
                                        </p:attrNameLst>
                                      </p:cBhvr>
                                      <p:to>
                                        <p:strVal val="visible"/>
                                      </p:to>
                                    </p:set>
                                    <p:anim calcmode="lin" valueType="num">
                                      <p:cBhvr additive="base">
                                        <p:cTn id="54" dur="300"/>
                                        <p:tgtEl>
                                          <p:spTgt spid="223">
                                            <p:txEl>
                                              <p:pRg st="7" end="7"/>
                                            </p:txEl>
                                          </p:spTgt>
                                        </p:tgtEl>
                                        <p:attrNameLst>
                                          <p:attrName>ppt_w</p:attrName>
                                        </p:attrNameLst>
                                      </p:cBhvr>
                                      <p:tavLst>
                                        <p:tav tm="0">
                                          <p:val>
                                            <p:strVal val="0"/>
                                          </p:val>
                                        </p:tav>
                                        <p:tav tm="100000">
                                          <p:val>
                                            <p:strVal val="#ppt_w"/>
                                          </p:val>
                                        </p:tav>
                                      </p:tavLst>
                                    </p:anim>
                                    <p:anim calcmode="lin" valueType="num">
                                      <p:cBhvr additive="base">
                                        <p:cTn id="55" dur="300"/>
                                        <p:tgtEl>
                                          <p:spTgt spid="223">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223">
                                            <p:txEl>
                                              <p:pRg st="8" end="8"/>
                                            </p:txEl>
                                          </p:spTgt>
                                        </p:tgtEl>
                                        <p:attrNameLst>
                                          <p:attrName>style.visibility</p:attrName>
                                        </p:attrNameLst>
                                      </p:cBhvr>
                                      <p:to>
                                        <p:strVal val="visible"/>
                                      </p:to>
                                    </p:set>
                                    <p:anim calcmode="lin" valueType="num">
                                      <p:cBhvr additive="base">
                                        <p:cTn id="60" dur="300"/>
                                        <p:tgtEl>
                                          <p:spTgt spid="223">
                                            <p:txEl>
                                              <p:pRg st="8" end="8"/>
                                            </p:txEl>
                                          </p:spTgt>
                                        </p:tgtEl>
                                        <p:attrNameLst>
                                          <p:attrName>ppt_w</p:attrName>
                                        </p:attrNameLst>
                                      </p:cBhvr>
                                      <p:tavLst>
                                        <p:tav tm="0">
                                          <p:val>
                                            <p:strVal val="0"/>
                                          </p:val>
                                        </p:tav>
                                        <p:tav tm="100000">
                                          <p:val>
                                            <p:strVal val="#ppt_w"/>
                                          </p:val>
                                        </p:tav>
                                      </p:tavLst>
                                    </p:anim>
                                    <p:anim calcmode="lin" valueType="num">
                                      <p:cBhvr additive="base">
                                        <p:cTn id="61" dur="300"/>
                                        <p:tgtEl>
                                          <p:spTgt spid="223">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29" name="Google Shape;229;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30" name="Google Shape;230;p2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31" name="Google Shape;231;p28"/>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32" name="Google Shape;232;p28"/>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233" name="Google Shape;233;p28"/>
          <p:cNvPicPr preferRelativeResize="0"/>
          <p:nvPr/>
        </p:nvPicPr>
        <p:blipFill>
          <a:blip r:embed="rId6">
            <a:alphaModFix/>
          </a:blip>
          <a:stretch>
            <a:fillRect/>
          </a:stretch>
        </p:blipFill>
        <p:spPr>
          <a:xfrm>
            <a:off x="141525" y="888575"/>
            <a:ext cx="7718726" cy="416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39" name="Google Shape;239;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40" name="Google Shape;240;p2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41" name="Google Shape;241;p29"/>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42" name="Google Shape;242;p29"/>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243" name="Google Shape;243;p29"/>
          <p:cNvPicPr preferRelativeResize="0"/>
          <p:nvPr/>
        </p:nvPicPr>
        <p:blipFill>
          <a:blip r:embed="rId6">
            <a:alphaModFix/>
          </a:blip>
          <a:stretch>
            <a:fillRect/>
          </a:stretch>
        </p:blipFill>
        <p:spPr>
          <a:xfrm>
            <a:off x="125300" y="870300"/>
            <a:ext cx="7721026" cy="414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49" name="Google Shape;24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50" name="Google Shape;250;p3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51" name="Google Shape;251;p30"/>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52" name="Google Shape;252;p30"/>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253" name="Google Shape;253;p30"/>
          <p:cNvPicPr preferRelativeResize="0"/>
          <p:nvPr/>
        </p:nvPicPr>
        <p:blipFill>
          <a:blip r:embed="rId6">
            <a:alphaModFix/>
          </a:blip>
          <a:stretch>
            <a:fillRect/>
          </a:stretch>
        </p:blipFill>
        <p:spPr>
          <a:xfrm>
            <a:off x="76550" y="909450"/>
            <a:ext cx="7783699" cy="4059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59" name="Google Shape;259;p3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60" name="Google Shape;260;p3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61" name="Google Shape;261;p31"/>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262" name="Google Shape;262;p31"/>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263" name="Google Shape;263;p31"/>
          <p:cNvSpPr/>
          <p:nvPr/>
        </p:nvSpPr>
        <p:spPr>
          <a:xfrm>
            <a:off x="158125" y="687475"/>
            <a:ext cx="4640898" cy="451800"/>
          </a:xfrm>
          <a:prstGeom prst="rect">
            <a:avLst/>
          </a:prstGeom>
        </p:spPr>
        <p:txBody>
          <a:bodyPr>
            <a:prstTxWarp prst="textPlain">
              <a:avLst/>
            </a:prstTxWarp>
          </a:bodyPr>
          <a:lstStyle/>
          <a:p>
            <a:pPr lvl="0" algn="ctr"/>
            <a:r>
              <a:rPr b="1" i="0" dirty="0" smtClean="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Cite </a:t>
            </a:r>
            <a:r>
              <a:rPr b="1" i="0" dirty="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Source</a:t>
            </a:r>
          </a:p>
        </p:txBody>
      </p:sp>
      <p:sp>
        <p:nvSpPr>
          <p:cNvPr id="264" name="Google Shape;264;p31"/>
          <p:cNvSpPr txBox="1"/>
          <p:nvPr/>
        </p:nvSpPr>
        <p:spPr>
          <a:xfrm>
            <a:off x="101275" y="1603075"/>
            <a:ext cx="7586100" cy="3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b="1">
                <a:solidFill>
                  <a:srgbClr val="FFFFFF"/>
                </a:solidFill>
                <a:latin typeface="Oswald"/>
                <a:ea typeface="Oswald"/>
                <a:cs typeface="Oswald"/>
                <a:sym typeface="Oswald"/>
              </a:rPr>
              <a:t>Mentor: 	   </a:t>
            </a:r>
            <a:r>
              <a:rPr lang="vi" sz="2200" b="1">
                <a:solidFill>
                  <a:srgbClr val="FFFFFF"/>
                </a:solidFill>
                <a:latin typeface="Oswald"/>
                <a:ea typeface="Oswald"/>
                <a:cs typeface="Oswald"/>
                <a:sym typeface="Oswald"/>
              </a:rPr>
              <a:t>  Ho Nhut Minh</a:t>
            </a:r>
            <a:endParaRPr b="1">
              <a:solidFill>
                <a:srgbClr val="FFFFFF"/>
              </a:solidFill>
              <a:latin typeface="Oswald"/>
              <a:ea typeface="Oswald"/>
              <a:cs typeface="Oswald"/>
              <a:sym typeface="Oswald"/>
            </a:endParaRPr>
          </a:p>
          <a:p>
            <a:pPr marL="0" lvl="0" indent="0" algn="l" rtl="0">
              <a:spcBef>
                <a:spcPts val="0"/>
              </a:spcBef>
              <a:spcAft>
                <a:spcPts val="0"/>
              </a:spcAft>
              <a:buNone/>
            </a:pPr>
            <a:r>
              <a:rPr lang="vi" b="1">
                <a:solidFill>
                  <a:srgbClr val="FFFFFF"/>
                </a:solidFill>
                <a:latin typeface="Oswald"/>
                <a:ea typeface="Oswald"/>
                <a:cs typeface="Oswald"/>
                <a:sym typeface="Oswald"/>
              </a:rPr>
              <a:t>Source Dataset:   </a:t>
            </a:r>
            <a:r>
              <a:rPr lang="vi" b="1">
                <a:solidFill>
                  <a:srgbClr val="FFE599"/>
                </a:solidFill>
                <a:latin typeface="Oswald"/>
                <a:ea typeface="Oswald"/>
                <a:cs typeface="Oswald"/>
                <a:sym typeface="Oswald"/>
              </a:rPr>
              <a:t> </a:t>
            </a:r>
            <a:r>
              <a:rPr lang="vi"/>
              <a:t> </a:t>
            </a:r>
            <a:r>
              <a:rPr lang="vi" b="1" u="sng">
                <a:solidFill>
                  <a:srgbClr val="F1C232"/>
                </a:solidFill>
                <a:latin typeface="Oswald"/>
                <a:ea typeface="Oswald"/>
                <a:cs typeface="Oswald"/>
                <a:sym typeface="Oswald"/>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https://app.datacamp.com/</a:t>
            </a:r>
            <a:r>
              <a:rPr lang="vi" b="1">
                <a:solidFill>
                  <a:srgbClr val="F1C232"/>
                </a:solidFill>
                <a:latin typeface="Oswald"/>
                <a:ea typeface="Oswald"/>
                <a:cs typeface="Oswald"/>
                <a:sym typeface="Oswald"/>
              </a:rPr>
              <a:t> </a:t>
            </a:r>
            <a:endParaRPr>
              <a:solidFill>
                <a:srgbClr val="FFE599"/>
              </a:solidFill>
            </a:endParaRPr>
          </a:p>
          <a:p>
            <a:pPr marL="0" lvl="0" indent="0" algn="l" rtl="0">
              <a:spcBef>
                <a:spcPts val="0"/>
              </a:spcBef>
              <a:spcAft>
                <a:spcPts val="0"/>
              </a:spcAft>
              <a:buNone/>
            </a:pPr>
            <a:endParaRPr b="1">
              <a:solidFill>
                <a:srgbClr val="FFFFFF"/>
              </a:solidFill>
              <a:latin typeface="Oswald"/>
              <a:ea typeface="Oswald"/>
              <a:cs typeface="Oswald"/>
              <a:sym typeface="Oswald"/>
            </a:endParaRPr>
          </a:p>
          <a:p>
            <a:pPr marL="0" lvl="0" indent="0" algn="l" rtl="0">
              <a:spcBef>
                <a:spcPts val="0"/>
              </a:spcBef>
              <a:spcAft>
                <a:spcPts val="0"/>
              </a:spcAft>
              <a:buNone/>
            </a:pPr>
            <a:r>
              <a:rPr lang="vi" b="1">
                <a:solidFill>
                  <a:srgbClr val="FFFFFF"/>
                </a:solidFill>
                <a:latin typeface="Oswald"/>
                <a:ea typeface="Oswald"/>
                <a:cs typeface="Oswald"/>
                <a:sym typeface="Oswald"/>
              </a:rPr>
              <a:t>Guide Channel</a:t>
            </a:r>
            <a:r>
              <a:rPr lang="vi" b="1">
                <a:solidFill>
                  <a:srgbClr val="FFFFFF"/>
                </a:solidFill>
              </a:rPr>
              <a:t>:</a:t>
            </a:r>
            <a:r>
              <a:rPr lang="vi" b="1">
                <a:solidFill>
                  <a:srgbClr val="F1C232"/>
                </a:solidFill>
                <a:latin typeface="Oswald"/>
                <a:ea typeface="Oswald"/>
                <a:cs typeface="Oswald"/>
                <a:sym typeface="Oswald"/>
              </a:rPr>
              <a:t> 	</a:t>
            </a:r>
            <a:r>
              <a:rPr lang="vi" b="1" u="sng">
                <a:solidFill>
                  <a:srgbClr val="F1C232"/>
                </a:solidFill>
                <a:latin typeface="Oswald"/>
                <a:ea typeface="Oswald"/>
                <a:cs typeface="Oswald"/>
                <a:sym typeface="Oswald"/>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https://www.youtube.com/@miaivn</a:t>
            </a:r>
            <a:endParaRPr b="1">
              <a:solidFill>
                <a:srgbClr val="F1C232"/>
              </a:solidFill>
              <a:latin typeface="Oswald"/>
              <a:ea typeface="Oswald"/>
              <a:cs typeface="Oswald"/>
              <a:sym typeface="Oswald"/>
            </a:endParaRPr>
          </a:p>
          <a:p>
            <a:pPr marL="0" lvl="0" indent="0" algn="l" rtl="0">
              <a:spcBef>
                <a:spcPts val="0"/>
              </a:spcBef>
              <a:spcAft>
                <a:spcPts val="0"/>
              </a:spcAft>
              <a:buNone/>
            </a:pPr>
            <a:endParaRPr b="1">
              <a:solidFill>
                <a:srgbClr val="FFFFFF"/>
              </a:solidFill>
              <a:latin typeface="Oswald"/>
              <a:ea typeface="Oswald"/>
              <a:cs typeface="Oswald"/>
              <a:sym typeface="Oswald"/>
            </a:endParaRPr>
          </a:p>
          <a:p>
            <a:pPr marL="0" lvl="0" indent="0" algn="l" rtl="0">
              <a:spcBef>
                <a:spcPts val="0"/>
              </a:spcBef>
              <a:spcAft>
                <a:spcPts val="0"/>
              </a:spcAft>
              <a:buNone/>
            </a:pPr>
            <a:r>
              <a:rPr lang="vi" b="1">
                <a:solidFill>
                  <a:srgbClr val="FFFFFF"/>
                </a:solidFill>
                <a:latin typeface="Oswald"/>
                <a:ea typeface="Oswald"/>
                <a:cs typeface="Oswald"/>
                <a:sym typeface="Oswald"/>
              </a:rPr>
              <a:t>References:	    </a:t>
            </a:r>
            <a:r>
              <a:rPr lang="vi" b="1">
                <a:solidFill>
                  <a:srgbClr val="FFE599"/>
                </a:solidFill>
                <a:latin typeface="Oswald"/>
                <a:ea typeface="Oswald"/>
                <a:cs typeface="Oswald"/>
                <a:sym typeface="Oswald"/>
              </a:rPr>
              <a:t> 	</a:t>
            </a:r>
            <a:r>
              <a:rPr lang="vi" b="1" u="sng">
                <a:solidFill>
                  <a:srgbClr val="F1C232"/>
                </a:solidFill>
                <a:latin typeface="Oswald"/>
                <a:ea typeface="Oswald"/>
                <a:cs typeface="Oswald"/>
                <a:sym typeface="Oswald"/>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https://fraud-detection-handbook.github.io/</a:t>
            </a:r>
            <a:endParaRPr b="1">
              <a:solidFill>
                <a:srgbClr val="F1C232"/>
              </a:solidFill>
              <a:latin typeface="Oswald"/>
              <a:ea typeface="Oswald"/>
              <a:cs typeface="Oswald"/>
              <a:sym typeface="Oswald"/>
            </a:endParaRPr>
          </a:p>
          <a:p>
            <a:pPr marL="0" lvl="0" indent="0" algn="l" rtl="0">
              <a:spcBef>
                <a:spcPts val="0"/>
              </a:spcBef>
              <a:spcAft>
                <a:spcPts val="0"/>
              </a:spcAft>
              <a:buNone/>
            </a:pPr>
            <a:r>
              <a:rPr lang="vi" b="1">
                <a:solidFill>
                  <a:srgbClr val="F1C232"/>
                </a:solidFill>
                <a:latin typeface="Oswald"/>
                <a:ea typeface="Oswald"/>
                <a:cs typeface="Oswald"/>
                <a:sym typeface="Oswald"/>
              </a:rPr>
              <a:t>		     	</a:t>
            </a:r>
            <a:r>
              <a:rPr lang="vi" b="1" u="sng">
                <a:solidFill>
                  <a:srgbClr val="F1C232"/>
                </a:solidFill>
                <a:latin typeface="Oswald"/>
                <a:ea typeface="Oswald"/>
                <a:cs typeface="Oswald"/>
                <a:sym typeface="Oswald"/>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https://seon.io/resources/credit-card-fraud-detection/</a:t>
            </a:r>
            <a:endParaRPr b="1">
              <a:solidFill>
                <a:srgbClr val="F1C232"/>
              </a:solidFill>
              <a:latin typeface="Oswald"/>
              <a:ea typeface="Oswald"/>
              <a:cs typeface="Oswald"/>
              <a:sym typeface="Oswald"/>
            </a:endParaRPr>
          </a:p>
          <a:p>
            <a:pPr marL="0" lvl="0" indent="0" algn="l" rtl="0">
              <a:spcBef>
                <a:spcPts val="0"/>
              </a:spcBef>
              <a:spcAft>
                <a:spcPts val="0"/>
              </a:spcAft>
              <a:buNone/>
            </a:pPr>
            <a:r>
              <a:rPr lang="vi" b="1">
                <a:solidFill>
                  <a:srgbClr val="F1C232"/>
                </a:solidFill>
                <a:latin typeface="Oswald"/>
                <a:ea typeface="Oswald"/>
                <a:cs typeface="Oswald"/>
                <a:sym typeface="Oswald"/>
              </a:rPr>
              <a:t>		     	</a:t>
            </a:r>
            <a:r>
              <a:rPr lang="vi" b="1" u="sng">
                <a:solidFill>
                  <a:srgbClr val="F1C232"/>
                </a:solidFill>
                <a:latin typeface="Oswald"/>
                <a:ea typeface="Oswald"/>
                <a:cs typeface="Oswald"/>
                <a:sym typeface="Oswald"/>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https://scikit-learn.org/stable/supervised_learning.html#supervised-learning</a:t>
            </a:r>
            <a:endParaRPr b="1">
              <a:solidFill>
                <a:srgbClr val="F1C232"/>
              </a:solidFill>
              <a:latin typeface="Oswald"/>
              <a:ea typeface="Oswald"/>
              <a:cs typeface="Oswald"/>
              <a:sym typeface="Oswald"/>
            </a:endParaRPr>
          </a:p>
          <a:p>
            <a:pPr marL="0" lvl="0" indent="0" algn="l" rtl="0">
              <a:spcBef>
                <a:spcPts val="0"/>
              </a:spcBef>
              <a:spcAft>
                <a:spcPts val="0"/>
              </a:spcAft>
              <a:buNone/>
            </a:pPr>
            <a:r>
              <a:rPr lang="vi" b="1">
                <a:solidFill>
                  <a:srgbClr val="F1C232"/>
                </a:solidFill>
                <a:latin typeface="Oswald"/>
                <a:ea typeface="Oswald"/>
                <a:cs typeface="Oswald"/>
                <a:sym typeface="Oswald"/>
              </a:rPr>
              <a:t>			</a:t>
            </a:r>
            <a:r>
              <a:rPr lang="vi" b="1" u="sng">
                <a:solidFill>
                  <a:srgbClr val="F1C232"/>
                </a:solidFill>
                <a:latin typeface="Oswald"/>
                <a:ea typeface="Oswald"/>
                <a:cs typeface="Oswald"/>
                <a:sym typeface="Oswald"/>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https://saturncloud.io/</a:t>
            </a:r>
            <a:endParaRPr b="1" u="sng">
              <a:solidFill>
                <a:srgbClr val="F1C232"/>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vi" b="1" u="sng">
                <a:solidFill>
                  <a:srgbClr val="F1C232"/>
                </a:solidFill>
                <a:latin typeface="Oswald"/>
                <a:ea typeface="Oswald"/>
                <a:cs typeface="Oswald"/>
                <a:sym typeface="Oswald"/>
              </a:rPr>
              <a:t>			</a:t>
            </a:r>
            <a:r>
              <a:rPr lang="vi" b="1" u="sng">
                <a:solidFill>
                  <a:srgbClr val="F1C232"/>
                </a:solidFill>
                <a:latin typeface="Oswald"/>
                <a:ea typeface="Oswald"/>
                <a:cs typeface="Oswald"/>
                <a:sym typeface="Oswald"/>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https://hadoop.apache.org/docs/</a:t>
            </a:r>
            <a:endParaRPr b="1">
              <a:solidFill>
                <a:srgbClr val="F1C232"/>
              </a:solidFill>
              <a:latin typeface="Oswald"/>
              <a:ea typeface="Oswald"/>
              <a:cs typeface="Oswald"/>
              <a:sym typeface="Oswald"/>
            </a:endParaRPr>
          </a:p>
        </p:txBody>
      </p:sp>
      <p:sp>
        <p:nvSpPr>
          <p:cNvPr id="265" name="Google Shape;265;p31"/>
          <p:cNvSpPr txBox="1"/>
          <p:nvPr/>
        </p:nvSpPr>
        <p:spPr>
          <a:xfrm>
            <a:off x="101275" y="1237125"/>
            <a:ext cx="8670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solidFill>
                  <a:srgbClr val="FFD966"/>
                </a:solidFill>
                <a:latin typeface="Oswald"/>
                <a:ea typeface="Oswald"/>
                <a:cs typeface="Oswald"/>
                <a:sym typeface="Oswald"/>
              </a:rPr>
              <a:t>THANK YOU SO MUCH TO EVERYONE HELPED US TO HAVE FINISHED THIS PROJECT</a:t>
            </a:r>
            <a:endParaRPr sz="2000" b="1">
              <a:solidFill>
                <a:srgbClr val="FFD966"/>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6" name="Google Shape;66;p14"/>
          <p:cNvSpPr txBox="1">
            <a:spLocks noGrp="1"/>
          </p:cNvSpPr>
          <p:nvPr>
            <p:ph type="body" idx="1"/>
          </p:nvPr>
        </p:nvSpPr>
        <p:spPr>
          <a:xfrm>
            <a:off x="360650" y="1119850"/>
            <a:ext cx="8520600" cy="37389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Background and Necessity for the Application</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Source Data &amp; Idea</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Data preparing &amp; Machine Learning</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Big Data Technique</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Train, Validate, and Test</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Analyze Results</a:t>
            </a:r>
            <a:endParaRPr sz="2500" b="1">
              <a:solidFill>
                <a:srgbClr val="FFE599"/>
              </a:solidFill>
              <a:latin typeface="Oswald"/>
              <a:ea typeface="Oswald"/>
              <a:cs typeface="Oswald"/>
              <a:sym typeface="Oswald"/>
            </a:endParaRPr>
          </a:p>
          <a:p>
            <a:pPr marL="457200" lvl="0" indent="-387350" algn="l" rtl="0">
              <a:spcBef>
                <a:spcPts val="0"/>
              </a:spcBef>
              <a:spcAft>
                <a:spcPts val="0"/>
              </a:spcAft>
              <a:buClr>
                <a:srgbClr val="FFFFFF"/>
              </a:buClr>
              <a:buSzPts val="2500"/>
              <a:buFont typeface="Oswald"/>
              <a:buAutoNum type="arabicPeriod"/>
            </a:pPr>
            <a:r>
              <a:rPr lang="vi" sz="2500" b="1">
                <a:solidFill>
                  <a:srgbClr val="FFE599"/>
                </a:solidFill>
                <a:latin typeface="Oswald"/>
                <a:ea typeface="Oswald"/>
                <a:cs typeface="Oswald"/>
                <a:sym typeface="Oswald"/>
              </a:rPr>
              <a:t>Cite Source</a:t>
            </a:r>
            <a:endParaRPr sz="2500" b="1">
              <a:solidFill>
                <a:srgbClr val="FFE599"/>
              </a:solidFill>
              <a:latin typeface="Oswald"/>
              <a:ea typeface="Oswald"/>
              <a:cs typeface="Oswald"/>
              <a:sym typeface="Oswald"/>
            </a:endParaRPr>
          </a:p>
          <a:p>
            <a:pPr marL="0" lvl="0" indent="0" algn="l" rtl="0">
              <a:spcBef>
                <a:spcPts val="1200"/>
              </a:spcBef>
              <a:spcAft>
                <a:spcPts val="1200"/>
              </a:spcAft>
              <a:buNone/>
            </a:pPr>
            <a:endParaRPr sz="2500" b="1">
              <a:solidFill>
                <a:srgbClr val="FFFFFF"/>
              </a:solidFill>
              <a:latin typeface="Oswald"/>
              <a:ea typeface="Oswald"/>
              <a:cs typeface="Oswald"/>
              <a:sym typeface="Oswald"/>
            </a:endParaRPr>
          </a:p>
        </p:txBody>
      </p:sp>
      <p:pic>
        <p:nvPicPr>
          <p:cNvPr id="67" name="Google Shape;67;p14"/>
          <p:cNvPicPr preferRelativeResize="0"/>
          <p:nvPr/>
        </p:nvPicPr>
        <p:blipFill>
          <a:blip r:embed="rId4">
            <a:alphaModFix/>
          </a:blip>
          <a:stretch>
            <a:fillRect/>
          </a:stretch>
        </p:blipFill>
        <p:spPr>
          <a:xfrm>
            <a:off x="6536625" y="4"/>
            <a:ext cx="2607375" cy="984275"/>
          </a:xfrm>
          <a:prstGeom prst="rect">
            <a:avLst/>
          </a:prstGeom>
          <a:noFill/>
          <a:ln>
            <a:noFill/>
          </a:ln>
        </p:spPr>
      </p:pic>
      <p:sp>
        <p:nvSpPr>
          <p:cNvPr id="68" name="Google Shape;68;p14"/>
          <p:cNvSpPr/>
          <p:nvPr/>
        </p:nvSpPr>
        <p:spPr>
          <a:xfrm>
            <a:off x="416675" y="679775"/>
            <a:ext cx="1895152" cy="367400"/>
          </a:xfrm>
          <a:prstGeom prst="rect">
            <a:avLst/>
          </a:prstGeom>
        </p:spPr>
        <p:txBody>
          <a:bodyPr>
            <a:prstTxWarp prst="textPlain">
              <a:avLst/>
            </a:prstTxWarp>
          </a:bodyPr>
          <a:lstStyle/>
          <a:p>
            <a:pPr lvl="0" algn="ctr"/>
            <a:r>
              <a:rPr b="1" i="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CONTENT</a:t>
            </a:r>
          </a:p>
        </p:txBody>
      </p:sp>
      <p:pic>
        <p:nvPicPr>
          <p:cNvPr id="69" name="Google Shape;69;p14"/>
          <p:cNvPicPr preferRelativeResize="0"/>
          <p:nvPr/>
        </p:nvPicPr>
        <p:blipFill>
          <a:blip r:embed="rId5">
            <a:alphaModFix/>
          </a:blip>
          <a:stretch>
            <a:fillRect/>
          </a:stretch>
        </p:blipFill>
        <p:spPr>
          <a:xfrm>
            <a:off x="0" y="3969425"/>
            <a:ext cx="1367100" cy="1174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6">
                                            <p:txEl>
                                              <p:pRg st="0" end="0"/>
                                            </p:txEl>
                                          </p:spTgt>
                                        </p:tgtEl>
                                        <p:attrNameLst>
                                          <p:attrName>style.visibility</p:attrName>
                                        </p:attrNameLst>
                                      </p:cBhvr>
                                      <p:to>
                                        <p:strVal val="visible"/>
                                      </p:to>
                                    </p:set>
                                    <p:anim calcmode="lin" valueType="num">
                                      <p:cBhvr additive="base">
                                        <p:cTn id="12" dur="100"/>
                                        <p:tgtEl>
                                          <p:spTgt spid="66">
                                            <p:txEl>
                                              <p:pRg st="0" end="0"/>
                                            </p:txEl>
                                          </p:spTgt>
                                        </p:tgtEl>
                                        <p:attrNameLst>
                                          <p:attrName>ppt_w</p:attrName>
                                        </p:attrNameLst>
                                      </p:cBhvr>
                                      <p:tavLst>
                                        <p:tav tm="0">
                                          <p:val>
                                            <p:strVal val="0"/>
                                          </p:val>
                                        </p:tav>
                                        <p:tav tm="100000">
                                          <p:val>
                                            <p:strVal val="#ppt_w"/>
                                          </p:val>
                                        </p:tav>
                                      </p:tavLst>
                                    </p:anim>
                                    <p:anim calcmode="lin" valueType="num">
                                      <p:cBhvr additive="base">
                                        <p:cTn id="13" dur="100"/>
                                        <p:tgtEl>
                                          <p:spTgt spid="6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66">
                                            <p:txEl>
                                              <p:pRg st="1" end="1"/>
                                            </p:txEl>
                                          </p:spTgt>
                                        </p:tgtEl>
                                        <p:attrNameLst>
                                          <p:attrName>style.visibility</p:attrName>
                                        </p:attrNameLst>
                                      </p:cBhvr>
                                      <p:to>
                                        <p:strVal val="visible"/>
                                      </p:to>
                                    </p:set>
                                    <p:anim calcmode="lin" valueType="num">
                                      <p:cBhvr additive="base">
                                        <p:cTn id="18" dur="100"/>
                                        <p:tgtEl>
                                          <p:spTgt spid="66">
                                            <p:txEl>
                                              <p:pRg st="1" end="1"/>
                                            </p:txEl>
                                          </p:spTgt>
                                        </p:tgtEl>
                                        <p:attrNameLst>
                                          <p:attrName>ppt_w</p:attrName>
                                        </p:attrNameLst>
                                      </p:cBhvr>
                                      <p:tavLst>
                                        <p:tav tm="0">
                                          <p:val>
                                            <p:strVal val="0"/>
                                          </p:val>
                                        </p:tav>
                                        <p:tav tm="100000">
                                          <p:val>
                                            <p:strVal val="#ppt_w"/>
                                          </p:val>
                                        </p:tav>
                                      </p:tavLst>
                                    </p:anim>
                                    <p:anim calcmode="lin" valueType="num">
                                      <p:cBhvr additive="base">
                                        <p:cTn id="19" dur="100"/>
                                        <p:tgtEl>
                                          <p:spTgt spid="6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66">
                                            <p:txEl>
                                              <p:pRg st="2" end="2"/>
                                            </p:txEl>
                                          </p:spTgt>
                                        </p:tgtEl>
                                        <p:attrNameLst>
                                          <p:attrName>style.visibility</p:attrName>
                                        </p:attrNameLst>
                                      </p:cBhvr>
                                      <p:to>
                                        <p:strVal val="visible"/>
                                      </p:to>
                                    </p:set>
                                    <p:anim calcmode="lin" valueType="num">
                                      <p:cBhvr additive="base">
                                        <p:cTn id="24" dur="100"/>
                                        <p:tgtEl>
                                          <p:spTgt spid="66">
                                            <p:txEl>
                                              <p:pRg st="2" end="2"/>
                                            </p:txEl>
                                          </p:spTgt>
                                        </p:tgtEl>
                                        <p:attrNameLst>
                                          <p:attrName>ppt_w</p:attrName>
                                        </p:attrNameLst>
                                      </p:cBhvr>
                                      <p:tavLst>
                                        <p:tav tm="0">
                                          <p:val>
                                            <p:strVal val="0"/>
                                          </p:val>
                                        </p:tav>
                                        <p:tav tm="100000">
                                          <p:val>
                                            <p:strVal val="#ppt_w"/>
                                          </p:val>
                                        </p:tav>
                                      </p:tavLst>
                                    </p:anim>
                                    <p:anim calcmode="lin" valueType="num">
                                      <p:cBhvr additive="base">
                                        <p:cTn id="25" dur="100"/>
                                        <p:tgtEl>
                                          <p:spTgt spid="6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66">
                                            <p:txEl>
                                              <p:pRg st="3" end="3"/>
                                            </p:txEl>
                                          </p:spTgt>
                                        </p:tgtEl>
                                        <p:attrNameLst>
                                          <p:attrName>style.visibility</p:attrName>
                                        </p:attrNameLst>
                                      </p:cBhvr>
                                      <p:to>
                                        <p:strVal val="visible"/>
                                      </p:to>
                                    </p:set>
                                    <p:anim calcmode="lin" valueType="num">
                                      <p:cBhvr additive="base">
                                        <p:cTn id="30" dur="100"/>
                                        <p:tgtEl>
                                          <p:spTgt spid="66">
                                            <p:txEl>
                                              <p:pRg st="3" end="3"/>
                                            </p:txEl>
                                          </p:spTgt>
                                        </p:tgtEl>
                                        <p:attrNameLst>
                                          <p:attrName>ppt_w</p:attrName>
                                        </p:attrNameLst>
                                      </p:cBhvr>
                                      <p:tavLst>
                                        <p:tav tm="0">
                                          <p:val>
                                            <p:strVal val="0"/>
                                          </p:val>
                                        </p:tav>
                                        <p:tav tm="100000">
                                          <p:val>
                                            <p:strVal val="#ppt_w"/>
                                          </p:val>
                                        </p:tav>
                                      </p:tavLst>
                                    </p:anim>
                                    <p:anim calcmode="lin" valueType="num">
                                      <p:cBhvr additive="base">
                                        <p:cTn id="31" dur="100"/>
                                        <p:tgtEl>
                                          <p:spTgt spid="6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66">
                                            <p:txEl>
                                              <p:pRg st="4" end="4"/>
                                            </p:txEl>
                                          </p:spTgt>
                                        </p:tgtEl>
                                        <p:attrNameLst>
                                          <p:attrName>style.visibility</p:attrName>
                                        </p:attrNameLst>
                                      </p:cBhvr>
                                      <p:to>
                                        <p:strVal val="visible"/>
                                      </p:to>
                                    </p:set>
                                    <p:anim calcmode="lin" valueType="num">
                                      <p:cBhvr additive="base">
                                        <p:cTn id="36" dur="100"/>
                                        <p:tgtEl>
                                          <p:spTgt spid="66">
                                            <p:txEl>
                                              <p:pRg st="4" end="4"/>
                                            </p:txEl>
                                          </p:spTgt>
                                        </p:tgtEl>
                                        <p:attrNameLst>
                                          <p:attrName>ppt_w</p:attrName>
                                        </p:attrNameLst>
                                      </p:cBhvr>
                                      <p:tavLst>
                                        <p:tav tm="0">
                                          <p:val>
                                            <p:strVal val="0"/>
                                          </p:val>
                                        </p:tav>
                                        <p:tav tm="100000">
                                          <p:val>
                                            <p:strVal val="#ppt_w"/>
                                          </p:val>
                                        </p:tav>
                                      </p:tavLst>
                                    </p:anim>
                                    <p:anim calcmode="lin" valueType="num">
                                      <p:cBhvr additive="base">
                                        <p:cTn id="37" dur="100"/>
                                        <p:tgtEl>
                                          <p:spTgt spid="6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66">
                                            <p:txEl>
                                              <p:pRg st="5" end="5"/>
                                            </p:txEl>
                                          </p:spTgt>
                                        </p:tgtEl>
                                        <p:attrNameLst>
                                          <p:attrName>style.visibility</p:attrName>
                                        </p:attrNameLst>
                                      </p:cBhvr>
                                      <p:to>
                                        <p:strVal val="visible"/>
                                      </p:to>
                                    </p:set>
                                    <p:anim calcmode="lin" valueType="num">
                                      <p:cBhvr additive="base">
                                        <p:cTn id="42" dur="100"/>
                                        <p:tgtEl>
                                          <p:spTgt spid="66">
                                            <p:txEl>
                                              <p:pRg st="5" end="5"/>
                                            </p:txEl>
                                          </p:spTgt>
                                        </p:tgtEl>
                                        <p:attrNameLst>
                                          <p:attrName>ppt_w</p:attrName>
                                        </p:attrNameLst>
                                      </p:cBhvr>
                                      <p:tavLst>
                                        <p:tav tm="0">
                                          <p:val>
                                            <p:strVal val="0"/>
                                          </p:val>
                                        </p:tav>
                                        <p:tav tm="100000">
                                          <p:val>
                                            <p:strVal val="#ppt_w"/>
                                          </p:val>
                                        </p:tav>
                                      </p:tavLst>
                                    </p:anim>
                                    <p:anim calcmode="lin" valueType="num">
                                      <p:cBhvr additive="base">
                                        <p:cTn id="43" dur="100"/>
                                        <p:tgtEl>
                                          <p:spTgt spid="66">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66">
                                            <p:txEl>
                                              <p:pRg st="6" end="6"/>
                                            </p:txEl>
                                          </p:spTgt>
                                        </p:tgtEl>
                                        <p:attrNameLst>
                                          <p:attrName>style.visibility</p:attrName>
                                        </p:attrNameLst>
                                      </p:cBhvr>
                                      <p:to>
                                        <p:strVal val="visible"/>
                                      </p:to>
                                    </p:set>
                                    <p:anim calcmode="lin" valueType="num">
                                      <p:cBhvr additive="base">
                                        <p:cTn id="48" dur="100"/>
                                        <p:tgtEl>
                                          <p:spTgt spid="66">
                                            <p:txEl>
                                              <p:pRg st="6" end="6"/>
                                            </p:txEl>
                                          </p:spTgt>
                                        </p:tgtEl>
                                        <p:attrNameLst>
                                          <p:attrName>ppt_w</p:attrName>
                                        </p:attrNameLst>
                                      </p:cBhvr>
                                      <p:tavLst>
                                        <p:tav tm="0">
                                          <p:val>
                                            <p:strVal val="0"/>
                                          </p:val>
                                        </p:tav>
                                        <p:tav tm="100000">
                                          <p:val>
                                            <p:strVal val="#ppt_w"/>
                                          </p:val>
                                        </p:tav>
                                      </p:tavLst>
                                    </p:anim>
                                    <p:anim calcmode="lin" valueType="num">
                                      <p:cBhvr additive="base">
                                        <p:cTn id="49" dur="100"/>
                                        <p:tgtEl>
                                          <p:spTgt spid="66">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66">
                                            <p:txEl>
                                              <p:pRg st="7" end="7"/>
                                            </p:txEl>
                                          </p:spTgt>
                                        </p:tgtEl>
                                        <p:attrNameLst>
                                          <p:attrName>style.visibility</p:attrName>
                                        </p:attrNameLst>
                                      </p:cBhvr>
                                      <p:to>
                                        <p:strVal val="visible"/>
                                      </p:to>
                                    </p:set>
                                    <p:anim calcmode="lin" valueType="num">
                                      <p:cBhvr additive="base">
                                        <p:cTn id="54" dur="100"/>
                                        <p:tgtEl>
                                          <p:spTgt spid="66">
                                            <p:txEl>
                                              <p:pRg st="7" end="7"/>
                                            </p:txEl>
                                          </p:spTgt>
                                        </p:tgtEl>
                                        <p:attrNameLst>
                                          <p:attrName>ppt_w</p:attrName>
                                        </p:attrNameLst>
                                      </p:cBhvr>
                                      <p:tavLst>
                                        <p:tav tm="0">
                                          <p:val>
                                            <p:strVal val="0"/>
                                          </p:val>
                                        </p:tav>
                                        <p:tav tm="100000">
                                          <p:val>
                                            <p:strVal val="#ppt_w"/>
                                          </p:val>
                                        </p:tav>
                                      </p:tavLst>
                                    </p:anim>
                                    <p:anim calcmode="lin" valueType="num">
                                      <p:cBhvr additive="base">
                                        <p:cTn id="55" dur="100"/>
                                        <p:tgtEl>
                                          <p:spTgt spid="66">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75" name="Google Shape;75;p15"/>
          <p:cNvPicPr preferRelativeResize="0"/>
          <p:nvPr/>
        </p:nvPicPr>
        <p:blipFill>
          <a:blip r:embed="rId4">
            <a:alphaModFix/>
          </a:blip>
          <a:stretch>
            <a:fillRect/>
          </a:stretch>
        </p:blipFill>
        <p:spPr>
          <a:xfrm>
            <a:off x="7776900" y="3969425"/>
            <a:ext cx="1367100" cy="1174075"/>
          </a:xfrm>
          <a:prstGeom prst="rect">
            <a:avLst/>
          </a:prstGeom>
          <a:noFill/>
          <a:ln>
            <a:noFill/>
          </a:ln>
        </p:spPr>
      </p:pic>
      <p:pic>
        <p:nvPicPr>
          <p:cNvPr id="76" name="Google Shape;76;p15"/>
          <p:cNvPicPr preferRelativeResize="0"/>
          <p:nvPr/>
        </p:nvPicPr>
        <p:blipFill>
          <a:blip r:embed="rId5">
            <a:alphaModFix/>
          </a:blip>
          <a:stretch>
            <a:fillRect/>
          </a:stretch>
        </p:blipFill>
        <p:spPr>
          <a:xfrm>
            <a:off x="6536625" y="0"/>
            <a:ext cx="2607375" cy="919025"/>
          </a:xfrm>
          <a:prstGeom prst="rect">
            <a:avLst/>
          </a:prstGeom>
          <a:noFill/>
          <a:ln>
            <a:noFill/>
          </a:ln>
        </p:spPr>
      </p:pic>
      <p:sp>
        <p:nvSpPr>
          <p:cNvPr id="77" name="Google Shape;77;p15"/>
          <p:cNvSpPr/>
          <p:nvPr/>
        </p:nvSpPr>
        <p:spPr>
          <a:xfrm>
            <a:off x="146700" y="919025"/>
            <a:ext cx="8123931" cy="456799"/>
          </a:xfrm>
          <a:prstGeom prst="rect">
            <a:avLst/>
          </a:prstGeom>
        </p:spPr>
        <p:txBody>
          <a:bodyPr>
            <a:prstTxWarp prst="textPlain">
              <a:avLst/>
            </a:prstTxWarp>
          </a:bodyPr>
          <a:lstStyle/>
          <a:p>
            <a:pPr lvl="0" algn="ctr"/>
            <a:r>
              <a:rPr b="1" i="0" dirty="0" smtClean="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Background </a:t>
            </a:r>
            <a:r>
              <a:rPr b="1" i="0" dirty="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and Necessity for the Application</a:t>
            </a:r>
          </a:p>
        </p:txBody>
      </p:sp>
      <p:sp>
        <p:nvSpPr>
          <p:cNvPr id="78" name="Google Shape;78;p15"/>
          <p:cNvSpPr txBox="1">
            <a:spLocks noGrp="1"/>
          </p:cNvSpPr>
          <p:nvPr>
            <p:ph type="body" idx="1"/>
          </p:nvPr>
        </p:nvSpPr>
        <p:spPr>
          <a:xfrm>
            <a:off x="49600" y="1484850"/>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vi" b="1">
                <a:solidFill>
                  <a:srgbClr val="FFE599"/>
                </a:solidFill>
                <a:latin typeface="Oswald"/>
                <a:ea typeface="Oswald"/>
                <a:cs typeface="Oswald"/>
                <a:sym typeface="Oswald"/>
              </a:rPr>
              <a:t>The occurrence of cybercrime encompasses a wide range of criminal activities conducted through, within, or against computer applications and networks. As the threats of online fraud and unethical hacking continue to grow, instances of cybercrime are on the rise. To counter these escalating information and cyber safety risks, organizations must be prepared to predict and prevent cybercrime.</a:t>
            </a:r>
            <a:endParaRPr b="1">
              <a:solidFill>
                <a:srgbClr val="FFE599"/>
              </a:solidFill>
              <a:latin typeface="Oswald"/>
              <a:ea typeface="Oswald"/>
              <a:cs typeface="Oswald"/>
              <a:sym typeface="Oswald"/>
            </a:endParaRPr>
          </a:p>
          <a:p>
            <a:pPr marL="0" lvl="0" indent="0" algn="l" rtl="0">
              <a:spcBef>
                <a:spcPts val="1200"/>
              </a:spcBef>
              <a:spcAft>
                <a:spcPts val="1200"/>
              </a:spcAft>
              <a:buNone/>
            </a:pPr>
            <a:r>
              <a:rPr lang="vi" b="1">
                <a:solidFill>
                  <a:srgbClr val="FFE599"/>
                </a:solidFill>
                <a:latin typeface="Oswald"/>
                <a:ea typeface="Oswald"/>
                <a:cs typeface="Oswald"/>
                <a:sym typeface="Oswald"/>
              </a:rPr>
              <a:t>Cybercrime experts are leveraging Big Data tools to identify potential threats and detect incidents such as credit card fraud. Big Data Analytics empowers companies to analyze large volumes of data accumulated during financial transactions and other locale-specific information. Combating cybercrime has become crucial in today's landscape due to the serious risk of cyber theft. Big Data tools are employed to defend against cyber-attacks, facilitating the detection of fraud, identification theft, and aiding in digital forensic analysis. </a:t>
            </a:r>
            <a:endParaRPr b="1">
              <a:solidFill>
                <a:srgbClr val="FFE599"/>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1000"/>
                                        <p:tgtEl>
                                          <p:spTgt spid="7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4" name="Google Shape;84;p16"/>
          <p:cNvPicPr preferRelativeResize="0"/>
          <p:nvPr/>
        </p:nvPicPr>
        <p:blipFill>
          <a:blip r:embed="rId4">
            <a:alphaModFix/>
          </a:blip>
          <a:stretch>
            <a:fillRect/>
          </a:stretch>
        </p:blipFill>
        <p:spPr>
          <a:xfrm>
            <a:off x="2882150" y="1518425"/>
            <a:ext cx="6182999" cy="3507526"/>
          </a:xfrm>
          <a:prstGeom prst="rect">
            <a:avLst/>
          </a:prstGeom>
          <a:noFill/>
          <a:ln>
            <a:noFill/>
          </a:ln>
        </p:spPr>
      </p:pic>
      <p:pic>
        <p:nvPicPr>
          <p:cNvPr id="85" name="Google Shape;85;p16"/>
          <p:cNvPicPr preferRelativeResize="0"/>
          <p:nvPr/>
        </p:nvPicPr>
        <p:blipFill>
          <a:blip r:embed="rId5">
            <a:alphaModFix/>
          </a:blip>
          <a:stretch>
            <a:fillRect/>
          </a:stretch>
        </p:blipFill>
        <p:spPr>
          <a:xfrm>
            <a:off x="6536625" y="0"/>
            <a:ext cx="2607375" cy="992425"/>
          </a:xfrm>
          <a:prstGeom prst="rect">
            <a:avLst/>
          </a:prstGeom>
          <a:noFill/>
          <a:ln>
            <a:noFill/>
          </a:ln>
        </p:spPr>
      </p:pic>
      <p:pic>
        <p:nvPicPr>
          <p:cNvPr id="86" name="Google Shape;86;p16"/>
          <p:cNvPicPr preferRelativeResize="0"/>
          <p:nvPr/>
        </p:nvPicPr>
        <p:blipFill>
          <a:blip r:embed="rId6">
            <a:alphaModFix/>
          </a:blip>
          <a:stretch>
            <a:fillRect/>
          </a:stretch>
        </p:blipFill>
        <p:spPr>
          <a:xfrm>
            <a:off x="0" y="3969425"/>
            <a:ext cx="1367100" cy="1174075"/>
          </a:xfrm>
          <a:prstGeom prst="rect">
            <a:avLst/>
          </a:prstGeom>
          <a:noFill/>
          <a:ln>
            <a:noFill/>
          </a:ln>
        </p:spPr>
      </p:pic>
      <p:sp>
        <p:nvSpPr>
          <p:cNvPr id="87" name="Google Shape;87;p16"/>
          <p:cNvSpPr/>
          <p:nvPr/>
        </p:nvSpPr>
        <p:spPr>
          <a:xfrm>
            <a:off x="108750" y="773850"/>
            <a:ext cx="5407644" cy="426849"/>
          </a:xfrm>
          <a:prstGeom prst="rect">
            <a:avLst/>
          </a:prstGeom>
        </p:spPr>
        <p:txBody>
          <a:bodyPr>
            <a:prstTxWarp prst="textPlain">
              <a:avLst/>
            </a:prstTxWarp>
          </a:bodyPr>
          <a:lstStyle/>
          <a:p>
            <a:pPr lvl="0" algn="ctr"/>
            <a:r>
              <a:rPr b="1" i="0" dirty="0" smtClean="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SOURCE DAT</a:t>
            </a:r>
            <a:r>
              <a:rPr lang="en-US" b="1" dirty="0" smtClean="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ASET</a:t>
            </a:r>
            <a:r>
              <a:rPr b="1" i="0" dirty="0" smtClean="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 </a:t>
            </a:r>
            <a:r>
              <a:rPr b="1" i="0" dirty="0">
                <a:ln w="9525" cap="flat" cmpd="sng">
                  <a:solidFill>
                    <a:srgbClr val="000000"/>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&amp; IDEA</a:t>
            </a:r>
          </a:p>
        </p:txBody>
      </p:sp>
      <p:sp>
        <p:nvSpPr>
          <p:cNvPr id="88" name="Google Shape;88;p16"/>
          <p:cNvSpPr txBox="1"/>
          <p:nvPr/>
        </p:nvSpPr>
        <p:spPr>
          <a:xfrm>
            <a:off x="108750" y="1405975"/>
            <a:ext cx="2643000" cy="25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500" dirty="0">
                <a:solidFill>
                  <a:srgbClr val="FFE599"/>
                </a:solidFill>
                <a:latin typeface="Oswald SemiBold"/>
                <a:ea typeface="Oswald SemiBold"/>
                <a:cs typeface="Oswald SemiBold"/>
                <a:sym typeface="Oswald SemiBold"/>
              </a:rPr>
              <a:t>The data we get from: </a:t>
            </a:r>
            <a:r>
              <a:rPr lang="vi" sz="1500" u="sng" dirty="0">
                <a:solidFill>
                  <a:schemeClr val="hlink"/>
                </a:solidFill>
                <a:latin typeface="Oswald SemiBold"/>
                <a:ea typeface="Oswald SemiBold"/>
                <a:cs typeface="Oswald SemiBold"/>
                <a:sym typeface="Oswald SemiBold"/>
                <a:hlinkClick r:id="rId7"/>
              </a:rPr>
              <a:t>DATACAMP</a:t>
            </a:r>
            <a:r>
              <a:rPr lang="vi" sz="1500" dirty="0">
                <a:solidFill>
                  <a:srgbClr val="FFE599"/>
                </a:solidFill>
                <a:latin typeface="Oswald SemiBold"/>
                <a:ea typeface="Oswald SemiBold"/>
                <a:cs typeface="Oswald SemiBold"/>
                <a:sym typeface="Oswald SemiBold"/>
              </a:rPr>
              <a:t> </a:t>
            </a:r>
            <a:endParaRPr sz="1500" dirty="0">
              <a:solidFill>
                <a:srgbClr val="FFE599"/>
              </a:solidFill>
              <a:latin typeface="Oswald SemiBold"/>
              <a:ea typeface="Oswald SemiBold"/>
              <a:cs typeface="Oswald SemiBold"/>
              <a:sym typeface="Oswald SemiBold"/>
            </a:endParaRPr>
          </a:p>
          <a:p>
            <a:pPr marL="0" lvl="0" indent="0" algn="l" rtl="0">
              <a:spcBef>
                <a:spcPts val="0"/>
              </a:spcBef>
              <a:spcAft>
                <a:spcPts val="0"/>
              </a:spcAft>
              <a:buNone/>
            </a:pPr>
            <a:endParaRPr sz="1150" dirty="0">
              <a:solidFill>
                <a:srgbClr val="FFE599"/>
              </a:solidFill>
              <a:latin typeface="Oswald SemiBold"/>
              <a:ea typeface="Oswald SemiBold"/>
              <a:cs typeface="Oswald SemiBold"/>
              <a:sym typeface="Oswald SemiBold"/>
            </a:endParaRPr>
          </a:p>
          <a:p>
            <a:pPr marL="0" lvl="0" indent="0" algn="l" rtl="0">
              <a:spcBef>
                <a:spcPts val="0"/>
              </a:spcBef>
              <a:spcAft>
                <a:spcPts val="0"/>
              </a:spcAft>
              <a:buNone/>
            </a:pPr>
            <a:r>
              <a:rPr lang="vi" sz="1450" dirty="0">
                <a:solidFill>
                  <a:srgbClr val="FFE599"/>
                </a:solidFill>
                <a:latin typeface="Oswald SemiBold"/>
                <a:ea typeface="Oswald SemiBold"/>
                <a:cs typeface="Oswald SemiBold"/>
                <a:sym typeface="Oswald SemiBold"/>
              </a:rPr>
              <a:t>This dataset consists of credit card transactions in the western United States. It includes information about each transaction including customer details, the merchant and category of purchase, and whether or not the transaction was a fraud</a:t>
            </a:r>
            <a:endParaRPr sz="1800" dirty="0">
              <a:solidFill>
                <a:srgbClr val="FFE599"/>
              </a:solidFill>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1000"/>
                                        <p:tgtEl>
                                          <p:spTgt spid="88"/>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0" y="0"/>
            <a:ext cx="9144000" cy="5143500"/>
          </a:xfrm>
          <a:prstGeom prst="rect">
            <a:avLst/>
          </a:prstGeom>
          <a:noFill/>
          <a:ln>
            <a:noFill/>
          </a:ln>
        </p:spPr>
      </p:pic>
      <p:graphicFrame>
        <p:nvGraphicFramePr>
          <p:cNvPr id="94" name="Google Shape;94;p17"/>
          <p:cNvGraphicFramePr/>
          <p:nvPr/>
        </p:nvGraphicFramePr>
        <p:xfrm>
          <a:off x="0" y="870075"/>
          <a:ext cx="4123875" cy="4507299"/>
        </p:xfrm>
        <a:graphic>
          <a:graphicData uri="http://schemas.openxmlformats.org/drawingml/2006/table">
            <a:tbl>
              <a:tblPr>
                <a:noFill/>
                <a:tableStyleId>{F6736EF9-1395-40C5-8580-FCEF1CC4D506}</a:tableStyleId>
              </a:tblPr>
              <a:tblGrid>
                <a:gridCol w="1515375">
                  <a:extLst>
                    <a:ext uri="{9D8B030D-6E8A-4147-A177-3AD203B41FA5}">
                      <a16:colId xmlns:a16="http://schemas.microsoft.com/office/drawing/2014/main" val="20000"/>
                    </a:ext>
                  </a:extLst>
                </a:gridCol>
                <a:gridCol w="2608500">
                  <a:extLst>
                    <a:ext uri="{9D8B030D-6E8A-4147-A177-3AD203B41FA5}">
                      <a16:colId xmlns:a16="http://schemas.microsoft.com/office/drawing/2014/main" val="20001"/>
                    </a:ext>
                  </a:extLst>
                </a:gridCol>
              </a:tblGrid>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trans_date_trans_time</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Transaction DateTime</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0"/>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merchant</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Merchant Name</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1"/>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category</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Category of Merchant</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2"/>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amt</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Amount of Transaction</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3"/>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city</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City of Credit Card Holder</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4"/>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state</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State of Credit Card Holder</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5"/>
                  </a:ext>
                </a:extLst>
              </a:tr>
              <a:tr h="31087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lat</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Latitude Location of Purchase</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6"/>
                  </a:ext>
                </a:extLst>
              </a:tr>
              <a:tr h="28137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long</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Longitude Location of Purchase</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7"/>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city_pop</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Credit Card Holder's City Population</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8"/>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job</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Job of Credit Card Holder</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09"/>
                  </a:ext>
                </a:extLst>
              </a:tr>
              <a:tr h="281400">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dob</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Date of Birth of Credit Card Holder</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10"/>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trans_num</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Transaction Number</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11"/>
                  </a:ext>
                </a:extLst>
              </a:tr>
              <a:tr h="3182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merch_lat</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Latitude Location of Merchant</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12"/>
                  </a:ext>
                </a:extLst>
              </a:tr>
              <a:tr h="28877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merch_long</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Longitude Location of Merchant</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13"/>
                  </a:ext>
                </a:extLst>
              </a:tr>
              <a:tr h="274325">
                <a:tc>
                  <a:txBody>
                    <a:bodyPr/>
                    <a:lstStyle/>
                    <a:p>
                      <a:pPr marL="0" lvl="0" indent="0" algn="l" rtl="0">
                        <a:lnSpc>
                          <a:spcPct val="115000"/>
                        </a:lnSpc>
                        <a:spcBef>
                          <a:spcPts val="0"/>
                        </a:spcBef>
                        <a:spcAft>
                          <a:spcPts val="0"/>
                        </a:spcAft>
                        <a:buNone/>
                      </a:pPr>
                      <a:r>
                        <a:rPr lang="vi" sz="1050" b="1">
                          <a:solidFill>
                            <a:srgbClr val="FFFFFF"/>
                          </a:solidFill>
                          <a:latin typeface="Oswald"/>
                          <a:ea typeface="Oswald"/>
                          <a:cs typeface="Oswald"/>
                          <a:sym typeface="Oswald"/>
                        </a:rPr>
                        <a:t>is_fraud</a:t>
                      </a:r>
                      <a:endParaRPr sz="1050" b="1">
                        <a:solidFill>
                          <a:srgbClr val="FFFFFF"/>
                        </a:solidFill>
                        <a:latin typeface="Oswald"/>
                        <a:ea typeface="Oswald"/>
                        <a:cs typeface="Oswald"/>
                        <a:sym typeface="Oswald"/>
                      </a:endParaRPr>
                    </a:p>
                  </a:txBody>
                  <a:tcPr marL="57150" marR="571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tc>
                  <a:txBody>
                    <a:bodyPr/>
                    <a:lstStyle/>
                    <a:p>
                      <a:pPr marL="0" lvl="0" indent="0" algn="l" rtl="0">
                        <a:lnSpc>
                          <a:spcPct val="115000"/>
                        </a:lnSpc>
                        <a:spcBef>
                          <a:spcPts val="0"/>
                        </a:spcBef>
                        <a:spcAft>
                          <a:spcPts val="0"/>
                        </a:spcAft>
                        <a:buNone/>
                      </a:pPr>
                      <a:r>
                        <a:rPr lang="vi" sz="1050" b="1">
                          <a:solidFill>
                            <a:srgbClr val="FFE599"/>
                          </a:solidFill>
                          <a:latin typeface="Oswald"/>
                          <a:ea typeface="Oswald"/>
                          <a:cs typeface="Oswald"/>
                          <a:sym typeface="Oswald"/>
                        </a:rPr>
                        <a:t>Whether Transaction is Fraud (1) or Not (0)</a:t>
                      </a:r>
                      <a:endParaRPr sz="1050" b="1">
                        <a:solidFill>
                          <a:srgbClr val="FFE599"/>
                        </a:solidFill>
                        <a:latin typeface="Oswald"/>
                        <a:ea typeface="Oswald"/>
                        <a:cs typeface="Oswald"/>
                        <a:sym typeface="Oswald"/>
                      </a:endParaRPr>
                    </a:p>
                  </a:txBody>
                  <a:tcPr marL="57150" marR="209550" marT="57150" marB="57150">
                    <a:lnL w="38100" cap="flat" cmpd="sng">
                      <a:solidFill>
                        <a:srgbClr val="FFE599">
                          <a:alpha val="0"/>
                        </a:srgbClr>
                      </a:solidFill>
                      <a:prstDash val="dot"/>
                      <a:round/>
                      <a:headEnd type="none" w="sm" len="sm"/>
                      <a:tailEnd type="none" w="sm" len="sm"/>
                    </a:lnL>
                    <a:lnR w="38100" cap="flat" cmpd="sng">
                      <a:solidFill>
                        <a:srgbClr val="FFE599">
                          <a:alpha val="0"/>
                        </a:srgbClr>
                      </a:solidFill>
                      <a:prstDash val="dot"/>
                      <a:round/>
                      <a:headEnd type="none" w="sm" len="sm"/>
                      <a:tailEnd type="none" w="sm" len="sm"/>
                    </a:lnR>
                    <a:lnT w="38100" cap="flat" cmpd="sng">
                      <a:solidFill>
                        <a:srgbClr val="FFE599">
                          <a:alpha val="0"/>
                        </a:srgbClr>
                      </a:solidFill>
                      <a:prstDash val="dot"/>
                      <a:round/>
                      <a:headEnd type="none" w="sm" len="sm"/>
                      <a:tailEnd type="none" w="sm" len="sm"/>
                    </a:lnT>
                    <a:lnB w="38100" cap="flat" cmpd="sng">
                      <a:solidFill>
                        <a:srgbClr val="FFE599">
                          <a:alpha val="0"/>
                        </a:srgbClr>
                      </a:solidFill>
                      <a:prstDash val="dot"/>
                      <a:round/>
                      <a:headEnd type="none" w="sm" len="sm"/>
                      <a:tailEnd type="none" w="sm" len="sm"/>
                    </a:lnB>
                  </a:tcPr>
                </a:tc>
                <a:extLst>
                  <a:ext uri="{0D108BD9-81ED-4DB2-BD59-A6C34878D82A}">
                    <a16:rowId xmlns:a16="http://schemas.microsoft.com/office/drawing/2014/main" val="10014"/>
                  </a:ext>
                </a:extLst>
              </a:tr>
            </a:tbl>
          </a:graphicData>
        </a:graphic>
      </p:graphicFrame>
      <p:sp>
        <p:nvSpPr>
          <p:cNvPr id="95" name="Google Shape;95;p17"/>
          <p:cNvSpPr/>
          <p:nvPr/>
        </p:nvSpPr>
        <p:spPr>
          <a:xfrm>
            <a:off x="47075" y="478550"/>
            <a:ext cx="3202124" cy="391525"/>
          </a:xfrm>
          <a:prstGeom prst="rect">
            <a:avLst/>
          </a:prstGeom>
        </p:spPr>
        <p:txBody>
          <a:bodyPr>
            <a:prstTxWarp prst="textPlain">
              <a:avLst/>
            </a:prstTxWarp>
          </a:bodyPr>
          <a:lstStyle/>
          <a:p>
            <a:pPr lvl="0" algn="ctr"/>
            <a:r>
              <a:rPr b="0" i="0">
                <a:ln w="9525" cap="flat" cmpd="sng">
                  <a:solidFill>
                    <a:srgbClr val="05192D"/>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Data Dictionary</a:t>
            </a:r>
          </a:p>
        </p:txBody>
      </p:sp>
      <p:pic>
        <p:nvPicPr>
          <p:cNvPr id="96" name="Google Shape;96;p17"/>
          <p:cNvPicPr preferRelativeResize="0"/>
          <p:nvPr/>
        </p:nvPicPr>
        <p:blipFill>
          <a:blip r:embed="rId4">
            <a:alphaModFix/>
          </a:blip>
          <a:stretch>
            <a:fillRect/>
          </a:stretch>
        </p:blipFill>
        <p:spPr>
          <a:xfrm>
            <a:off x="7776900" y="3969425"/>
            <a:ext cx="1367100" cy="1174075"/>
          </a:xfrm>
          <a:prstGeom prst="rect">
            <a:avLst/>
          </a:prstGeom>
          <a:noFill/>
          <a:ln>
            <a:noFill/>
          </a:ln>
        </p:spPr>
      </p:pic>
      <p:pic>
        <p:nvPicPr>
          <p:cNvPr id="97" name="Google Shape;97;p17"/>
          <p:cNvPicPr preferRelativeResize="0"/>
          <p:nvPr/>
        </p:nvPicPr>
        <p:blipFill>
          <a:blip r:embed="rId5">
            <a:alphaModFix/>
          </a:blip>
          <a:stretch>
            <a:fillRect/>
          </a:stretch>
        </p:blipFill>
        <p:spPr>
          <a:xfrm>
            <a:off x="6536625" y="4"/>
            <a:ext cx="2607375" cy="984275"/>
          </a:xfrm>
          <a:prstGeom prst="rect">
            <a:avLst/>
          </a:prstGeom>
          <a:noFill/>
          <a:ln>
            <a:noFill/>
          </a:ln>
        </p:spPr>
      </p:pic>
      <p:sp>
        <p:nvSpPr>
          <p:cNvPr id="98" name="Google Shape;98;p17"/>
          <p:cNvSpPr txBox="1"/>
          <p:nvPr/>
        </p:nvSpPr>
        <p:spPr>
          <a:xfrm>
            <a:off x="4252525" y="910875"/>
            <a:ext cx="4763700" cy="333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vi" sz="1500">
                <a:solidFill>
                  <a:srgbClr val="FFE599"/>
                </a:solidFill>
                <a:latin typeface="Oswald SemiBold"/>
                <a:ea typeface="Oswald SemiBold"/>
                <a:cs typeface="Oswald SemiBold"/>
                <a:sym typeface="Oswald SemiBold"/>
              </a:rPr>
              <a:t>From the data we create a credit card fraud detection module</a:t>
            </a:r>
            <a:endParaRPr sz="1500">
              <a:solidFill>
                <a:srgbClr val="FFE599"/>
              </a:solidFill>
              <a:latin typeface="Oswald SemiBold"/>
              <a:ea typeface="Oswald SemiBold"/>
              <a:cs typeface="Oswald SemiBold"/>
              <a:sym typeface="Oswald SemiBold"/>
            </a:endParaRPr>
          </a:p>
          <a:p>
            <a:pPr marL="0" lvl="0" indent="0" algn="l" rtl="0">
              <a:lnSpc>
                <a:spcPct val="115000"/>
              </a:lnSpc>
              <a:spcBef>
                <a:spcPts val="1400"/>
              </a:spcBef>
              <a:spcAft>
                <a:spcPts val="0"/>
              </a:spcAft>
              <a:buNone/>
            </a:pPr>
            <a:r>
              <a:rPr lang="vi" sz="1500">
                <a:solidFill>
                  <a:srgbClr val="FFE599"/>
                </a:solidFill>
                <a:latin typeface="Oswald SemiBold"/>
                <a:ea typeface="Oswald SemiBold"/>
                <a:cs typeface="Oswald SemiBold"/>
                <a:sym typeface="Oswald SemiBold"/>
              </a:rPr>
              <a:t>Create a storage system, extract data using Hadoop, HDFS, Spark Apache, Airflow, Cassandra, Pig Latin to find fraudulent objects in transactions</a:t>
            </a:r>
            <a:endParaRPr sz="1500">
              <a:solidFill>
                <a:srgbClr val="FFE599"/>
              </a:solidFill>
              <a:latin typeface="Oswald SemiBold"/>
              <a:ea typeface="Oswald SemiBold"/>
              <a:cs typeface="Oswald SemiBold"/>
              <a:sym typeface="Oswald SemiBold"/>
            </a:endParaRPr>
          </a:p>
          <a:p>
            <a:pPr marL="0" lvl="0" indent="0" algn="l" rtl="0">
              <a:lnSpc>
                <a:spcPct val="115000"/>
              </a:lnSpc>
              <a:spcBef>
                <a:spcPts val="1400"/>
              </a:spcBef>
              <a:spcAft>
                <a:spcPts val="0"/>
              </a:spcAft>
              <a:buNone/>
            </a:pPr>
            <a:r>
              <a:rPr lang="vi" sz="1500">
                <a:solidFill>
                  <a:srgbClr val="FFE599"/>
                </a:solidFill>
                <a:latin typeface="Oswald SemiBold"/>
                <a:ea typeface="Oswald SemiBold"/>
                <a:cs typeface="Oswald SemiBold"/>
                <a:sym typeface="Oswald SemiBold"/>
              </a:rPr>
              <a:t>We take the frequency, the timeline, the amount, to build the module to provide a fraud prevention solution.</a:t>
            </a:r>
            <a:endParaRPr sz="1500">
              <a:solidFill>
                <a:srgbClr val="FFE599"/>
              </a:solidFill>
              <a:latin typeface="Oswald SemiBold"/>
              <a:ea typeface="Oswald SemiBold"/>
              <a:cs typeface="Oswald SemiBold"/>
              <a:sym typeface="Oswald SemiBold"/>
            </a:endParaRPr>
          </a:p>
          <a:p>
            <a:pPr marL="0" lvl="0" indent="0" algn="l" rtl="0">
              <a:lnSpc>
                <a:spcPct val="115000"/>
              </a:lnSpc>
              <a:spcBef>
                <a:spcPts val="1400"/>
              </a:spcBef>
              <a:spcAft>
                <a:spcPts val="0"/>
              </a:spcAft>
              <a:buNone/>
            </a:pPr>
            <a:r>
              <a:rPr lang="vi" sz="1500">
                <a:solidFill>
                  <a:srgbClr val="FFE599"/>
                </a:solidFill>
                <a:latin typeface="Oswald SemiBold"/>
                <a:ea typeface="Oswald SemiBold"/>
                <a:cs typeface="Oswald SemiBold"/>
                <a:sym typeface="Oswald SemiBold"/>
              </a:rPr>
              <a:t>Help customers protect their accounts the highest, avoid losing as much property as possible</a:t>
            </a:r>
            <a:endParaRPr sz="1500">
              <a:solidFill>
                <a:srgbClr val="FFE599"/>
              </a:solidFill>
              <a:latin typeface="Oswald SemiBold"/>
              <a:ea typeface="Oswald SemiBold"/>
              <a:cs typeface="Oswald SemiBold"/>
              <a:sym typeface="Oswald SemiBold"/>
            </a:endParaRPr>
          </a:p>
          <a:p>
            <a:pPr marL="0" lvl="0" indent="0" algn="ctr" rtl="0">
              <a:lnSpc>
                <a:spcPct val="115000"/>
              </a:lnSpc>
              <a:spcBef>
                <a:spcPts val="1400"/>
              </a:spcBef>
              <a:spcAft>
                <a:spcPts val="1400"/>
              </a:spcAft>
              <a:buClr>
                <a:schemeClr val="dk1"/>
              </a:buClr>
              <a:buSzPts val="1100"/>
              <a:buFont typeface="Arial"/>
              <a:buNone/>
            </a:pPr>
            <a:endParaRPr sz="2600">
              <a:solidFill>
                <a:srgbClr val="FFE599"/>
              </a:solidFill>
            </a:endParaRPr>
          </a:p>
        </p:txBody>
      </p:sp>
      <p:sp>
        <p:nvSpPr>
          <p:cNvPr id="99" name="Google Shape;99;p17"/>
          <p:cNvSpPr/>
          <p:nvPr/>
        </p:nvSpPr>
        <p:spPr>
          <a:xfrm>
            <a:off x="4334100" y="488225"/>
            <a:ext cx="775668" cy="372180"/>
          </a:xfrm>
          <a:prstGeom prst="rect">
            <a:avLst/>
          </a:prstGeom>
        </p:spPr>
        <p:txBody>
          <a:bodyPr>
            <a:prstTxWarp prst="textPlain">
              <a:avLst/>
            </a:prstTxWarp>
          </a:bodyPr>
          <a:lstStyle/>
          <a:p>
            <a:pPr lvl="0" algn="ctr"/>
            <a:r>
              <a:rPr b="0" i="0">
                <a:ln w="9525" cap="flat" cmpd="sng">
                  <a:solidFill>
                    <a:srgbClr val="05192D"/>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Idea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10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1000"/>
                                        <p:tgtEl>
                                          <p:spTgt spid="94"/>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 calcmode="lin" valueType="num">
                                      <p:cBhvr additive="base">
                                        <p:cTn id="18" dur="1000"/>
                                        <p:tgtEl>
                                          <p:spTgt spid="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p:nvPr/>
        </p:nvSpPr>
        <p:spPr>
          <a:xfrm>
            <a:off x="476250" y="2335799"/>
            <a:ext cx="7408808" cy="461605"/>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3. Data cleaning &amp; Machine Learning</a:t>
            </a:r>
          </a:p>
        </p:txBody>
      </p:sp>
      <p:pic>
        <p:nvPicPr>
          <p:cNvPr id="105" name="Google Shape;105;p1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07" name="Google Shape;107;p18"/>
          <p:cNvPicPr preferRelativeResize="0"/>
          <p:nvPr/>
        </p:nvPicPr>
        <p:blipFill>
          <a:blip r:embed="rId5">
            <a:alphaModFix/>
          </a:blip>
          <a:stretch>
            <a:fillRect/>
          </a:stretch>
        </p:blipFill>
        <p:spPr>
          <a:xfrm>
            <a:off x="7776900" y="3969425"/>
            <a:ext cx="1367100" cy="1174075"/>
          </a:xfrm>
          <a:prstGeom prst="rect">
            <a:avLst/>
          </a:prstGeom>
          <a:noFill/>
          <a:ln>
            <a:noFill/>
          </a:ln>
        </p:spPr>
      </p:pic>
      <p:sp>
        <p:nvSpPr>
          <p:cNvPr id="108" name="Google Shape;108;p18"/>
          <p:cNvSpPr/>
          <p:nvPr/>
        </p:nvSpPr>
        <p:spPr>
          <a:xfrm>
            <a:off x="153450" y="759325"/>
            <a:ext cx="6383178" cy="461599"/>
          </a:xfrm>
          <a:prstGeom prst="rect">
            <a:avLst/>
          </a:prstGeom>
        </p:spPr>
        <p:txBody>
          <a:bodyPr>
            <a:prstTxWarp prst="textPlain">
              <a:avLst/>
            </a:prstTxWarp>
          </a:bodyPr>
          <a:lstStyle/>
          <a:p>
            <a:pPr lvl="0" algn="ctr"/>
            <a:r>
              <a:rPr b="1" i="0" dirty="0" smtClean="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Repair </a:t>
            </a:r>
            <a:r>
              <a:rPr b="1" i="0" dirty="0">
                <a:ln w="9525" cap="flat" cmpd="sng">
                  <a:solidFill>
                    <a:schemeClr val="dk1"/>
                  </a:solidFill>
                  <a:prstDash val="solid"/>
                  <a:round/>
                  <a:headEnd type="none" w="sm" len="sm"/>
                  <a:tailEnd type="none" w="sm" len="sm"/>
                </a:ln>
                <a:gradFill>
                  <a:gsLst>
                    <a:gs pos="0">
                      <a:srgbClr val="1C4587"/>
                    </a:gs>
                    <a:gs pos="99000">
                      <a:srgbClr val="809E48"/>
                    </a:gs>
                    <a:gs pos="100000">
                      <a:srgbClr val="E3F609"/>
                    </a:gs>
                  </a:gsLst>
                  <a:lin ang="5400700" scaled="0"/>
                </a:gradFill>
                <a:latin typeface="Impact"/>
              </a:rPr>
              <a:t>Data &amp; Machine Learning</a:t>
            </a:r>
          </a:p>
        </p:txBody>
      </p:sp>
      <p:sp>
        <p:nvSpPr>
          <p:cNvPr id="109" name="Google Shape;109;p18"/>
          <p:cNvSpPr txBox="1"/>
          <p:nvPr/>
        </p:nvSpPr>
        <p:spPr>
          <a:xfrm>
            <a:off x="76250" y="1332100"/>
            <a:ext cx="72966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b="1">
                <a:solidFill>
                  <a:srgbClr val="FFE599"/>
                </a:solidFill>
                <a:latin typeface="Oswald"/>
                <a:ea typeface="Oswald"/>
                <a:cs typeface="Oswald"/>
                <a:sym typeface="Oswald"/>
              </a:rPr>
              <a:t>We analyze three ways: Decision Tree, Random Forest, and Logistics Regression to find the best analytical solution</a:t>
            </a:r>
            <a:endParaRPr b="1">
              <a:solidFill>
                <a:srgbClr val="FFE599"/>
              </a:solidFill>
              <a:latin typeface="Oswald"/>
              <a:ea typeface="Oswald"/>
              <a:cs typeface="Oswald"/>
              <a:sym typeface="Oswald"/>
            </a:endParaRPr>
          </a:p>
          <a:p>
            <a:pPr marL="0" lvl="0" indent="0" algn="l" rtl="0">
              <a:spcBef>
                <a:spcPts val="0"/>
              </a:spcBef>
              <a:spcAft>
                <a:spcPts val="0"/>
              </a:spcAft>
              <a:buNone/>
            </a:pPr>
            <a:endParaRPr b="1">
              <a:solidFill>
                <a:srgbClr val="FFE599"/>
              </a:solidFill>
            </a:endParaRPr>
          </a:p>
        </p:txBody>
      </p:sp>
      <p:pic>
        <p:nvPicPr>
          <p:cNvPr id="110" name="Google Shape;110;p18"/>
          <p:cNvPicPr preferRelativeResize="0"/>
          <p:nvPr/>
        </p:nvPicPr>
        <p:blipFill>
          <a:blip r:embed="rId6">
            <a:alphaModFix/>
          </a:blip>
          <a:stretch>
            <a:fillRect/>
          </a:stretch>
        </p:blipFill>
        <p:spPr>
          <a:xfrm>
            <a:off x="153450" y="1974504"/>
            <a:ext cx="4495749" cy="2885373"/>
          </a:xfrm>
          <a:prstGeom prst="rect">
            <a:avLst/>
          </a:prstGeom>
          <a:noFill/>
          <a:ln>
            <a:noFill/>
          </a:ln>
        </p:spPr>
      </p:pic>
      <p:pic>
        <p:nvPicPr>
          <p:cNvPr id="111" name="Google Shape;111;p18"/>
          <p:cNvPicPr preferRelativeResize="0"/>
          <p:nvPr/>
        </p:nvPicPr>
        <p:blipFill>
          <a:blip r:embed="rId7">
            <a:alphaModFix/>
          </a:blip>
          <a:stretch>
            <a:fillRect/>
          </a:stretch>
        </p:blipFill>
        <p:spPr>
          <a:xfrm>
            <a:off x="4897750" y="1692100"/>
            <a:ext cx="3779724" cy="2414198"/>
          </a:xfrm>
          <a:prstGeom prst="rect">
            <a:avLst/>
          </a:prstGeom>
          <a:noFill/>
          <a:ln>
            <a:noFill/>
          </a:ln>
        </p:spPr>
      </p:pic>
      <p:sp>
        <p:nvSpPr>
          <p:cNvPr id="112" name="Google Shape;112;p18"/>
          <p:cNvSpPr txBox="1"/>
          <p:nvPr/>
        </p:nvSpPr>
        <p:spPr>
          <a:xfrm>
            <a:off x="4776150" y="4109325"/>
            <a:ext cx="31089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500" b="1">
                <a:solidFill>
                  <a:srgbClr val="FFE599"/>
                </a:solidFill>
                <a:latin typeface="Oswald"/>
                <a:ea typeface="Oswald"/>
                <a:cs typeface="Oswald"/>
                <a:sym typeface="Oswald"/>
              </a:rPr>
              <a:t>Use the corr function to see the correlation of the data, more dark colors are more high correct the more </a:t>
            </a:r>
            <a:endParaRPr sz="1500" b="1">
              <a:solidFill>
                <a:srgbClr val="FFE599"/>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 calcmode="lin" valueType="num">
                                      <p:cBhvr additive="base">
                                        <p:cTn id="12" dur="1000"/>
                                        <p:tgtEl>
                                          <p:spTgt spid="109"/>
                                        </p:tgtEl>
                                        <p:attrNameLst>
                                          <p:attrName>ppt_w</p:attrName>
                                        </p:attrNameLst>
                                      </p:cBhvr>
                                      <p:tavLst>
                                        <p:tav tm="0">
                                          <p:val>
                                            <p:strVal val="0"/>
                                          </p:val>
                                        </p:tav>
                                        <p:tav tm="100000">
                                          <p:val>
                                            <p:strVal val="#ppt_w"/>
                                          </p:val>
                                        </p:tav>
                                      </p:tavLst>
                                    </p:anim>
                                    <p:anim calcmode="lin" valueType="num">
                                      <p:cBhvr additive="base">
                                        <p:cTn id="13" dur="1000"/>
                                        <p:tgtEl>
                                          <p:spTgt spid="10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8" name="Google Shape;11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9" name="Google Shape;119;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20" name="Google Shape;120;p19"/>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21" name="Google Shape;121;p19"/>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122" name="Google Shape;122;p19"/>
          <p:cNvPicPr preferRelativeResize="0"/>
          <p:nvPr/>
        </p:nvPicPr>
        <p:blipFill>
          <a:blip r:embed="rId6">
            <a:alphaModFix/>
          </a:blip>
          <a:stretch>
            <a:fillRect/>
          </a:stretch>
        </p:blipFill>
        <p:spPr>
          <a:xfrm>
            <a:off x="5166475" y="3626725"/>
            <a:ext cx="2564875" cy="1479099"/>
          </a:xfrm>
          <a:prstGeom prst="rect">
            <a:avLst/>
          </a:prstGeom>
          <a:noFill/>
          <a:ln>
            <a:noFill/>
          </a:ln>
        </p:spPr>
      </p:pic>
      <p:pic>
        <p:nvPicPr>
          <p:cNvPr id="123" name="Google Shape;123;p19"/>
          <p:cNvPicPr preferRelativeResize="0"/>
          <p:nvPr/>
        </p:nvPicPr>
        <p:blipFill>
          <a:blip r:embed="rId7">
            <a:alphaModFix/>
          </a:blip>
          <a:stretch>
            <a:fillRect/>
          </a:stretch>
        </p:blipFill>
        <p:spPr>
          <a:xfrm>
            <a:off x="45675" y="1076075"/>
            <a:ext cx="4930050" cy="3506325"/>
          </a:xfrm>
          <a:prstGeom prst="rect">
            <a:avLst/>
          </a:prstGeom>
          <a:noFill/>
          <a:ln>
            <a:noFill/>
          </a:ln>
        </p:spPr>
      </p:pic>
      <p:sp>
        <p:nvSpPr>
          <p:cNvPr id="124" name="Google Shape;124;p19"/>
          <p:cNvSpPr txBox="1"/>
          <p:nvPr/>
        </p:nvSpPr>
        <p:spPr>
          <a:xfrm>
            <a:off x="76125" y="182238"/>
            <a:ext cx="3262800" cy="619800"/>
          </a:xfrm>
          <a:prstGeom prst="rect">
            <a:avLst/>
          </a:prstGeom>
          <a:noFill/>
          <a:ln>
            <a:noFill/>
          </a:ln>
        </p:spPr>
        <p:txBody>
          <a:bodyPr spcFirstLastPara="1" wrap="square" lIns="91425" tIns="91425" rIns="91425" bIns="91425" anchor="t" anchorCtr="0">
            <a:noAutofit/>
          </a:bodyPr>
          <a:lstStyle/>
          <a:p>
            <a:pPr marL="457200" lvl="0" indent="-450850" algn="l" rtl="0">
              <a:spcBef>
                <a:spcPts val="0"/>
              </a:spcBef>
              <a:spcAft>
                <a:spcPts val="0"/>
              </a:spcAft>
              <a:buClr>
                <a:srgbClr val="FFE599"/>
              </a:buClr>
              <a:buSzPts val="3500"/>
              <a:buFont typeface="Oswald"/>
              <a:buAutoNum type="arabicPeriod"/>
            </a:pPr>
            <a:r>
              <a:rPr lang="vi" sz="3500" b="1">
                <a:solidFill>
                  <a:srgbClr val="FFE599"/>
                </a:solidFill>
                <a:latin typeface="Oswald"/>
                <a:ea typeface="Oswald"/>
                <a:cs typeface="Oswald"/>
                <a:sym typeface="Oswald"/>
              </a:rPr>
              <a:t>Decision Tree</a:t>
            </a:r>
            <a:endParaRPr sz="3500" b="1">
              <a:latin typeface="Oswald"/>
              <a:ea typeface="Oswald"/>
              <a:cs typeface="Oswald"/>
              <a:sym typeface="Oswald"/>
            </a:endParaRPr>
          </a:p>
        </p:txBody>
      </p:sp>
      <p:pic>
        <p:nvPicPr>
          <p:cNvPr id="125" name="Google Shape;125;p19"/>
          <p:cNvPicPr preferRelativeResize="0"/>
          <p:nvPr/>
        </p:nvPicPr>
        <p:blipFill>
          <a:blip r:embed="rId8">
            <a:alphaModFix/>
          </a:blip>
          <a:stretch>
            <a:fillRect/>
          </a:stretch>
        </p:blipFill>
        <p:spPr>
          <a:xfrm>
            <a:off x="5166475" y="1076075"/>
            <a:ext cx="3854825" cy="250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1" name="Google Shape;13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2" name="Google Shape;132;p2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3" name="Google Shape;133;p20"/>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34" name="Google Shape;134;p20"/>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135" name="Google Shape;135;p20"/>
          <p:cNvPicPr preferRelativeResize="0"/>
          <p:nvPr/>
        </p:nvPicPr>
        <p:blipFill>
          <a:blip r:embed="rId6">
            <a:alphaModFix/>
          </a:blip>
          <a:stretch>
            <a:fillRect/>
          </a:stretch>
        </p:blipFill>
        <p:spPr>
          <a:xfrm>
            <a:off x="145250" y="149275"/>
            <a:ext cx="4853276" cy="4805774"/>
          </a:xfrm>
          <a:prstGeom prst="rect">
            <a:avLst/>
          </a:prstGeom>
          <a:noFill/>
          <a:ln>
            <a:noFill/>
          </a:ln>
        </p:spPr>
      </p:pic>
      <p:pic>
        <p:nvPicPr>
          <p:cNvPr id="136" name="Google Shape;136;p20"/>
          <p:cNvPicPr preferRelativeResize="0"/>
          <p:nvPr/>
        </p:nvPicPr>
        <p:blipFill>
          <a:blip r:embed="rId7">
            <a:alphaModFix/>
          </a:blip>
          <a:stretch>
            <a:fillRect/>
          </a:stretch>
        </p:blipFill>
        <p:spPr>
          <a:xfrm>
            <a:off x="5201026" y="984282"/>
            <a:ext cx="3631275" cy="2976543"/>
          </a:xfrm>
          <a:prstGeom prst="rect">
            <a:avLst/>
          </a:prstGeom>
          <a:noFill/>
          <a:ln>
            <a:noFill/>
          </a:ln>
        </p:spPr>
      </p:pic>
      <p:sp>
        <p:nvSpPr>
          <p:cNvPr id="137" name="Google Shape;137;p20"/>
          <p:cNvSpPr txBox="1"/>
          <p:nvPr/>
        </p:nvSpPr>
        <p:spPr>
          <a:xfrm>
            <a:off x="5097550" y="4327625"/>
            <a:ext cx="397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000" b="1">
                <a:solidFill>
                  <a:srgbClr val="FFE599"/>
                </a:solidFill>
                <a:latin typeface="Oswald"/>
                <a:ea typeface="Oswald"/>
                <a:cs typeface="Oswald"/>
                <a:sym typeface="Oswald"/>
              </a:rPr>
              <a:t>2. Random Forest</a:t>
            </a:r>
            <a:endParaRPr sz="3000" b="1">
              <a:solidFill>
                <a:srgbClr val="FFE599"/>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5" name="Google Shape;145;p21"/>
          <p:cNvPicPr preferRelativeResize="0"/>
          <p:nvPr/>
        </p:nvPicPr>
        <p:blipFill>
          <a:blip r:embed="rId4">
            <a:alphaModFix/>
          </a:blip>
          <a:stretch>
            <a:fillRect/>
          </a:stretch>
        </p:blipFill>
        <p:spPr>
          <a:xfrm>
            <a:off x="6536625" y="4"/>
            <a:ext cx="2607375" cy="984275"/>
          </a:xfrm>
          <a:prstGeom prst="rect">
            <a:avLst/>
          </a:prstGeom>
          <a:noFill/>
          <a:ln>
            <a:noFill/>
          </a:ln>
        </p:spPr>
      </p:pic>
      <p:pic>
        <p:nvPicPr>
          <p:cNvPr id="146" name="Google Shape;146;p21"/>
          <p:cNvPicPr preferRelativeResize="0"/>
          <p:nvPr/>
        </p:nvPicPr>
        <p:blipFill>
          <a:blip r:embed="rId5">
            <a:alphaModFix/>
          </a:blip>
          <a:stretch>
            <a:fillRect/>
          </a:stretch>
        </p:blipFill>
        <p:spPr>
          <a:xfrm>
            <a:off x="7776900" y="3969425"/>
            <a:ext cx="1367100" cy="1174075"/>
          </a:xfrm>
          <a:prstGeom prst="rect">
            <a:avLst/>
          </a:prstGeom>
          <a:noFill/>
          <a:ln>
            <a:noFill/>
          </a:ln>
        </p:spPr>
      </p:pic>
      <p:pic>
        <p:nvPicPr>
          <p:cNvPr id="147" name="Google Shape;147;p21"/>
          <p:cNvPicPr preferRelativeResize="0"/>
          <p:nvPr/>
        </p:nvPicPr>
        <p:blipFill>
          <a:blip r:embed="rId6">
            <a:alphaModFix/>
          </a:blip>
          <a:stretch>
            <a:fillRect/>
          </a:stretch>
        </p:blipFill>
        <p:spPr>
          <a:xfrm>
            <a:off x="149525" y="824000"/>
            <a:ext cx="4031000" cy="3917901"/>
          </a:xfrm>
          <a:prstGeom prst="rect">
            <a:avLst/>
          </a:prstGeom>
          <a:noFill/>
          <a:ln>
            <a:noFill/>
          </a:ln>
        </p:spPr>
      </p:pic>
      <p:pic>
        <p:nvPicPr>
          <p:cNvPr id="148" name="Google Shape;148;p21"/>
          <p:cNvPicPr preferRelativeResize="0"/>
          <p:nvPr/>
        </p:nvPicPr>
        <p:blipFill>
          <a:blip r:embed="rId7">
            <a:alphaModFix/>
          </a:blip>
          <a:stretch>
            <a:fillRect/>
          </a:stretch>
        </p:blipFill>
        <p:spPr>
          <a:xfrm>
            <a:off x="4617775" y="1010225"/>
            <a:ext cx="4031001" cy="2959200"/>
          </a:xfrm>
          <a:prstGeom prst="rect">
            <a:avLst/>
          </a:prstGeom>
          <a:noFill/>
          <a:ln>
            <a:noFill/>
          </a:ln>
        </p:spPr>
      </p:pic>
      <p:sp>
        <p:nvSpPr>
          <p:cNvPr id="149" name="Google Shape;149;p21"/>
          <p:cNvSpPr txBox="1"/>
          <p:nvPr/>
        </p:nvSpPr>
        <p:spPr>
          <a:xfrm>
            <a:off x="524075" y="239000"/>
            <a:ext cx="3971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600" b="1">
                <a:solidFill>
                  <a:srgbClr val="FFE599"/>
                </a:solidFill>
                <a:latin typeface="Oswald"/>
                <a:ea typeface="Oswald"/>
                <a:cs typeface="Oswald"/>
                <a:sym typeface="Oswald"/>
              </a:rPr>
              <a:t>3. Logistics Regression</a:t>
            </a:r>
            <a:endParaRPr sz="2600" b="1">
              <a:solidFill>
                <a:srgbClr val="FFE599"/>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116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Oswald SemiBold</vt:lpstr>
      <vt:lpstr>Impact</vt:lpstr>
      <vt:lpstr>Oswald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 Invincible</cp:lastModifiedBy>
  <cp:revision>1</cp:revision>
  <dcterms:modified xsi:type="dcterms:W3CDTF">2023-08-14T04:40:34Z</dcterms:modified>
</cp:coreProperties>
</file>