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68" r:id="rId5"/>
    <p:sldId id="269" r:id="rId6"/>
    <p:sldId id="263" r:id="rId7"/>
    <p:sldId id="264" r:id="rId8"/>
    <p:sldId id="265" r:id="rId9"/>
    <p:sldId id="273" r:id="rId10"/>
    <p:sldId id="270" r:id="rId11"/>
    <p:sldId id="278" r:id="rId12"/>
    <p:sldId id="280" r:id="rId13"/>
    <p:sldId id="277" r:id="rId14"/>
    <p:sldId id="279" r:id="rId15"/>
    <p:sldId id="26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93515" autoAdjust="0"/>
  </p:normalViewPr>
  <p:slideViewPr>
    <p:cSldViewPr snapToGrid="0">
      <p:cViewPr>
        <p:scale>
          <a:sx n="199" d="100"/>
          <a:sy n="199" d="100"/>
        </p:scale>
        <p:origin x="-8253" y="-5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FFCE8-768F-4B99-B72C-AF6AFD03837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E6381F3-4593-420D-92C2-94F207DC76CC}">
      <dgm:prSet phldrT="[Text]"/>
      <dgm:spPr/>
      <dgm:t>
        <a:bodyPr/>
        <a:lstStyle/>
        <a:p>
          <a:r>
            <a:rPr lang="en-US" dirty="0"/>
            <a:t>US Health Department</a:t>
          </a:r>
        </a:p>
      </dgm:t>
    </dgm:pt>
    <dgm:pt modelId="{DF4871F1-4F26-4E54-B8B6-C7113414F6A5}" type="parTrans" cxnId="{9E7D1EAD-9315-4C6F-80D7-948635727C71}">
      <dgm:prSet/>
      <dgm:spPr/>
      <dgm:t>
        <a:bodyPr/>
        <a:lstStyle/>
        <a:p>
          <a:endParaRPr lang="en-US"/>
        </a:p>
      </dgm:t>
    </dgm:pt>
    <dgm:pt modelId="{236B1095-9F0F-4ED0-B44B-D20A0EB0FE71}" type="sibTrans" cxnId="{9E7D1EAD-9315-4C6F-80D7-948635727C71}">
      <dgm:prSet/>
      <dgm:spPr/>
      <dgm:t>
        <a:bodyPr/>
        <a:lstStyle/>
        <a:p>
          <a:endParaRPr lang="en-US"/>
        </a:p>
      </dgm:t>
    </dgm:pt>
    <dgm:pt modelId="{E0DB3D9E-F287-40EE-A47B-0BE340882E3E}">
      <dgm:prSet phldrT="[Text]"/>
      <dgm:spPr/>
      <dgm:t>
        <a:bodyPr/>
        <a:lstStyle/>
        <a:p>
          <a:r>
            <a:rPr lang="en-US" dirty="0"/>
            <a:t>Agency for Healthcare Research and Quality (AHRQ), </a:t>
          </a:r>
        </a:p>
      </dgm:t>
    </dgm:pt>
    <dgm:pt modelId="{A0D12ED8-0862-4CA9-A44C-6EDBD4F500FE}" type="parTrans" cxnId="{5FA45242-D100-4C80-8E2E-DA5DB3649D96}">
      <dgm:prSet/>
      <dgm:spPr/>
      <dgm:t>
        <a:bodyPr/>
        <a:lstStyle/>
        <a:p>
          <a:endParaRPr lang="en-US"/>
        </a:p>
      </dgm:t>
    </dgm:pt>
    <dgm:pt modelId="{ED1631CA-D300-4C06-B8B2-BFFB52C59B80}" type="sibTrans" cxnId="{5FA45242-D100-4C80-8E2E-DA5DB3649D96}">
      <dgm:prSet/>
      <dgm:spPr/>
      <dgm:t>
        <a:bodyPr/>
        <a:lstStyle/>
        <a:p>
          <a:endParaRPr lang="en-US"/>
        </a:p>
      </dgm:t>
    </dgm:pt>
    <dgm:pt modelId="{80ED68B6-0D03-4423-AAD8-8263892BF965}">
      <dgm:prSet phldrT="[Text]"/>
      <dgm:spPr/>
      <dgm:t>
        <a:bodyPr/>
        <a:lstStyle/>
        <a:p>
          <a:r>
            <a:rPr lang="en-US" dirty="0"/>
            <a:t>CAHPS Program &gt;</a:t>
          </a:r>
        </a:p>
        <a:p>
          <a:r>
            <a:rPr lang="en-US" dirty="0"/>
            <a:t>CAHPS Survey</a:t>
          </a:r>
        </a:p>
      </dgm:t>
    </dgm:pt>
    <dgm:pt modelId="{E786C252-661A-4044-AEE8-A4B9777261B0}" type="parTrans" cxnId="{8178EDF8-2CC0-4A55-B418-70E58EF10440}">
      <dgm:prSet/>
      <dgm:spPr/>
      <dgm:t>
        <a:bodyPr/>
        <a:lstStyle/>
        <a:p>
          <a:endParaRPr lang="en-US"/>
        </a:p>
      </dgm:t>
    </dgm:pt>
    <dgm:pt modelId="{F864AEE9-309B-4A1E-B213-2462BD47B731}" type="sibTrans" cxnId="{8178EDF8-2CC0-4A55-B418-70E58EF10440}">
      <dgm:prSet/>
      <dgm:spPr/>
      <dgm:t>
        <a:bodyPr/>
        <a:lstStyle/>
        <a:p>
          <a:endParaRPr lang="en-US"/>
        </a:p>
      </dgm:t>
    </dgm:pt>
    <dgm:pt modelId="{9ED2BB83-D32F-4711-B095-97C3B40A115C}">
      <dgm:prSet phldrT="[Text]"/>
      <dgm:spPr/>
      <dgm:t>
        <a:bodyPr/>
        <a:lstStyle/>
        <a:p>
          <a:r>
            <a:rPr lang="en-US" dirty="0"/>
            <a:t>Centers for Medicare &amp; Medicaid Services (CMS)</a:t>
          </a:r>
        </a:p>
      </dgm:t>
    </dgm:pt>
    <dgm:pt modelId="{6198FEE5-BE50-441B-970B-CAC1F8D0BE2C}" type="parTrans" cxnId="{C3CB3265-1354-437F-82A3-302A1B44A9DC}">
      <dgm:prSet/>
      <dgm:spPr/>
      <dgm:t>
        <a:bodyPr/>
        <a:lstStyle/>
        <a:p>
          <a:endParaRPr lang="en-US"/>
        </a:p>
      </dgm:t>
    </dgm:pt>
    <dgm:pt modelId="{86AB6A47-E8FE-4416-9A9E-052EF23A9610}" type="sibTrans" cxnId="{C3CB3265-1354-437F-82A3-302A1B44A9DC}">
      <dgm:prSet/>
      <dgm:spPr/>
      <dgm:t>
        <a:bodyPr/>
        <a:lstStyle/>
        <a:p>
          <a:endParaRPr lang="en-US"/>
        </a:p>
      </dgm:t>
    </dgm:pt>
    <dgm:pt modelId="{3E45AC13-8DD2-48CF-8858-6095071A6EEB}">
      <dgm:prSet phldrT="[Text]"/>
      <dgm:spPr/>
      <dgm:t>
        <a:bodyPr/>
        <a:lstStyle/>
        <a:p>
          <a:r>
            <a:rPr lang="en-US" dirty="0"/>
            <a:t>Other Federal Agencies…</a:t>
          </a:r>
        </a:p>
      </dgm:t>
    </dgm:pt>
    <dgm:pt modelId="{EC231772-4D14-4491-ADAF-9D619B953A8B}" type="sibTrans" cxnId="{36D8EAED-98E8-4197-B399-0BEE1B95C54E}">
      <dgm:prSet/>
      <dgm:spPr/>
      <dgm:t>
        <a:bodyPr/>
        <a:lstStyle/>
        <a:p>
          <a:endParaRPr lang="en-US"/>
        </a:p>
      </dgm:t>
    </dgm:pt>
    <dgm:pt modelId="{49302510-F5C6-4E7D-B688-7E8404AE9AE2}" type="parTrans" cxnId="{36D8EAED-98E8-4197-B399-0BEE1B95C54E}">
      <dgm:prSet/>
      <dgm:spPr/>
      <dgm:t>
        <a:bodyPr/>
        <a:lstStyle/>
        <a:p>
          <a:endParaRPr lang="en-US"/>
        </a:p>
      </dgm:t>
    </dgm:pt>
    <dgm:pt modelId="{251D860D-C6D1-4D02-9CD7-EC7F9BFECE3D}" type="pres">
      <dgm:prSet presAssocID="{DF7FFCE8-768F-4B99-B72C-AF6AFD038372}" presName="diagram" presStyleCnt="0">
        <dgm:presLayoutVars>
          <dgm:chPref val="1"/>
          <dgm:dir/>
          <dgm:animOne val="branch"/>
          <dgm:animLvl val="lvl"/>
          <dgm:resizeHandles val="exact"/>
        </dgm:presLayoutVars>
      </dgm:prSet>
      <dgm:spPr/>
    </dgm:pt>
    <dgm:pt modelId="{A69FA34C-38FF-4D2E-BF2A-43694A0C7C65}" type="pres">
      <dgm:prSet presAssocID="{7E6381F3-4593-420D-92C2-94F207DC76CC}" presName="root1" presStyleCnt="0"/>
      <dgm:spPr/>
    </dgm:pt>
    <dgm:pt modelId="{D8C38CBE-96C6-46D7-A931-9002854AB08C}" type="pres">
      <dgm:prSet presAssocID="{7E6381F3-4593-420D-92C2-94F207DC76CC}" presName="LevelOneTextNode" presStyleLbl="node0" presStyleIdx="0" presStyleCnt="1">
        <dgm:presLayoutVars>
          <dgm:chPref val="3"/>
        </dgm:presLayoutVars>
      </dgm:prSet>
      <dgm:spPr/>
    </dgm:pt>
    <dgm:pt modelId="{32303215-AB58-4C21-BC48-206242891464}" type="pres">
      <dgm:prSet presAssocID="{7E6381F3-4593-420D-92C2-94F207DC76CC}" presName="level2hierChild" presStyleCnt="0"/>
      <dgm:spPr/>
    </dgm:pt>
    <dgm:pt modelId="{3260593F-BC5A-4F6B-86A9-7DD3C6C5B87F}" type="pres">
      <dgm:prSet presAssocID="{A0D12ED8-0862-4CA9-A44C-6EDBD4F500FE}" presName="conn2-1" presStyleLbl="parChTrans1D2" presStyleIdx="0" presStyleCnt="3"/>
      <dgm:spPr/>
    </dgm:pt>
    <dgm:pt modelId="{CFD9FDD6-853C-4840-97E7-CA50C4AED5CB}" type="pres">
      <dgm:prSet presAssocID="{A0D12ED8-0862-4CA9-A44C-6EDBD4F500FE}" presName="connTx" presStyleLbl="parChTrans1D2" presStyleIdx="0" presStyleCnt="3"/>
      <dgm:spPr/>
    </dgm:pt>
    <dgm:pt modelId="{174EA203-5774-4A2B-905B-0BEBE97E8636}" type="pres">
      <dgm:prSet presAssocID="{E0DB3D9E-F287-40EE-A47B-0BE340882E3E}" presName="root2" presStyleCnt="0"/>
      <dgm:spPr/>
    </dgm:pt>
    <dgm:pt modelId="{D1387249-B1A6-4894-8C90-FFEFC5E1DA98}" type="pres">
      <dgm:prSet presAssocID="{E0DB3D9E-F287-40EE-A47B-0BE340882E3E}" presName="LevelTwoTextNode" presStyleLbl="node2" presStyleIdx="0" presStyleCnt="3">
        <dgm:presLayoutVars>
          <dgm:chPref val="3"/>
        </dgm:presLayoutVars>
      </dgm:prSet>
      <dgm:spPr/>
    </dgm:pt>
    <dgm:pt modelId="{DCE3E24C-2CFC-4AA7-AD1A-C442B0D456AC}" type="pres">
      <dgm:prSet presAssocID="{E0DB3D9E-F287-40EE-A47B-0BE340882E3E}" presName="level3hierChild" presStyleCnt="0"/>
      <dgm:spPr/>
    </dgm:pt>
    <dgm:pt modelId="{1D698ED4-2D25-4598-A423-CA157FCEF466}" type="pres">
      <dgm:prSet presAssocID="{E786C252-661A-4044-AEE8-A4B9777261B0}" presName="conn2-1" presStyleLbl="parChTrans1D3" presStyleIdx="0" presStyleCnt="1"/>
      <dgm:spPr/>
    </dgm:pt>
    <dgm:pt modelId="{A876F98A-3256-4895-8CF2-EB1C53379896}" type="pres">
      <dgm:prSet presAssocID="{E786C252-661A-4044-AEE8-A4B9777261B0}" presName="connTx" presStyleLbl="parChTrans1D3" presStyleIdx="0" presStyleCnt="1"/>
      <dgm:spPr/>
    </dgm:pt>
    <dgm:pt modelId="{0B83F5A6-4AEC-4748-B08F-3312E412899F}" type="pres">
      <dgm:prSet presAssocID="{80ED68B6-0D03-4423-AAD8-8263892BF965}" presName="root2" presStyleCnt="0"/>
      <dgm:spPr/>
    </dgm:pt>
    <dgm:pt modelId="{55014C07-05D6-4EB6-AAF6-4A1667AF5BC1}" type="pres">
      <dgm:prSet presAssocID="{80ED68B6-0D03-4423-AAD8-8263892BF965}" presName="LevelTwoTextNode" presStyleLbl="node3" presStyleIdx="0" presStyleCnt="1">
        <dgm:presLayoutVars>
          <dgm:chPref val="3"/>
        </dgm:presLayoutVars>
      </dgm:prSet>
      <dgm:spPr/>
    </dgm:pt>
    <dgm:pt modelId="{19F9587C-DD26-498B-95B6-A995BDB23BA6}" type="pres">
      <dgm:prSet presAssocID="{80ED68B6-0D03-4423-AAD8-8263892BF965}" presName="level3hierChild" presStyleCnt="0"/>
      <dgm:spPr/>
    </dgm:pt>
    <dgm:pt modelId="{133B77F3-16F1-48A7-9894-E083E6DFCFC3}" type="pres">
      <dgm:prSet presAssocID="{6198FEE5-BE50-441B-970B-CAC1F8D0BE2C}" presName="conn2-1" presStyleLbl="parChTrans1D2" presStyleIdx="1" presStyleCnt="3"/>
      <dgm:spPr/>
    </dgm:pt>
    <dgm:pt modelId="{07FBAAF6-A104-4801-948B-F39F05889958}" type="pres">
      <dgm:prSet presAssocID="{6198FEE5-BE50-441B-970B-CAC1F8D0BE2C}" presName="connTx" presStyleLbl="parChTrans1D2" presStyleIdx="1" presStyleCnt="3"/>
      <dgm:spPr/>
    </dgm:pt>
    <dgm:pt modelId="{3F425484-3C71-48D9-A00D-B73C90A92F3A}" type="pres">
      <dgm:prSet presAssocID="{9ED2BB83-D32F-4711-B095-97C3B40A115C}" presName="root2" presStyleCnt="0"/>
      <dgm:spPr/>
    </dgm:pt>
    <dgm:pt modelId="{4D19A697-E42C-4A19-B0F3-4AAD6EE4F5A5}" type="pres">
      <dgm:prSet presAssocID="{9ED2BB83-D32F-4711-B095-97C3B40A115C}" presName="LevelTwoTextNode" presStyleLbl="node2" presStyleIdx="1" presStyleCnt="3">
        <dgm:presLayoutVars>
          <dgm:chPref val="3"/>
        </dgm:presLayoutVars>
      </dgm:prSet>
      <dgm:spPr/>
    </dgm:pt>
    <dgm:pt modelId="{9EF2580D-1024-4B55-91AB-7E80447443F7}" type="pres">
      <dgm:prSet presAssocID="{9ED2BB83-D32F-4711-B095-97C3B40A115C}" presName="level3hierChild" presStyleCnt="0"/>
      <dgm:spPr/>
    </dgm:pt>
    <dgm:pt modelId="{5127C991-124E-4798-8BBD-3B30362F2E2E}" type="pres">
      <dgm:prSet presAssocID="{49302510-F5C6-4E7D-B688-7E8404AE9AE2}" presName="conn2-1" presStyleLbl="parChTrans1D2" presStyleIdx="2" presStyleCnt="3"/>
      <dgm:spPr/>
    </dgm:pt>
    <dgm:pt modelId="{F09F03A3-88D8-4E9D-BD57-AC66948E6FC5}" type="pres">
      <dgm:prSet presAssocID="{49302510-F5C6-4E7D-B688-7E8404AE9AE2}" presName="connTx" presStyleLbl="parChTrans1D2" presStyleIdx="2" presStyleCnt="3"/>
      <dgm:spPr/>
    </dgm:pt>
    <dgm:pt modelId="{901E87CF-7423-491D-B49D-F6D35E45D38F}" type="pres">
      <dgm:prSet presAssocID="{3E45AC13-8DD2-48CF-8858-6095071A6EEB}" presName="root2" presStyleCnt="0"/>
      <dgm:spPr/>
    </dgm:pt>
    <dgm:pt modelId="{22306377-9C8A-47E9-961E-16092120E672}" type="pres">
      <dgm:prSet presAssocID="{3E45AC13-8DD2-48CF-8858-6095071A6EEB}" presName="LevelTwoTextNode" presStyleLbl="node2" presStyleIdx="2" presStyleCnt="3">
        <dgm:presLayoutVars>
          <dgm:chPref val="3"/>
        </dgm:presLayoutVars>
      </dgm:prSet>
      <dgm:spPr/>
    </dgm:pt>
    <dgm:pt modelId="{4F0761C4-9D83-4ABA-A1E3-BED1FF760FB5}" type="pres">
      <dgm:prSet presAssocID="{3E45AC13-8DD2-48CF-8858-6095071A6EEB}" presName="level3hierChild" presStyleCnt="0"/>
      <dgm:spPr/>
    </dgm:pt>
  </dgm:ptLst>
  <dgm:cxnLst>
    <dgm:cxn modelId="{65142B03-5324-488B-BDC4-ECB8A7B778B9}" type="presOf" srcId="{E786C252-661A-4044-AEE8-A4B9777261B0}" destId="{1D698ED4-2D25-4598-A423-CA157FCEF466}" srcOrd="0" destOrd="0" presId="urn:microsoft.com/office/officeart/2005/8/layout/hierarchy2"/>
    <dgm:cxn modelId="{476CEE24-8F1A-4777-A31E-DE827F9559C0}" type="presOf" srcId="{6198FEE5-BE50-441B-970B-CAC1F8D0BE2C}" destId="{07FBAAF6-A104-4801-948B-F39F05889958}" srcOrd="1" destOrd="0" presId="urn:microsoft.com/office/officeart/2005/8/layout/hierarchy2"/>
    <dgm:cxn modelId="{1B31173D-D5A7-4CC6-8176-F8BD7D599F3B}" type="presOf" srcId="{E0DB3D9E-F287-40EE-A47B-0BE340882E3E}" destId="{D1387249-B1A6-4894-8C90-FFEFC5E1DA98}" srcOrd="0" destOrd="0" presId="urn:microsoft.com/office/officeart/2005/8/layout/hierarchy2"/>
    <dgm:cxn modelId="{5FA45242-D100-4C80-8E2E-DA5DB3649D96}" srcId="{7E6381F3-4593-420D-92C2-94F207DC76CC}" destId="{E0DB3D9E-F287-40EE-A47B-0BE340882E3E}" srcOrd="0" destOrd="0" parTransId="{A0D12ED8-0862-4CA9-A44C-6EDBD4F500FE}" sibTransId="{ED1631CA-D300-4C06-B8B2-BFFB52C59B80}"/>
    <dgm:cxn modelId="{C3CB3265-1354-437F-82A3-302A1B44A9DC}" srcId="{7E6381F3-4593-420D-92C2-94F207DC76CC}" destId="{9ED2BB83-D32F-4711-B095-97C3B40A115C}" srcOrd="1" destOrd="0" parTransId="{6198FEE5-BE50-441B-970B-CAC1F8D0BE2C}" sibTransId="{86AB6A47-E8FE-4416-9A9E-052EF23A9610}"/>
    <dgm:cxn modelId="{46F46B67-AC6C-4C05-9A67-48187EC8B5F3}" type="presOf" srcId="{DF7FFCE8-768F-4B99-B72C-AF6AFD038372}" destId="{251D860D-C6D1-4D02-9CD7-EC7F9BFECE3D}" srcOrd="0" destOrd="0" presId="urn:microsoft.com/office/officeart/2005/8/layout/hierarchy2"/>
    <dgm:cxn modelId="{D7F9E148-D6CD-4A13-8B06-7229FD2EC7C1}" type="presOf" srcId="{A0D12ED8-0862-4CA9-A44C-6EDBD4F500FE}" destId="{CFD9FDD6-853C-4840-97E7-CA50C4AED5CB}" srcOrd="1" destOrd="0" presId="urn:microsoft.com/office/officeart/2005/8/layout/hierarchy2"/>
    <dgm:cxn modelId="{2863F06B-C860-48DE-A195-7F661CC1C16D}" type="presOf" srcId="{6198FEE5-BE50-441B-970B-CAC1F8D0BE2C}" destId="{133B77F3-16F1-48A7-9894-E083E6DFCFC3}" srcOrd="0" destOrd="0" presId="urn:microsoft.com/office/officeart/2005/8/layout/hierarchy2"/>
    <dgm:cxn modelId="{5B8AC577-2004-4EFB-B3AB-3DDD638FDDC8}" type="presOf" srcId="{A0D12ED8-0862-4CA9-A44C-6EDBD4F500FE}" destId="{3260593F-BC5A-4F6B-86A9-7DD3C6C5B87F}" srcOrd="0" destOrd="0" presId="urn:microsoft.com/office/officeart/2005/8/layout/hierarchy2"/>
    <dgm:cxn modelId="{2C7CDFAC-E575-445D-B852-5E5444A19B1A}" type="presOf" srcId="{7E6381F3-4593-420D-92C2-94F207DC76CC}" destId="{D8C38CBE-96C6-46D7-A931-9002854AB08C}" srcOrd="0" destOrd="0" presId="urn:microsoft.com/office/officeart/2005/8/layout/hierarchy2"/>
    <dgm:cxn modelId="{9E7D1EAD-9315-4C6F-80D7-948635727C71}" srcId="{DF7FFCE8-768F-4B99-B72C-AF6AFD038372}" destId="{7E6381F3-4593-420D-92C2-94F207DC76CC}" srcOrd="0" destOrd="0" parTransId="{DF4871F1-4F26-4E54-B8B6-C7113414F6A5}" sibTransId="{236B1095-9F0F-4ED0-B44B-D20A0EB0FE71}"/>
    <dgm:cxn modelId="{F6B16EB5-71E6-46E8-8242-19EF3892FB4E}" type="presOf" srcId="{49302510-F5C6-4E7D-B688-7E8404AE9AE2}" destId="{F09F03A3-88D8-4E9D-BD57-AC66948E6FC5}" srcOrd="1" destOrd="0" presId="urn:microsoft.com/office/officeart/2005/8/layout/hierarchy2"/>
    <dgm:cxn modelId="{CB8C94B8-789A-419D-B3B0-D366F4F955BA}" type="presOf" srcId="{3E45AC13-8DD2-48CF-8858-6095071A6EEB}" destId="{22306377-9C8A-47E9-961E-16092120E672}" srcOrd="0" destOrd="0" presId="urn:microsoft.com/office/officeart/2005/8/layout/hierarchy2"/>
    <dgm:cxn modelId="{663A6EC6-BD87-4165-98C2-B11578268A91}" type="presOf" srcId="{80ED68B6-0D03-4423-AAD8-8263892BF965}" destId="{55014C07-05D6-4EB6-AAF6-4A1667AF5BC1}" srcOrd="0" destOrd="0" presId="urn:microsoft.com/office/officeart/2005/8/layout/hierarchy2"/>
    <dgm:cxn modelId="{7D2919CC-BF13-4F76-AF31-4A3C0005898C}" type="presOf" srcId="{E786C252-661A-4044-AEE8-A4B9777261B0}" destId="{A876F98A-3256-4895-8CF2-EB1C53379896}" srcOrd="1" destOrd="0" presId="urn:microsoft.com/office/officeart/2005/8/layout/hierarchy2"/>
    <dgm:cxn modelId="{430B89DC-D21B-4479-8F7A-E0169ED65A84}" type="presOf" srcId="{9ED2BB83-D32F-4711-B095-97C3B40A115C}" destId="{4D19A697-E42C-4A19-B0F3-4AAD6EE4F5A5}" srcOrd="0" destOrd="0" presId="urn:microsoft.com/office/officeart/2005/8/layout/hierarchy2"/>
    <dgm:cxn modelId="{36D8EAED-98E8-4197-B399-0BEE1B95C54E}" srcId="{7E6381F3-4593-420D-92C2-94F207DC76CC}" destId="{3E45AC13-8DD2-48CF-8858-6095071A6EEB}" srcOrd="2" destOrd="0" parTransId="{49302510-F5C6-4E7D-B688-7E8404AE9AE2}" sibTransId="{EC231772-4D14-4491-ADAF-9D619B953A8B}"/>
    <dgm:cxn modelId="{C36DBDF8-83A4-4C78-8D74-3F412584407D}" type="presOf" srcId="{49302510-F5C6-4E7D-B688-7E8404AE9AE2}" destId="{5127C991-124E-4798-8BBD-3B30362F2E2E}" srcOrd="0" destOrd="0" presId="urn:microsoft.com/office/officeart/2005/8/layout/hierarchy2"/>
    <dgm:cxn modelId="{8178EDF8-2CC0-4A55-B418-70E58EF10440}" srcId="{E0DB3D9E-F287-40EE-A47B-0BE340882E3E}" destId="{80ED68B6-0D03-4423-AAD8-8263892BF965}" srcOrd="0" destOrd="0" parTransId="{E786C252-661A-4044-AEE8-A4B9777261B0}" sibTransId="{F864AEE9-309B-4A1E-B213-2462BD47B731}"/>
    <dgm:cxn modelId="{4D98C3B5-5B38-414E-98FD-3921FE7B608D}" type="presParOf" srcId="{251D860D-C6D1-4D02-9CD7-EC7F9BFECE3D}" destId="{A69FA34C-38FF-4D2E-BF2A-43694A0C7C65}" srcOrd="0" destOrd="0" presId="urn:microsoft.com/office/officeart/2005/8/layout/hierarchy2"/>
    <dgm:cxn modelId="{E228836E-735A-4E50-8E84-8E4B776815C4}" type="presParOf" srcId="{A69FA34C-38FF-4D2E-BF2A-43694A0C7C65}" destId="{D8C38CBE-96C6-46D7-A931-9002854AB08C}" srcOrd="0" destOrd="0" presId="urn:microsoft.com/office/officeart/2005/8/layout/hierarchy2"/>
    <dgm:cxn modelId="{9335D4AF-4944-4AAB-88CD-5A9B5C057857}" type="presParOf" srcId="{A69FA34C-38FF-4D2E-BF2A-43694A0C7C65}" destId="{32303215-AB58-4C21-BC48-206242891464}" srcOrd="1" destOrd="0" presId="urn:microsoft.com/office/officeart/2005/8/layout/hierarchy2"/>
    <dgm:cxn modelId="{2E5E946E-9D2A-454E-8124-EBEE508099A3}" type="presParOf" srcId="{32303215-AB58-4C21-BC48-206242891464}" destId="{3260593F-BC5A-4F6B-86A9-7DD3C6C5B87F}" srcOrd="0" destOrd="0" presId="urn:microsoft.com/office/officeart/2005/8/layout/hierarchy2"/>
    <dgm:cxn modelId="{BD7AE25A-538D-4877-AEF1-CD8293F3C075}" type="presParOf" srcId="{3260593F-BC5A-4F6B-86A9-7DD3C6C5B87F}" destId="{CFD9FDD6-853C-4840-97E7-CA50C4AED5CB}" srcOrd="0" destOrd="0" presId="urn:microsoft.com/office/officeart/2005/8/layout/hierarchy2"/>
    <dgm:cxn modelId="{355C62F3-42F5-42FD-B6DC-B091EF284645}" type="presParOf" srcId="{32303215-AB58-4C21-BC48-206242891464}" destId="{174EA203-5774-4A2B-905B-0BEBE97E8636}" srcOrd="1" destOrd="0" presId="urn:microsoft.com/office/officeart/2005/8/layout/hierarchy2"/>
    <dgm:cxn modelId="{50E04D5D-8D75-449F-BD41-1CAB2CCAD5C1}" type="presParOf" srcId="{174EA203-5774-4A2B-905B-0BEBE97E8636}" destId="{D1387249-B1A6-4894-8C90-FFEFC5E1DA98}" srcOrd="0" destOrd="0" presId="urn:microsoft.com/office/officeart/2005/8/layout/hierarchy2"/>
    <dgm:cxn modelId="{7206F1A5-7F41-4CED-909E-BBB9BAC73492}" type="presParOf" srcId="{174EA203-5774-4A2B-905B-0BEBE97E8636}" destId="{DCE3E24C-2CFC-4AA7-AD1A-C442B0D456AC}" srcOrd="1" destOrd="0" presId="urn:microsoft.com/office/officeart/2005/8/layout/hierarchy2"/>
    <dgm:cxn modelId="{AA10C20A-13C6-4454-A711-36D386B979AE}" type="presParOf" srcId="{DCE3E24C-2CFC-4AA7-AD1A-C442B0D456AC}" destId="{1D698ED4-2D25-4598-A423-CA157FCEF466}" srcOrd="0" destOrd="0" presId="urn:microsoft.com/office/officeart/2005/8/layout/hierarchy2"/>
    <dgm:cxn modelId="{61014FF7-AD70-47F8-B177-9C4016CC080D}" type="presParOf" srcId="{1D698ED4-2D25-4598-A423-CA157FCEF466}" destId="{A876F98A-3256-4895-8CF2-EB1C53379896}" srcOrd="0" destOrd="0" presId="urn:microsoft.com/office/officeart/2005/8/layout/hierarchy2"/>
    <dgm:cxn modelId="{687722CC-B9EA-403C-B0FE-0B3EC0EB5A70}" type="presParOf" srcId="{DCE3E24C-2CFC-4AA7-AD1A-C442B0D456AC}" destId="{0B83F5A6-4AEC-4748-B08F-3312E412899F}" srcOrd="1" destOrd="0" presId="urn:microsoft.com/office/officeart/2005/8/layout/hierarchy2"/>
    <dgm:cxn modelId="{3DEBCD18-D7FB-41CB-9390-4FBCC22A388A}" type="presParOf" srcId="{0B83F5A6-4AEC-4748-B08F-3312E412899F}" destId="{55014C07-05D6-4EB6-AAF6-4A1667AF5BC1}" srcOrd="0" destOrd="0" presId="urn:microsoft.com/office/officeart/2005/8/layout/hierarchy2"/>
    <dgm:cxn modelId="{7AE779C8-468D-4CD0-8760-9573B342C174}" type="presParOf" srcId="{0B83F5A6-4AEC-4748-B08F-3312E412899F}" destId="{19F9587C-DD26-498B-95B6-A995BDB23BA6}" srcOrd="1" destOrd="0" presId="urn:microsoft.com/office/officeart/2005/8/layout/hierarchy2"/>
    <dgm:cxn modelId="{9414C8D9-D595-455D-91D2-71D2CFBF824F}" type="presParOf" srcId="{32303215-AB58-4C21-BC48-206242891464}" destId="{133B77F3-16F1-48A7-9894-E083E6DFCFC3}" srcOrd="2" destOrd="0" presId="urn:microsoft.com/office/officeart/2005/8/layout/hierarchy2"/>
    <dgm:cxn modelId="{D23BBF3E-A84C-4546-B42D-7E3058254F2B}" type="presParOf" srcId="{133B77F3-16F1-48A7-9894-E083E6DFCFC3}" destId="{07FBAAF6-A104-4801-948B-F39F05889958}" srcOrd="0" destOrd="0" presId="urn:microsoft.com/office/officeart/2005/8/layout/hierarchy2"/>
    <dgm:cxn modelId="{9A8718AC-5DD2-402C-A64B-9A379D321398}" type="presParOf" srcId="{32303215-AB58-4C21-BC48-206242891464}" destId="{3F425484-3C71-48D9-A00D-B73C90A92F3A}" srcOrd="3" destOrd="0" presId="urn:microsoft.com/office/officeart/2005/8/layout/hierarchy2"/>
    <dgm:cxn modelId="{F0E321FA-1C65-41B0-919F-2B1286F5820E}" type="presParOf" srcId="{3F425484-3C71-48D9-A00D-B73C90A92F3A}" destId="{4D19A697-E42C-4A19-B0F3-4AAD6EE4F5A5}" srcOrd="0" destOrd="0" presId="urn:microsoft.com/office/officeart/2005/8/layout/hierarchy2"/>
    <dgm:cxn modelId="{4F116FA9-7D3E-4C6B-9B85-14C35ACF1411}" type="presParOf" srcId="{3F425484-3C71-48D9-A00D-B73C90A92F3A}" destId="{9EF2580D-1024-4B55-91AB-7E80447443F7}" srcOrd="1" destOrd="0" presId="urn:microsoft.com/office/officeart/2005/8/layout/hierarchy2"/>
    <dgm:cxn modelId="{8BABF8E1-86F4-4AF8-9C8F-4ADDDD146DC7}" type="presParOf" srcId="{32303215-AB58-4C21-BC48-206242891464}" destId="{5127C991-124E-4798-8BBD-3B30362F2E2E}" srcOrd="4" destOrd="0" presId="urn:microsoft.com/office/officeart/2005/8/layout/hierarchy2"/>
    <dgm:cxn modelId="{0F810A97-B3F1-4022-B163-92B5DE048925}" type="presParOf" srcId="{5127C991-124E-4798-8BBD-3B30362F2E2E}" destId="{F09F03A3-88D8-4E9D-BD57-AC66948E6FC5}" srcOrd="0" destOrd="0" presId="urn:microsoft.com/office/officeart/2005/8/layout/hierarchy2"/>
    <dgm:cxn modelId="{931F70AC-DEC6-44CA-A0EC-BDE9CD1844E1}" type="presParOf" srcId="{32303215-AB58-4C21-BC48-206242891464}" destId="{901E87CF-7423-491D-B49D-F6D35E45D38F}" srcOrd="5" destOrd="0" presId="urn:microsoft.com/office/officeart/2005/8/layout/hierarchy2"/>
    <dgm:cxn modelId="{536DE7B7-BD87-423F-9270-2E24801C854D}" type="presParOf" srcId="{901E87CF-7423-491D-B49D-F6D35E45D38F}" destId="{22306377-9C8A-47E9-961E-16092120E672}" srcOrd="0" destOrd="0" presId="urn:microsoft.com/office/officeart/2005/8/layout/hierarchy2"/>
    <dgm:cxn modelId="{D1F72AD5-12A8-4545-BE79-72C7128ECE1A}" type="presParOf" srcId="{901E87CF-7423-491D-B49D-F6D35E45D38F}" destId="{4F0761C4-9D83-4ABA-A1E3-BED1FF760F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38CBE-96C6-46D7-A931-9002854AB08C}">
      <dsp:nvSpPr>
        <dsp:cNvPr id="0" name=""/>
        <dsp:cNvSpPr/>
      </dsp:nvSpPr>
      <dsp:spPr>
        <a:xfrm>
          <a:off x="37615" y="1595789"/>
          <a:ext cx="2771399" cy="1385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US Health Department</a:t>
          </a:r>
        </a:p>
      </dsp:txBody>
      <dsp:txXfrm>
        <a:off x="78201" y="1636375"/>
        <a:ext cx="2690227" cy="1304527"/>
      </dsp:txXfrm>
    </dsp:sp>
    <dsp:sp modelId="{3260593F-BC5A-4F6B-86A9-7DD3C6C5B87F}">
      <dsp:nvSpPr>
        <dsp:cNvPr id="0" name=""/>
        <dsp:cNvSpPr/>
      </dsp:nvSpPr>
      <dsp:spPr>
        <a:xfrm rot="18289469">
          <a:off x="2392686" y="1464616"/>
          <a:ext cx="1941216" cy="54492"/>
        </a:xfrm>
        <a:custGeom>
          <a:avLst/>
          <a:gdLst/>
          <a:ahLst/>
          <a:cxnLst/>
          <a:rect l="0" t="0" r="0" b="0"/>
          <a:pathLst>
            <a:path>
              <a:moveTo>
                <a:pt x="0" y="27246"/>
              </a:moveTo>
              <a:lnTo>
                <a:pt x="194121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14764" y="1443331"/>
        <a:ext cx="97060" cy="97060"/>
      </dsp:txXfrm>
    </dsp:sp>
    <dsp:sp modelId="{D1387249-B1A6-4894-8C90-FFEFC5E1DA98}">
      <dsp:nvSpPr>
        <dsp:cNvPr id="0" name=""/>
        <dsp:cNvSpPr/>
      </dsp:nvSpPr>
      <dsp:spPr>
        <a:xfrm>
          <a:off x="3917574" y="2234"/>
          <a:ext cx="2771399" cy="1385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Agency for Healthcare Research and Quality (AHRQ), </a:t>
          </a:r>
        </a:p>
      </dsp:txBody>
      <dsp:txXfrm>
        <a:off x="3958160" y="42820"/>
        <a:ext cx="2690227" cy="1304527"/>
      </dsp:txXfrm>
    </dsp:sp>
    <dsp:sp modelId="{1D698ED4-2D25-4598-A423-CA157FCEF466}">
      <dsp:nvSpPr>
        <dsp:cNvPr id="0" name=""/>
        <dsp:cNvSpPr/>
      </dsp:nvSpPr>
      <dsp:spPr>
        <a:xfrm>
          <a:off x="6688973" y="667838"/>
          <a:ext cx="1108559" cy="54492"/>
        </a:xfrm>
        <a:custGeom>
          <a:avLst/>
          <a:gdLst/>
          <a:ahLst/>
          <a:cxnLst/>
          <a:rect l="0" t="0" r="0" b="0"/>
          <a:pathLst>
            <a:path>
              <a:moveTo>
                <a:pt x="0" y="27246"/>
              </a:moveTo>
              <a:lnTo>
                <a:pt x="1108559" y="272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15539" y="667370"/>
        <a:ext cx="55427" cy="55427"/>
      </dsp:txXfrm>
    </dsp:sp>
    <dsp:sp modelId="{55014C07-05D6-4EB6-AAF6-4A1667AF5BC1}">
      <dsp:nvSpPr>
        <dsp:cNvPr id="0" name=""/>
        <dsp:cNvSpPr/>
      </dsp:nvSpPr>
      <dsp:spPr>
        <a:xfrm>
          <a:off x="7797533" y="2234"/>
          <a:ext cx="2771399" cy="1385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CAHPS Program &gt;</a:t>
          </a:r>
        </a:p>
        <a:p>
          <a:pPr marL="0" lvl="0" indent="0" algn="ctr" defTabSz="977900">
            <a:lnSpc>
              <a:spcPct val="90000"/>
            </a:lnSpc>
            <a:spcBef>
              <a:spcPct val="0"/>
            </a:spcBef>
            <a:spcAft>
              <a:spcPct val="35000"/>
            </a:spcAft>
            <a:buNone/>
          </a:pPr>
          <a:r>
            <a:rPr lang="en-US" sz="2200" kern="1200" dirty="0"/>
            <a:t>CAHPS Survey</a:t>
          </a:r>
        </a:p>
      </dsp:txBody>
      <dsp:txXfrm>
        <a:off x="7838119" y="42820"/>
        <a:ext cx="2690227" cy="1304527"/>
      </dsp:txXfrm>
    </dsp:sp>
    <dsp:sp modelId="{133B77F3-16F1-48A7-9894-E083E6DFCFC3}">
      <dsp:nvSpPr>
        <dsp:cNvPr id="0" name=""/>
        <dsp:cNvSpPr/>
      </dsp:nvSpPr>
      <dsp:spPr>
        <a:xfrm>
          <a:off x="2809014" y="2261393"/>
          <a:ext cx="1108559" cy="54492"/>
        </a:xfrm>
        <a:custGeom>
          <a:avLst/>
          <a:gdLst/>
          <a:ahLst/>
          <a:cxnLst/>
          <a:rect l="0" t="0" r="0" b="0"/>
          <a:pathLst>
            <a:path>
              <a:moveTo>
                <a:pt x="0" y="27246"/>
              </a:moveTo>
              <a:lnTo>
                <a:pt x="110855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5580" y="2260925"/>
        <a:ext cx="55427" cy="55427"/>
      </dsp:txXfrm>
    </dsp:sp>
    <dsp:sp modelId="{4D19A697-E42C-4A19-B0F3-4AAD6EE4F5A5}">
      <dsp:nvSpPr>
        <dsp:cNvPr id="0" name=""/>
        <dsp:cNvSpPr/>
      </dsp:nvSpPr>
      <dsp:spPr>
        <a:xfrm>
          <a:off x="3917574" y="1595789"/>
          <a:ext cx="2771399" cy="1385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Centers for Medicare &amp; Medicaid Services (CMS)</a:t>
          </a:r>
        </a:p>
      </dsp:txBody>
      <dsp:txXfrm>
        <a:off x="3958160" y="1636375"/>
        <a:ext cx="2690227" cy="1304527"/>
      </dsp:txXfrm>
    </dsp:sp>
    <dsp:sp modelId="{5127C991-124E-4798-8BBD-3B30362F2E2E}">
      <dsp:nvSpPr>
        <dsp:cNvPr id="0" name=""/>
        <dsp:cNvSpPr/>
      </dsp:nvSpPr>
      <dsp:spPr>
        <a:xfrm rot="3310531">
          <a:off x="2392686" y="3058170"/>
          <a:ext cx="1941216" cy="54492"/>
        </a:xfrm>
        <a:custGeom>
          <a:avLst/>
          <a:gdLst/>
          <a:ahLst/>
          <a:cxnLst/>
          <a:rect l="0" t="0" r="0" b="0"/>
          <a:pathLst>
            <a:path>
              <a:moveTo>
                <a:pt x="0" y="27246"/>
              </a:moveTo>
              <a:lnTo>
                <a:pt x="194121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14764" y="3036886"/>
        <a:ext cx="97060" cy="97060"/>
      </dsp:txXfrm>
    </dsp:sp>
    <dsp:sp modelId="{22306377-9C8A-47E9-961E-16092120E672}">
      <dsp:nvSpPr>
        <dsp:cNvPr id="0" name=""/>
        <dsp:cNvSpPr/>
      </dsp:nvSpPr>
      <dsp:spPr>
        <a:xfrm>
          <a:off x="3917574" y="3189344"/>
          <a:ext cx="2771399" cy="1385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Other Federal Agencies…</a:t>
          </a:r>
        </a:p>
      </dsp:txBody>
      <dsp:txXfrm>
        <a:off x="3958160" y="3229930"/>
        <a:ext cx="2690227" cy="1304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IN" smtClean="0"/>
              <a:t>05-04-2018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IN" smtClean="0"/>
              <a:t>‹#›</a:t>
            </a:fld>
            <a:endParaRPr lang="en-IN"/>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EA54082-0EDA-40C0-B23E-AB88047B2438}" type="slidenum">
              <a:rPr lang="en-IN" smtClean="0"/>
              <a:t>1</a:t>
            </a:fld>
            <a:endParaRPr lang="en-IN"/>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EA54082-0EDA-40C0-B23E-AB88047B2438}" type="slidenum">
              <a:rPr lang="en-IN" smtClean="0"/>
              <a:t>2</a:t>
            </a:fld>
            <a:endParaRPr lang="en-IN"/>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4</a:t>
            </a:fld>
            <a:endParaRPr lang="en-IN"/>
          </a:p>
        </p:txBody>
      </p:sp>
    </p:spTree>
    <p:extLst>
      <p:ext uri="{BB962C8B-B14F-4D97-AF65-F5344CB8AC3E}">
        <p14:creationId xmlns:p14="http://schemas.microsoft.com/office/powerpoint/2010/main" val="164661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initiatives represent a change in the way CMS pays for services.  Instead of only paying for the number of services provided, CMS also pays for providing high quality services.  The quality of services is measured clinically, administratively, and through the use of patient experience of care surveys.</a:t>
            </a:r>
          </a:p>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5</a:t>
            </a:fld>
            <a:endParaRPr lang="en-IN"/>
          </a:p>
        </p:txBody>
      </p:sp>
    </p:spTree>
    <p:extLst>
      <p:ext uri="{BB962C8B-B14F-4D97-AF65-F5344CB8AC3E}">
        <p14:creationId xmlns:p14="http://schemas.microsoft.com/office/powerpoint/2010/main" val="149174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hospital data came from data medicare.gov. We used the official data sets on medicare.gov. Hospital Compare website provided by CMS. </a:t>
            </a:r>
          </a:p>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6</a:t>
            </a:fld>
            <a:endParaRPr lang="en-IN"/>
          </a:p>
        </p:txBody>
      </p:sp>
    </p:spTree>
    <p:extLst>
      <p:ext uri="{BB962C8B-B14F-4D97-AF65-F5344CB8AC3E}">
        <p14:creationId xmlns:p14="http://schemas.microsoft.com/office/powerpoint/2010/main" val="122705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10</a:t>
            </a:fld>
            <a:endParaRPr lang="en-IN"/>
          </a:p>
        </p:txBody>
      </p:sp>
    </p:spTree>
    <p:extLst>
      <p:ext uri="{BB962C8B-B14F-4D97-AF65-F5344CB8AC3E}">
        <p14:creationId xmlns:p14="http://schemas.microsoft.com/office/powerpoint/2010/main" val="22376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hospital data came from data medicare.gov. We used the official data sets on medicare.gov. Hospital Compare website provided by CMS. </a:t>
            </a:r>
          </a:p>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12</a:t>
            </a:fld>
            <a:endParaRPr lang="en-IN"/>
          </a:p>
        </p:txBody>
      </p:sp>
    </p:spTree>
    <p:extLst>
      <p:ext uri="{BB962C8B-B14F-4D97-AF65-F5344CB8AC3E}">
        <p14:creationId xmlns:p14="http://schemas.microsoft.com/office/powerpoint/2010/main" val="418443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rPr>
              <a:t>This implies that these four factors impact the overall rating the most and this impact is in a positive fashion, meaning that, for example, a higher pain management corresponds to a higher overall rating.</a:t>
            </a:r>
            <a:br>
              <a:rPr lang="en-US" sz="2800" dirty="0">
                <a:solidFill>
                  <a:srgbClr val="FF0000"/>
                </a:solidFill>
              </a:rPr>
            </a:br>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13</a:t>
            </a:fld>
            <a:endParaRPr lang="en-IN"/>
          </a:p>
        </p:txBody>
      </p:sp>
    </p:spTree>
    <p:extLst>
      <p:ext uri="{BB962C8B-B14F-4D97-AF65-F5344CB8AC3E}">
        <p14:creationId xmlns:p14="http://schemas.microsoft.com/office/powerpoint/2010/main" val="54184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rPr>
              <a:t>More precisely, the scores of government-federal hospitals are rather compactly distributed around the average which means that a consistent service is offered within the government-federal hospitals.</a:t>
            </a:r>
            <a:br>
              <a:rPr lang="en-US" sz="2000" dirty="0">
                <a:solidFill>
                  <a:srgbClr val="FFFFFF"/>
                </a:solidFill>
              </a:rPr>
            </a:br>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IN" smtClean="0"/>
              <a:t>14</a:t>
            </a:fld>
            <a:endParaRPr lang="en-IN"/>
          </a:p>
        </p:txBody>
      </p:sp>
    </p:spTree>
    <p:extLst>
      <p:ext uri="{BB962C8B-B14F-4D97-AF65-F5344CB8AC3E}">
        <p14:creationId xmlns:p14="http://schemas.microsoft.com/office/powerpoint/2010/main" val="404096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04/05/18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04/05/18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04/05/18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04/05/18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04/05/18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04/05/18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04/05/18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04/05/18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04/05/18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b="1" dirty="0"/>
              <a:t>Review of HCAHPS Scores at CA Hospitals</a:t>
            </a:r>
            <a:br>
              <a:rPr lang="en-US" dirty="0"/>
            </a:br>
            <a:r>
              <a:rPr lang="en-US" sz="2400" dirty="0"/>
              <a:t>Data Analytics Bootcamp</a:t>
            </a:r>
            <a:br>
              <a:rPr lang="en-US" sz="2400" dirty="0"/>
            </a:br>
            <a:r>
              <a:rPr lang="en-US" sz="2400" dirty="0"/>
              <a:t>UC Berkeley Extension</a:t>
            </a:r>
            <a:br>
              <a:rPr lang="en-US" sz="2400" dirty="0"/>
            </a:br>
            <a:r>
              <a:rPr lang="en-US" sz="2400" dirty="0"/>
              <a:t>04.05.2018</a:t>
            </a:r>
          </a:p>
        </p:txBody>
      </p:sp>
      <p:sp>
        <p:nvSpPr>
          <p:cNvPr id="7" name="Subtitle 6"/>
          <p:cNvSpPr>
            <a:spLocks noGrp="1"/>
          </p:cNvSpPr>
          <p:nvPr>
            <p:ph type="subTitle" idx="1"/>
          </p:nvPr>
        </p:nvSpPr>
        <p:spPr/>
        <p:txBody>
          <a:bodyPr>
            <a:noAutofit/>
          </a:bodyPr>
          <a:lstStyle/>
          <a:p>
            <a:r>
              <a:rPr lang="en-US" sz="2400" dirty="0"/>
              <a:t>Janaki Kora</a:t>
            </a:r>
          </a:p>
          <a:p>
            <a:r>
              <a:rPr lang="en-US" sz="2400" dirty="0"/>
              <a:t>Jessica Phillips</a:t>
            </a:r>
          </a:p>
          <a:p>
            <a:r>
              <a:rPr lang="en-US" sz="2400" dirty="0"/>
              <a:t>Lena Tran</a:t>
            </a:r>
          </a:p>
          <a:p>
            <a:r>
              <a:rPr lang="en-US" sz="2400" dirty="0"/>
              <a:t>Naz Sinaei</a:t>
            </a:r>
          </a:p>
          <a:p>
            <a:r>
              <a:rPr lang="en-US" sz="2400" dirty="0"/>
              <a:t>Sema Uyar </a:t>
            </a:r>
          </a:p>
        </p:txBody>
      </p:sp>
    </p:spTree>
    <p:extLst>
      <p:ext uri="{BB962C8B-B14F-4D97-AF65-F5344CB8AC3E}">
        <p14:creationId xmlns:p14="http://schemas.microsoft.com/office/powerpoint/2010/main" val="3419770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FBE3B-03A1-4C8F-96B7-DA60B3CA7BF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dirty="0">
                <a:solidFill>
                  <a:srgbClr val="FFFFFF"/>
                </a:solidFill>
                <a:latin typeface="+mj-lt"/>
                <a:ea typeface="+mj-ea"/>
                <a:cs typeface="+mj-cs"/>
              </a:rPr>
              <a:t>Do hospitals in high-income areas in CA get a higher HCAHPS score?</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 </a:t>
            </a:r>
            <a:br>
              <a:rPr lang="en-US" sz="3400" kern="1200" dirty="0">
                <a:solidFill>
                  <a:srgbClr val="FFFFFF"/>
                </a:solidFill>
                <a:latin typeface="+mj-lt"/>
                <a:ea typeface="+mj-ea"/>
                <a:cs typeface="+mj-cs"/>
              </a:rPr>
            </a:br>
            <a:r>
              <a:rPr lang="en-US" sz="2700" kern="1200" dirty="0">
                <a:solidFill>
                  <a:srgbClr val="FF0000"/>
                </a:solidFill>
                <a:latin typeface="+mj-lt"/>
                <a:ea typeface="+mj-ea"/>
                <a:cs typeface="+mj-cs"/>
              </a:rPr>
              <a:t>Not according to our data sets</a:t>
            </a:r>
            <a:endParaRPr lang="en-US" sz="2700" b="1" kern="120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5CF99164-23F3-45B7-A674-BB2485955D1B}"/>
              </a:ext>
            </a:extLst>
          </p:cNvPr>
          <p:cNvSpPr txBox="1"/>
          <p:nvPr/>
        </p:nvSpPr>
        <p:spPr>
          <a:xfrm>
            <a:off x="4879873" y="1078020"/>
            <a:ext cx="4256312" cy="369332"/>
          </a:xfrm>
          <a:prstGeom prst="rect">
            <a:avLst/>
          </a:prstGeom>
          <a:noFill/>
        </p:spPr>
        <p:txBody>
          <a:bodyPr wrap="square" rtlCol="0">
            <a:spAutoFit/>
          </a:bodyPr>
          <a:lstStyle/>
          <a:p>
            <a:r>
              <a:rPr lang="en-US" b="1" dirty="0">
                <a:solidFill>
                  <a:srgbClr val="FF0000"/>
                </a:solidFill>
              </a:rPr>
              <a:t>Overall HCAHPS score vs Income</a:t>
            </a:r>
            <a:endParaRPr lang="en-US" dirty="0">
              <a:solidFill>
                <a:srgbClr val="FF0000"/>
              </a:solidFill>
            </a:endParaRPr>
          </a:p>
        </p:txBody>
      </p:sp>
      <p:pic>
        <p:nvPicPr>
          <p:cNvPr id="5" name="Picture 4">
            <a:extLst>
              <a:ext uri="{FF2B5EF4-FFF2-40B4-BE49-F238E27FC236}">
                <a16:creationId xmlns:a16="http://schemas.microsoft.com/office/drawing/2014/main" id="{89EA0148-3815-4CCD-B914-E16C507C1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031" y="1748794"/>
            <a:ext cx="6932750" cy="4503758"/>
          </a:xfrm>
          <a:prstGeom prst="rect">
            <a:avLst/>
          </a:prstGeom>
        </p:spPr>
      </p:pic>
    </p:spTree>
    <p:extLst>
      <p:ext uri="{BB962C8B-B14F-4D97-AF65-F5344CB8AC3E}">
        <p14:creationId xmlns:p14="http://schemas.microsoft.com/office/powerpoint/2010/main" val="78026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FBE3B-03A1-4C8F-96B7-DA60B3CA7BFD}"/>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br>
              <a:rPr lang="en-US" sz="4100" kern="1200" dirty="0">
                <a:solidFill>
                  <a:srgbClr val="FFFFFF"/>
                </a:solidFill>
                <a:latin typeface="+mj-lt"/>
                <a:ea typeface="+mj-ea"/>
                <a:cs typeface="+mj-cs"/>
              </a:rPr>
            </a:br>
            <a:br>
              <a:rPr lang="en-US" sz="4100" kern="1200" dirty="0">
                <a:solidFill>
                  <a:srgbClr val="FFFFFF"/>
                </a:solidFill>
                <a:latin typeface="+mj-lt"/>
                <a:ea typeface="+mj-ea"/>
                <a:cs typeface="+mj-cs"/>
              </a:rPr>
            </a:br>
            <a:br>
              <a:rPr lang="en-US" sz="4100" kern="1200" dirty="0">
                <a:solidFill>
                  <a:srgbClr val="FFFFFF"/>
                </a:solidFill>
                <a:latin typeface="+mj-lt"/>
                <a:ea typeface="+mj-ea"/>
                <a:cs typeface="+mj-cs"/>
              </a:rPr>
            </a:br>
            <a:r>
              <a:rPr lang="en-US" sz="4100" kern="1200" dirty="0">
                <a:solidFill>
                  <a:srgbClr val="FFFFFF"/>
                </a:solidFill>
                <a:latin typeface="+mj-lt"/>
                <a:ea typeface="+mj-ea"/>
                <a:cs typeface="+mj-cs"/>
              </a:rPr>
              <a:t>Does population have any effect on Hospital Ratings?</a:t>
            </a:r>
            <a:br>
              <a:rPr lang="en-US" sz="3700" kern="1200" dirty="0">
                <a:solidFill>
                  <a:srgbClr val="FFFFFF"/>
                </a:solidFill>
                <a:latin typeface="+mj-lt"/>
                <a:ea typeface="+mj-ea"/>
                <a:cs typeface="+mj-cs"/>
              </a:rPr>
            </a:br>
            <a:r>
              <a:rPr lang="en-US" sz="3000" kern="1200" dirty="0">
                <a:solidFill>
                  <a:srgbClr val="FFFFFF"/>
                </a:solidFill>
                <a:latin typeface="+mj-lt"/>
                <a:ea typeface="+mj-ea"/>
                <a:cs typeface="+mj-cs"/>
              </a:rPr>
              <a:t> </a:t>
            </a:r>
            <a:br>
              <a:rPr lang="en-US" sz="3000" kern="1200" dirty="0">
                <a:solidFill>
                  <a:srgbClr val="FFFFFF"/>
                </a:solidFill>
                <a:latin typeface="+mj-lt"/>
                <a:ea typeface="+mj-ea"/>
                <a:cs typeface="+mj-cs"/>
              </a:rPr>
            </a:br>
            <a:r>
              <a:rPr lang="en-US" sz="3000" kern="1200" dirty="0">
                <a:solidFill>
                  <a:srgbClr val="FF0000"/>
                </a:solidFill>
                <a:latin typeface="+mj-lt"/>
                <a:ea typeface="+mj-ea"/>
                <a:cs typeface="+mj-cs"/>
              </a:rPr>
              <a:t>Not according to our data sets</a:t>
            </a:r>
            <a:br>
              <a:rPr lang="en-US" sz="3700" kern="1200" dirty="0">
                <a:solidFill>
                  <a:srgbClr val="FF0000"/>
                </a:solidFill>
                <a:latin typeface="+mj-lt"/>
                <a:ea typeface="+mj-ea"/>
                <a:cs typeface="+mj-cs"/>
              </a:rPr>
            </a:br>
            <a:br>
              <a:rPr lang="en-US" sz="1200" kern="1200" dirty="0">
                <a:solidFill>
                  <a:srgbClr val="FF0000"/>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b="1" kern="1200" dirty="0">
                <a:solidFill>
                  <a:srgbClr val="FFFFFF"/>
                </a:solidFill>
                <a:latin typeface="+mj-lt"/>
                <a:ea typeface="+mj-ea"/>
                <a:cs typeface="+mj-cs"/>
              </a:rPr>
            </a:br>
            <a:endParaRPr lang="en-US" sz="41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80EEFF67-AC2F-472B-ADB0-D9FAA9B01FD9}"/>
              </a:ext>
            </a:extLst>
          </p:cNvPr>
          <p:cNvSpPr txBox="1"/>
          <p:nvPr/>
        </p:nvSpPr>
        <p:spPr>
          <a:xfrm>
            <a:off x="5004917" y="1170789"/>
            <a:ext cx="5133366" cy="369332"/>
          </a:xfrm>
          <a:prstGeom prst="rect">
            <a:avLst/>
          </a:prstGeom>
          <a:noFill/>
        </p:spPr>
        <p:txBody>
          <a:bodyPr wrap="square" rtlCol="0">
            <a:spAutoFit/>
          </a:bodyPr>
          <a:lstStyle/>
          <a:p>
            <a:r>
              <a:rPr lang="en-US" b="1" dirty="0">
                <a:solidFill>
                  <a:srgbClr val="FF0000"/>
                </a:solidFill>
              </a:rPr>
              <a:t>Overall HCAHPS Score vs. Population</a:t>
            </a:r>
            <a:endParaRPr lang="en-US" dirty="0">
              <a:solidFill>
                <a:srgbClr val="FF0000"/>
              </a:solidFill>
            </a:endParaRPr>
          </a:p>
        </p:txBody>
      </p:sp>
      <p:pic>
        <p:nvPicPr>
          <p:cNvPr id="5" name="Picture 4">
            <a:extLst>
              <a:ext uri="{FF2B5EF4-FFF2-40B4-BE49-F238E27FC236}">
                <a16:creationId xmlns:a16="http://schemas.microsoft.com/office/drawing/2014/main" id="{76B685A9-96A4-408D-A5D6-F2EF42380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917" y="1723271"/>
            <a:ext cx="6874467" cy="4514370"/>
          </a:xfrm>
          <a:prstGeom prst="rect">
            <a:avLst/>
          </a:prstGeom>
        </p:spPr>
      </p:pic>
    </p:spTree>
    <p:extLst>
      <p:ext uri="{BB962C8B-B14F-4D97-AF65-F5344CB8AC3E}">
        <p14:creationId xmlns:p14="http://schemas.microsoft.com/office/powerpoint/2010/main" val="302496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2C02-B799-4219-BB44-D21E8C7D26DA}"/>
              </a:ext>
            </a:extLst>
          </p:cNvPr>
          <p:cNvSpPr>
            <a:spLocks noGrp="1"/>
          </p:cNvSpPr>
          <p:nvPr>
            <p:ph type="title"/>
          </p:nvPr>
        </p:nvSpPr>
        <p:spPr>
          <a:xfrm>
            <a:off x="838201" y="625473"/>
            <a:ext cx="6934201" cy="965477"/>
          </a:xfrm>
        </p:spPr>
        <p:txBody>
          <a:bodyPr/>
          <a:lstStyle/>
          <a:p>
            <a:r>
              <a:rPr lang="en-US" b="1" dirty="0"/>
              <a:t>HCAHPS Categories</a:t>
            </a:r>
          </a:p>
        </p:txBody>
      </p:sp>
      <p:sp>
        <p:nvSpPr>
          <p:cNvPr id="3" name="Content Placeholder 2">
            <a:extLst>
              <a:ext uri="{FF2B5EF4-FFF2-40B4-BE49-F238E27FC236}">
                <a16:creationId xmlns:a16="http://schemas.microsoft.com/office/drawing/2014/main" id="{523DA5DC-5453-4BF5-B414-F95D53770718}"/>
              </a:ext>
            </a:extLst>
          </p:cNvPr>
          <p:cNvSpPr>
            <a:spLocks noGrp="1"/>
          </p:cNvSpPr>
          <p:nvPr>
            <p:ph idx="1"/>
          </p:nvPr>
        </p:nvSpPr>
        <p:spPr>
          <a:xfrm>
            <a:off x="838201" y="1781908"/>
            <a:ext cx="8290168" cy="4259384"/>
          </a:xfrm>
        </p:spPr>
        <p:txBody>
          <a:bodyPr>
            <a:normAutofit fontScale="25000" lnSpcReduction="20000"/>
          </a:bodyPr>
          <a:lstStyle/>
          <a:p>
            <a:pPr marL="457200" indent="-457200">
              <a:buFont typeface="Wingdings" panose="05000000000000000000" pitchFamily="2" charset="2"/>
              <a:buChar char="ü"/>
            </a:pPr>
            <a:r>
              <a:rPr lang="en-US" sz="8000" b="1" dirty="0"/>
              <a:t>Cleanliness</a:t>
            </a:r>
          </a:p>
          <a:p>
            <a:pPr marL="457200" indent="-457200">
              <a:buFont typeface="Wingdings" panose="05000000000000000000" pitchFamily="2" charset="2"/>
              <a:buChar char="ü"/>
            </a:pPr>
            <a:r>
              <a:rPr lang="en-US" sz="8000" b="1" dirty="0"/>
              <a:t>Nurse communication</a:t>
            </a:r>
          </a:p>
          <a:p>
            <a:pPr marL="457200" indent="-457200">
              <a:buFont typeface="Wingdings" panose="05000000000000000000" pitchFamily="2" charset="2"/>
              <a:buChar char="ü"/>
            </a:pPr>
            <a:r>
              <a:rPr lang="en-US" sz="8000" b="1" dirty="0"/>
              <a:t>Doctor communication</a:t>
            </a:r>
          </a:p>
          <a:p>
            <a:pPr marL="457200" indent="-457200">
              <a:buFont typeface="Wingdings" panose="05000000000000000000" pitchFamily="2" charset="2"/>
              <a:buChar char="ü"/>
            </a:pPr>
            <a:r>
              <a:rPr lang="en-US" sz="8000" b="1" dirty="0"/>
              <a:t>Staff responsiveness</a:t>
            </a:r>
          </a:p>
          <a:p>
            <a:pPr marL="457200" indent="-457200">
              <a:buFont typeface="Wingdings" panose="05000000000000000000" pitchFamily="2" charset="2"/>
              <a:buChar char="ü"/>
            </a:pPr>
            <a:r>
              <a:rPr lang="en-US" sz="8000" b="1" dirty="0"/>
              <a:t>Pain management</a:t>
            </a:r>
          </a:p>
          <a:p>
            <a:pPr marL="457200" indent="-457200">
              <a:buFont typeface="Wingdings" panose="05000000000000000000" pitchFamily="2" charset="2"/>
              <a:buChar char="ü"/>
            </a:pPr>
            <a:r>
              <a:rPr lang="en-US" sz="8000" b="1" dirty="0"/>
              <a:t>Communication with respect to medication </a:t>
            </a:r>
          </a:p>
          <a:p>
            <a:pPr marL="457200" indent="-457200">
              <a:buFont typeface="Wingdings" panose="05000000000000000000" pitchFamily="2" charset="2"/>
              <a:buChar char="ü"/>
            </a:pPr>
            <a:r>
              <a:rPr lang="en-US" sz="8000" b="1" dirty="0"/>
              <a:t>Discharge information</a:t>
            </a:r>
          </a:p>
          <a:p>
            <a:pPr marL="457200" indent="-457200">
              <a:buFont typeface="Wingdings" panose="05000000000000000000" pitchFamily="2" charset="2"/>
              <a:buChar char="ü"/>
            </a:pPr>
            <a:r>
              <a:rPr lang="en-US" sz="8000" b="1" dirty="0"/>
              <a:t>Care transition</a:t>
            </a:r>
          </a:p>
          <a:p>
            <a:pPr marL="1143000" indent="-1143000">
              <a:buFont typeface="Wingdings" panose="05000000000000000000" pitchFamily="2" charset="2"/>
              <a:buChar char="Ø"/>
            </a:pPr>
            <a:r>
              <a:rPr lang="en-US" sz="8000" b="1" dirty="0"/>
              <a:t>Overall Hospital Rating</a:t>
            </a:r>
          </a:p>
          <a:p>
            <a:endParaRPr lang="en-US" sz="2400" dirty="0">
              <a:solidFill>
                <a:schemeClr val="bg1">
                  <a:lumMod val="50000"/>
                </a:schemeClr>
              </a:solidFill>
            </a:endParaRPr>
          </a:p>
          <a:p>
            <a:endParaRPr lang="en-US" sz="2400" b="1" dirty="0"/>
          </a:p>
          <a:p>
            <a:endParaRPr lang="en-US" sz="2400" dirty="0"/>
          </a:p>
          <a:p>
            <a:endParaRPr lang="en-US" dirty="0"/>
          </a:p>
        </p:txBody>
      </p:sp>
    </p:spTree>
    <p:extLst>
      <p:ext uri="{BB962C8B-B14F-4D97-AF65-F5344CB8AC3E}">
        <p14:creationId xmlns:p14="http://schemas.microsoft.com/office/powerpoint/2010/main" val="74284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FBE3B-03A1-4C8F-96B7-DA60B3CA7BFD}"/>
              </a:ext>
            </a:extLst>
          </p:cNvPr>
          <p:cNvSpPr>
            <a:spLocks noGrp="1"/>
          </p:cNvSpPr>
          <p:nvPr>
            <p:ph type="title"/>
          </p:nvPr>
        </p:nvSpPr>
        <p:spPr>
          <a:xfrm>
            <a:off x="742950" y="-164123"/>
            <a:ext cx="3476625" cy="6478954"/>
          </a:xfrm>
        </p:spPr>
        <p:txBody>
          <a:bodyPr vert="horz" lIns="91440" tIns="45720" rIns="91440" bIns="45720" rtlCol="0" anchor="ctr">
            <a:normAutofit fontScale="90000"/>
          </a:bodyPr>
          <a:lstStyle/>
          <a:p>
            <a:pPr algn="ctr"/>
            <a:br>
              <a:rPr lang="en-US" sz="3700" dirty="0">
                <a:solidFill>
                  <a:srgbClr val="FFFFFF"/>
                </a:solidFill>
              </a:rPr>
            </a:br>
            <a:br>
              <a:rPr lang="en-US" sz="3700" dirty="0">
                <a:solidFill>
                  <a:srgbClr val="FFFFFF"/>
                </a:solidFill>
              </a:rPr>
            </a:br>
            <a:r>
              <a:rPr lang="en-US" sz="4100" dirty="0">
                <a:solidFill>
                  <a:srgbClr val="FFFFFF"/>
                </a:solidFill>
              </a:rPr>
              <a:t>Is there any correlation between different HCAHPS rating categories? </a:t>
            </a:r>
            <a:br>
              <a:rPr lang="en-US" sz="4100" dirty="0">
                <a:solidFill>
                  <a:srgbClr val="FFFFFF"/>
                </a:solidFill>
              </a:rPr>
            </a:br>
            <a:br>
              <a:rPr lang="en-US" sz="3700" dirty="0">
                <a:solidFill>
                  <a:srgbClr val="FFFFFF"/>
                </a:solidFill>
              </a:rPr>
            </a:br>
            <a:r>
              <a:rPr lang="en-US" sz="2200" dirty="0">
                <a:solidFill>
                  <a:srgbClr val="FF0000"/>
                </a:solidFill>
              </a:rPr>
              <a:t>Nurse Communication, Doctor Communication, Pain Management and Care Transition have the highest positive correlation with the overall rating. </a:t>
            </a:r>
            <a:br>
              <a:rPr lang="en-US" sz="2700" b="1" kern="1200" dirty="0">
                <a:solidFill>
                  <a:srgbClr val="FFFFFF"/>
                </a:solidFill>
                <a:latin typeface="+mj-lt"/>
                <a:ea typeface="+mj-ea"/>
                <a:cs typeface="+mj-cs"/>
              </a:rPr>
            </a:br>
            <a:endParaRPr lang="en-US" sz="27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35D5CE3-B32B-465F-907A-391BEBA3A05C}"/>
              </a:ext>
            </a:extLst>
          </p:cNvPr>
          <p:cNvSpPr txBox="1"/>
          <p:nvPr/>
        </p:nvSpPr>
        <p:spPr>
          <a:xfrm>
            <a:off x="5190408" y="498666"/>
            <a:ext cx="6500223" cy="369332"/>
          </a:xfrm>
          <a:prstGeom prst="rect">
            <a:avLst/>
          </a:prstGeom>
          <a:noFill/>
        </p:spPr>
        <p:txBody>
          <a:bodyPr wrap="square" rtlCol="0">
            <a:spAutoFit/>
          </a:bodyPr>
          <a:lstStyle/>
          <a:p>
            <a:r>
              <a:rPr lang="en-US" b="1" dirty="0">
                <a:solidFill>
                  <a:srgbClr val="FF0000"/>
                </a:solidFill>
              </a:rPr>
              <a:t>Correlation between different HCAHPS rating categories </a:t>
            </a:r>
          </a:p>
        </p:txBody>
      </p:sp>
      <p:pic>
        <p:nvPicPr>
          <p:cNvPr id="7" name="Picture 6">
            <a:extLst>
              <a:ext uri="{FF2B5EF4-FFF2-40B4-BE49-F238E27FC236}">
                <a16:creationId xmlns:a16="http://schemas.microsoft.com/office/drawing/2014/main" id="{B2C8C9C2-8651-45E7-8BB1-6610DCB75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716" y="945082"/>
            <a:ext cx="5421608" cy="5459046"/>
          </a:xfrm>
          <a:prstGeom prst="rect">
            <a:avLst/>
          </a:prstGeom>
        </p:spPr>
      </p:pic>
    </p:spTree>
    <p:extLst>
      <p:ext uri="{BB962C8B-B14F-4D97-AF65-F5344CB8AC3E}">
        <p14:creationId xmlns:p14="http://schemas.microsoft.com/office/powerpoint/2010/main" val="178442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FBE3B-03A1-4C8F-96B7-DA60B3CA7BFD}"/>
              </a:ext>
            </a:extLst>
          </p:cNvPr>
          <p:cNvSpPr>
            <a:spLocks noGrp="1"/>
          </p:cNvSpPr>
          <p:nvPr>
            <p:ph type="title"/>
          </p:nvPr>
        </p:nvSpPr>
        <p:spPr>
          <a:xfrm>
            <a:off x="742950" y="311450"/>
            <a:ext cx="3476625" cy="5893966"/>
          </a:xfrm>
        </p:spPr>
        <p:txBody>
          <a:bodyPr vert="horz" lIns="91440" tIns="45720" rIns="91440" bIns="45720" rtlCol="0" anchor="ctr">
            <a:normAutofit fontScale="90000"/>
          </a:bodyPr>
          <a:lstStyle/>
          <a:p>
            <a:pPr algn="ctr"/>
            <a:br>
              <a:rPr lang="en-US" sz="3700" dirty="0">
                <a:solidFill>
                  <a:srgbClr val="FFFFFF"/>
                </a:solidFill>
              </a:rPr>
            </a:br>
            <a:r>
              <a:rPr lang="en-US" sz="4100" dirty="0">
                <a:solidFill>
                  <a:srgbClr val="FFFFFF"/>
                </a:solidFill>
              </a:rPr>
              <a:t>Does the type of hospital ownership have any effect on HCAHPS Score? </a:t>
            </a:r>
            <a:br>
              <a:rPr lang="en-US" sz="3300" dirty="0">
                <a:solidFill>
                  <a:srgbClr val="FFFFFF"/>
                </a:solidFill>
              </a:rPr>
            </a:br>
            <a:br>
              <a:rPr lang="en-US" sz="2000" dirty="0">
                <a:solidFill>
                  <a:srgbClr val="FFFFFF"/>
                </a:solidFill>
              </a:rPr>
            </a:br>
            <a:r>
              <a:rPr lang="en-US" sz="2000" dirty="0">
                <a:solidFill>
                  <a:srgbClr val="FF0000"/>
                </a:solidFill>
              </a:rPr>
              <a:t>Among the different hospital ownerships, government-federal hospitals have the most consistent scores with respect to all the ratings from multiple surveys. </a:t>
            </a:r>
            <a:br>
              <a:rPr lang="en-US" sz="2000" dirty="0">
                <a:solidFill>
                  <a:srgbClr val="FFFFFF"/>
                </a:solidFill>
              </a:rPr>
            </a:br>
            <a:br>
              <a:rPr lang="en-US" sz="2000" b="1" kern="1200" dirty="0">
                <a:solidFill>
                  <a:srgbClr val="FFFFFF"/>
                </a:solidFill>
                <a:latin typeface="+mj-lt"/>
                <a:ea typeface="+mj-ea"/>
                <a:cs typeface="+mj-cs"/>
              </a:rPr>
            </a:br>
            <a:endParaRPr lang="en-US" sz="2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35D5CE3-B32B-465F-907A-391BEBA3A05C}"/>
              </a:ext>
            </a:extLst>
          </p:cNvPr>
          <p:cNvSpPr txBox="1"/>
          <p:nvPr/>
        </p:nvSpPr>
        <p:spPr>
          <a:xfrm>
            <a:off x="4902423" y="144863"/>
            <a:ext cx="6500223" cy="800219"/>
          </a:xfrm>
          <a:prstGeom prst="rect">
            <a:avLst/>
          </a:prstGeom>
          <a:noFill/>
        </p:spPr>
        <p:txBody>
          <a:bodyPr wrap="square" rtlCol="0">
            <a:spAutoFit/>
          </a:bodyPr>
          <a:lstStyle/>
          <a:p>
            <a:br>
              <a:rPr lang="en-US" sz="2800" b="1" dirty="0">
                <a:solidFill>
                  <a:srgbClr val="FFFFFF"/>
                </a:solidFill>
              </a:rPr>
            </a:br>
            <a:endParaRPr lang="en-US" b="1" dirty="0">
              <a:solidFill>
                <a:srgbClr val="FF0000"/>
              </a:solidFill>
            </a:endParaRPr>
          </a:p>
        </p:txBody>
      </p:sp>
      <p:pic>
        <p:nvPicPr>
          <p:cNvPr id="5" name="Picture 4">
            <a:extLst>
              <a:ext uri="{FF2B5EF4-FFF2-40B4-BE49-F238E27FC236}">
                <a16:creationId xmlns:a16="http://schemas.microsoft.com/office/drawing/2014/main" id="{B2C0E855-08B5-4A90-B669-13E115DBC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277" y="791194"/>
            <a:ext cx="3292629" cy="5574281"/>
          </a:xfrm>
          <a:prstGeom prst="rect">
            <a:avLst/>
          </a:prstGeom>
        </p:spPr>
      </p:pic>
      <p:sp>
        <p:nvSpPr>
          <p:cNvPr id="11" name="TextBox 10">
            <a:extLst>
              <a:ext uri="{FF2B5EF4-FFF2-40B4-BE49-F238E27FC236}">
                <a16:creationId xmlns:a16="http://schemas.microsoft.com/office/drawing/2014/main" id="{121C2D2C-6531-4383-85D9-9E94E5401904}"/>
              </a:ext>
            </a:extLst>
          </p:cNvPr>
          <p:cNvSpPr txBox="1"/>
          <p:nvPr/>
        </p:nvSpPr>
        <p:spPr>
          <a:xfrm>
            <a:off x="6338277" y="144863"/>
            <a:ext cx="4853354" cy="646331"/>
          </a:xfrm>
          <a:prstGeom prst="rect">
            <a:avLst/>
          </a:prstGeom>
          <a:noFill/>
        </p:spPr>
        <p:txBody>
          <a:bodyPr wrap="square" rtlCol="0">
            <a:spAutoFit/>
          </a:bodyPr>
          <a:lstStyle/>
          <a:p>
            <a:r>
              <a:rPr lang="en-US" b="1" dirty="0">
                <a:solidFill>
                  <a:srgbClr val="FF0000"/>
                </a:solidFill>
              </a:rPr>
              <a:t>Correlation between hospital type and different HCAHPS rating categories</a:t>
            </a:r>
          </a:p>
        </p:txBody>
      </p:sp>
    </p:spTree>
    <p:extLst>
      <p:ext uri="{BB962C8B-B14F-4D97-AF65-F5344CB8AC3E}">
        <p14:creationId xmlns:p14="http://schemas.microsoft.com/office/powerpoint/2010/main" val="399605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CD96-C6A1-4B80-94EB-AA390A4E2F63}"/>
              </a:ext>
            </a:extLst>
          </p:cNvPr>
          <p:cNvSpPr>
            <a:spLocks noGrp="1"/>
          </p:cNvSpPr>
          <p:nvPr>
            <p:ph type="title"/>
          </p:nvPr>
        </p:nvSpPr>
        <p:spPr/>
        <p:txBody>
          <a:bodyPr/>
          <a:lstStyle/>
          <a:p>
            <a:r>
              <a:rPr lang="en-US" b="1" dirty="0"/>
              <a:t>Questions? </a:t>
            </a:r>
          </a:p>
        </p:txBody>
      </p:sp>
    </p:spTree>
    <p:extLst>
      <p:ext uri="{BB962C8B-B14F-4D97-AF65-F5344CB8AC3E}">
        <p14:creationId xmlns:p14="http://schemas.microsoft.com/office/powerpoint/2010/main" val="4608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CD96-C6A1-4B80-94EB-AA390A4E2F63}"/>
              </a:ext>
            </a:extLst>
          </p:cNvPr>
          <p:cNvSpPr>
            <a:spLocks noGrp="1"/>
          </p:cNvSpPr>
          <p:nvPr>
            <p:ph type="title"/>
          </p:nvPr>
        </p:nvSpPr>
        <p:spPr/>
        <p:txBody>
          <a:bodyPr/>
          <a:lstStyle/>
          <a:p>
            <a:r>
              <a:rPr lang="en-US" b="1" dirty="0"/>
              <a:t>Thank You! </a:t>
            </a:r>
          </a:p>
        </p:txBody>
      </p:sp>
    </p:spTree>
    <p:extLst>
      <p:ext uri="{BB962C8B-B14F-4D97-AF65-F5344CB8AC3E}">
        <p14:creationId xmlns:p14="http://schemas.microsoft.com/office/powerpoint/2010/main" val="22472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 </a:t>
            </a:r>
          </a:p>
        </p:txBody>
      </p:sp>
      <p:sp>
        <p:nvSpPr>
          <p:cNvPr id="3" name="Content Placeholder 2"/>
          <p:cNvSpPr>
            <a:spLocks noGrp="1"/>
          </p:cNvSpPr>
          <p:nvPr>
            <p:ph idx="1"/>
          </p:nvPr>
        </p:nvSpPr>
        <p:spPr/>
        <p:txBody>
          <a:bodyPr>
            <a:normAutofit lnSpcReduction="10000"/>
          </a:bodyPr>
          <a:lstStyle/>
          <a:p>
            <a:pPr marL="285750" lvl="4" indent="-285750" hangingPunct="0">
              <a:lnSpc>
                <a:spcPct val="100000"/>
              </a:lnSpc>
              <a:spcBef>
                <a:spcPts val="0"/>
              </a:spcBef>
            </a:pPr>
            <a:r>
              <a:rPr lang="en-US" sz="2400" kern="0" dirty="0">
                <a:solidFill>
                  <a:srgbClr val="000000"/>
                </a:solidFill>
                <a:cs typeface="Arial"/>
                <a:sym typeface="Arial"/>
              </a:rPr>
              <a:t>Research questions </a:t>
            </a:r>
          </a:p>
          <a:p>
            <a:pPr marL="285750" lvl="4" indent="-285750" hangingPunct="0">
              <a:lnSpc>
                <a:spcPct val="100000"/>
              </a:lnSpc>
              <a:spcBef>
                <a:spcPts val="0"/>
              </a:spcBef>
            </a:pPr>
            <a:r>
              <a:rPr lang="en-US" sz="2400" kern="0" dirty="0">
                <a:solidFill>
                  <a:srgbClr val="000000"/>
                </a:solidFill>
                <a:cs typeface="Arial"/>
                <a:sym typeface="Arial"/>
              </a:rPr>
              <a:t>HCAHPS</a:t>
            </a:r>
          </a:p>
          <a:p>
            <a:pPr marL="285750" lvl="3" indent="-285750" hangingPunct="0">
              <a:lnSpc>
                <a:spcPct val="100000"/>
              </a:lnSpc>
              <a:spcBef>
                <a:spcPts val="0"/>
              </a:spcBef>
            </a:pPr>
            <a:r>
              <a:rPr lang="en-US" sz="2400" kern="0" dirty="0">
                <a:solidFill>
                  <a:srgbClr val="000000"/>
                </a:solidFill>
                <a:cs typeface="Arial"/>
                <a:sym typeface="Arial"/>
              </a:rPr>
              <a:t>Data sets </a:t>
            </a:r>
          </a:p>
          <a:p>
            <a:pPr marL="285750" lvl="3" indent="-285750" hangingPunct="0">
              <a:lnSpc>
                <a:spcPct val="100000"/>
              </a:lnSpc>
              <a:spcBef>
                <a:spcPts val="0"/>
              </a:spcBef>
            </a:pPr>
            <a:r>
              <a:rPr lang="en-US" sz="2400" kern="0" dirty="0">
                <a:solidFill>
                  <a:srgbClr val="000000"/>
                </a:solidFill>
                <a:cs typeface="Arial"/>
                <a:sym typeface="Arial"/>
              </a:rPr>
              <a:t>Data exploration and cleanup process </a:t>
            </a:r>
          </a:p>
          <a:p>
            <a:pPr marL="285750" lvl="3" indent="-285750" hangingPunct="0">
              <a:lnSpc>
                <a:spcPct val="100000"/>
              </a:lnSpc>
              <a:spcBef>
                <a:spcPts val="0"/>
              </a:spcBef>
            </a:pPr>
            <a:r>
              <a:rPr lang="en-US" sz="2400" kern="0" dirty="0">
                <a:solidFill>
                  <a:srgbClr val="000000"/>
                </a:solidFill>
                <a:cs typeface="Arial"/>
                <a:sym typeface="Arial"/>
              </a:rPr>
              <a:t>The analysis process </a:t>
            </a:r>
          </a:p>
          <a:p>
            <a:pPr marL="285750" lvl="3" indent="-285750" hangingPunct="0">
              <a:lnSpc>
                <a:spcPct val="100000"/>
              </a:lnSpc>
              <a:spcBef>
                <a:spcPts val="0"/>
              </a:spcBef>
            </a:pPr>
            <a:r>
              <a:rPr lang="en-US" sz="2400" kern="0" dirty="0">
                <a:solidFill>
                  <a:srgbClr val="000000"/>
                </a:solidFill>
                <a:cs typeface="Arial"/>
                <a:sym typeface="Arial"/>
              </a:rPr>
              <a:t>Conclusion</a:t>
            </a:r>
          </a:p>
          <a:p>
            <a:pPr marL="285750" lvl="3" indent="-285750" hangingPunct="0">
              <a:lnSpc>
                <a:spcPct val="100000"/>
              </a:lnSpc>
              <a:spcBef>
                <a:spcPts val="0"/>
              </a:spcBef>
            </a:pPr>
            <a:r>
              <a:rPr lang="en-US" sz="2400" kern="0" dirty="0">
                <a:solidFill>
                  <a:srgbClr val="000000"/>
                </a:solidFill>
                <a:cs typeface="Arial"/>
                <a:sym typeface="Arial"/>
              </a:rPr>
              <a:t>Questions  </a:t>
            </a:r>
          </a:p>
        </p:txBody>
      </p:sp>
    </p:spTree>
    <p:extLst>
      <p:ext uri="{BB962C8B-B14F-4D97-AF65-F5344CB8AC3E}">
        <p14:creationId xmlns:p14="http://schemas.microsoft.com/office/powerpoint/2010/main" val="23166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CE94-81B7-4A25-ACD9-42FA68575CD5}"/>
              </a:ext>
            </a:extLst>
          </p:cNvPr>
          <p:cNvSpPr>
            <a:spLocks noGrp="1"/>
          </p:cNvSpPr>
          <p:nvPr>
            <p:ph type="title"/>
          </p:nvPr>
        </p:nvSpPr>
        <p:spPr>
          <a:xfrm>
            <a:off x="838200" y="1039688"/>
            <a:ext cx="6934201" cy="965477"/>
          </a:xfrm>
        </p:spPr>
        <p:txBody>
          <a:bodyPr/>
          <a:lstStyle/>
          <a:p>
            <a:r>
              <a:rPr lang="en-US" b="1" dirty="0"/>
              <a:t>Research Questions </a:t>
            </a:r>
          </a:p>
        </p:txBody>
      </p:sp>
      <p:sp>
        <p:nvSpPr>
          <p:cNvPr id="3" name="Content Placeholder 2">
            <a:extLst>
              <a:ext uri="{FF2B5EF4-FFF2-40B4-BE49-F238E27FC236}">
                <a16:creationId xmlns:a16="http://schemas.microsoft.com/office/drawing/2014/main" id="{2509C59E-9AC7-4F3E-A3D3-B5733794B0BE}"/>
              </a:ext>
            </a:extLst>
          </p:cNvPr>
          <p:cNvSpPr>
            <a:spLocks noGrp="1"/>
          </p:cNvSpPr>
          <p:nvPr>
            <p:ph idx="1"/>
          </p:nvPr>
        </p:nvSpPr>
        <p:spPr>
          <a:xfrm>
            <a:off x="838201" y="2005165"/>
            <a:ext cx="8860692" cy="4278404"/>
          </a:xfrm>
        </p:spPr>
        <p:txBody>
          <a:bodyPr>
            <a:noAutofit/>
          </a:bodyPr>
          <a:lstStyle/>
          <a:p>
            <a:pPr marL="342900" indent="-342900">
              <a:buFont typeface="Wingdings" panose="05000000000000000000" pitchFamily="2" charset="2"/>
              <a:buChar char="Ø"/>
            </a:pPr>
            <a:r>
              <a:rPr lang="en-US" sz="2000" dirty="0">
                <a:solidFill>
                  <a:schemeClr val="tx1"/>
                </a:solidFill>
              </a:rPr>
              <a:t>What are the counties in CA that do not have good HCAHPS Scores? </a:t>
            </a:r>
          </a:p>
          <a:p>
            <a:pPr marL="342900" indent="-342900">
              <a:buFont typeface="Wingdings" panose="05000000000000000000" pitchFamily="2" charset="2"/>
              <a:buChar char="Ø"/>
            </a:pPr>
            <a:r>
              <a:rPr lang="en-US" sz="2000" dirty="0"/>
              <a:t>Do hospitals in high-income areas in CA get a higher overall HCAHPS score? </a:t>
            </a:r>
          </a:p>
          <a:p>
            <a:pPr marL="342900" indent="-342900">
              <a:buFont typeface="Wingdings" panose="05000000000000000000" pitchFamily="2" charset="2"/>
              <a:buChar char="Ø"/>
            </a:pPr>
            <a:r>
              <a:rPr lang="en-US" sz="2000" dirty="0">
                <a:solidFill>
                  <a:schemeClr val="tx1"/>
                </a:solidFill>
              </a:rPr>
              <a:t>Does population have any effect on overall HCAHPS Score? </a:t>
            </a:r>
          </a:p>
          <a:p>
            <a:pPr marL="342900" indent="-342900">
              <a:buFont typeface="Wingdings" panose="05000000000000000000" pitchFamily="2" charset="2"/>
              <a:buChar char="Ø"/>
            </a:pPr>
            <a:r>
              <a:rPr lang="en-US" sz="2000" dirty="0">
                <a:solidFill>
                  <a:schemeClr val="tx1"/>
                </a:solidFill>
              </a:rPr>
              <a:t>Is there any correlation between different HCAHPS rating categories? </a:t>
            </a:r>
          </a:p>
          <a:p>
            <a:pPr marL="342900" indent="-342900">
              <a:buFont typeface="Wingdings" panose="05000000000000000000" pitchFamily="2" charset="2"/>
              <a:buChar char="Ø"/>
            </a:pPr>
            <a:r>
              <a:rPr lang="en-US" sz="2000" dirty="0">
                <a:solidFill>
                  <a:schemeClr val="tx1"/>
                </a:solidFill>
              </a:rPr>
              <a:t>Does the type of hospital ownership have any effect on HCAHPS Score? </a:t>
            </a: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88786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6C44-0EE8-49D5-A595-548E31A4A065}"/>
              </a:ext>
            </a:extLst>
          </p:cNvPr>
          <p:cNvSpPr>
            <a:spLocks noGrp="1"/>
          </p:cNvSpPr>
          <p:nvPr>
            <p:ph type="title"/>
          </p:nvPr>
        </p:nvSpPr>
        <p:spPr>
          <a:xfrm>
            <a:off x="771832" y="378721"/>
            <a:ext cx="6934201" cy="965477"/>
          </a:xfrm>
        </p:spPr>
        <p:txBody>
          <a:bodyPr/>
          <a:lstStyle/>
          <a:p>
            <a:r>
              <a:rPr lang="en-US" b="1" dirty="0"/>
              <a:t>HCAHPS</a:t>
            </a:r>
          </a:p>
        </p:txBody>
      </p:sp>
      <p:graphicFrame>
        <p:nvGraphicFramePr>
          <p:cNvPr id="11" name="Content Placeholder 10">
            <a:extLst>
              <a:ext uri="{FF2B5EF4-FFF2-40B4-BE49-F238E27FC236}">
                <a16:creationId xmlns:a16="http://schemas.microsoft.com/office/drawing/2014/main" id="{E0A572CF-BE83-4A33-B88B-87D8C28683EE}"/>
              </a:ext>
            </a:extLst>
          </p:cNvPr>
          <p:cNvGraphicFramePr>
            <a:graphicFrameLocks noGrp="1"/>
          </p:cNvGraphicFramePr>
          <p:nvPr>
            <p:ph idx="1"/>
            <p:extLst>
              <p:ext uri="{D42A27DB-BD31-4B8C-83A1-F6EECF244321}">
                <p14:modId xmlns:p14="http://schemas.microsoft.com/office/powerpoint/2010/main" val="2216056771"/>
              </p:ext>
            </p:extLst>
          </p:nvPr>
        </p:nvGraphicFramePr>
        <p:xfrm>
          <a:off x="838200" y="1344198"/>
          <a:ext cx="10606548" cy="4577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9" name="Straight Connector 18">
            <a:extLst>
              <a:ext uri="{FF2B5EF4-FFF2-40B4-BE49-F238E27FC236}">
                <a16:creationId xmlns:a16="http://schemas.microsoft.com/office/drawing/2014/main" id="{7694F65F-ED75-4C99-A781-B5964E802276}"/>
              </a:ext>
            </a:extLst>
          </p:cNvPr>
          <p:cNvCxnSpPr/>
          <p:nvPr/>
        </p:nvCxnSpPr>
        <p:spPr>
          <a:xfrm>
            <a:off x="7520940" y="3642360"/>
            <a:ext cx="2606040"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69088-68CA-437D-855F-12D726CEA949}"/>
              </a:ext>
            </a:extLst>
          </p:cNvPr>
          <p:cNvCxnSpPr>
            <a:cxnSpLocks/>
          </p:cNvCxnSpPr>
          <p:nvPr/>
        </p:nvCxnSpPr>
        <p:spPr>
          <a:xfrm flipV="1">
            <a:off x="10126980" y="268224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A4B865-1B37-4E15-9CED-F547890F762E}"/>
              </a:ext>
            </a:extLst>
          </p:cNvPr>
          <p:cNvSpPr txBox="1"/>
          <p:nvPr/>
        </p:nvSpPr>
        <p:spPr>
          <a:xfrm rot="19729481">
            <a:off x="7446881" y="1059247"/>
            <a:ext cx="2349566" cy="369332"/>
          </a:xfrm>
          <a:prstGeom prst="rect">
            <a:avLst/>
          </a:prstGeom>
          <a:noFill/>
        </p:spPr>
        <p:txBody>
          <a:bodyPr wrap="square" rtlCol="0">
            <a:spAutoFit/>
          </a:bodyPr>
          <a:lstStyle/>
          <a:p>
            <a:r>
              <a:rPr lang="en-US" b="1" dirty="0">
                <a:solidFill>
                  <a:srgbClr val="FF0000"/>
                </a:solidFill>
              </a:rPr>
              <a:t>implements</a:t>
            </a:r>
          </a:p>
        </p:txBody>
      </p:sp>
      <p:sp>
        <p:nvSpPr>
          <p:cNvPr id="24" name="TextBox 23">
            <a:extLst>
              <a:ext uri="{FF2B5EF4-FFF2-40B4-BE49-F238E27FC236}">
                <a16:creationId xmlns:a16="http://schemas.microsoft.com/office/drawing/2014/main" id="{4DF09EE3-2645-428D-B368-0D6904A22833}"/>
              </a:ext>
            </a:extLst>
          </p:cNvPr>
          <p:cNvSpPr txBox="1"/>
          <p:nvPr/>
        </p:nvSpPr>
        <p:spPr>
          <a:xfrm rot="19729481">
            <a:off x="7446881" y="2641538"/>
            <a:ext cx="2349566" cy="369332"/>
          </a:xfrm>
          <a:prstGeom prst="rect">
            <a:avLst/>
          </a:prstGeom>
          <a:noFill/>
        </p:spPr>
        <p:txBody>
          <a:bodyPr wrap="square" rtlCol="0">
            <a:spAutoFit/>
          </a:bodyPr>
          <a:lstStyle/>
          <a:p>
            <a:r>
              <a:rPr lang="en-US" b="1" dirty="0">
                <a:solidFill>
                  <a:srgbClr val="FF0000"/>
                </a:solidFill>
              </a:rPr>
              <a:t>requires</a:t>
            </a:r>
          </a:p>
        </p:txBody>
      </p:sp>
    </p:spTree>
    <p:extLst>
      <p:ext uri="{BB962C8B-B14F-4D97-AF65-F5344CB8AC3E}">
        <p14:creationId xmlns:p14="http://schemas.microsoft.com/office/powerpoint/2010/main" val="407023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5A2C02-B799-4219-BB44-D21E8C7D26DA}"/>
              </a:ext>
            </a:extLst>
          </p:cNvPr>
          <p:cNvSpPr>
            <a:spLocks noGrp="1"/>
          </p:cNvSpPr>
          <p:nvPr>
            <p:ph type="title"/>
          </p:nvPr>
        </p:nvSpPr>
        <p:spPr>
          <a:xfrm>
            <a:off x="838200" y="963877"/>
            <a:ext cx="3494362" cy="4930246"/>
          </a:xfrm>
        </p:spPr>
        <p:txBody>
          <a:bodyPr>
            <a:normAutofit/>
          </a:bodyPr>
          <a:lstStyle/>
          <a:p>
            <a:pPr algn="r"/>
            <a:r>
              <a:rPr lang="en-US" sz="3700" b="1">
                <a:solidFill>
                  <a:schemeClr val="tx1"/>
                </a:solidFill>
              </a:rPr>
              <a:t>HCAHPS</a:t>
            </a:r>
            <a:r>
              <a:rPr lang="en-US" sz="3700">
                <a:solidFill>
                  <a:schemeClr val="tx1"/>
                </a:solidFill>
              </a:rPr>
              <a:t> (</a:t>
            </a:r>
            <a:r>
              <a:rPr lang="en-US" sz="2400">
                <a:solidFill>
                  <a:schemeClr val="tx1"/>
                </a:solidFill>
              </a:rPr>
              <a:t>Hospital Consumer Assessment of Healthcare Providers and Systems</a:t>
            </a:r>
            <a:r>
              <a:rPr lang="en-US" sz="3700">
                <a:solidFill>
                  <a:schemeClr val="tx1"/>
                </a:solidFill>
              </a:rPr>
              <a:t>) </a:t>
            </a:r>
            <a:r>
              <a:rPr lang="en-US" sz="3700" b="1">
                <a:solidFill>
                  <a:schemeClr val="tx1"/>
                </a:solidFill>
              </a:rPr>
              <a:t>Survey</a:t>
            </a:r>
            <a:endParaRPr lang="en-US" sz="3700" b="1" dirty="0">
              <a:solidFill>
                <a:schemeClr val="tx1"/>
              </a:solidFill>
            </a:endParaRPr>
          </a:p>
        </p:txBody>
      </p:sp>
      <p:sp>
        <p:nvSpPr>
          <p:cNvPr id="3" name="Content Placeholder 2">
            <a:extLst>
              <a:ext uri="{FF2B5EF4-FFF2-40B4-BE49-F238E27FC236}">
                <a16:creationId xmlns:a16="http://schemas.microsoft.com/office/drawing/2014/main" id="{523DA5DC-5453-4BF5-B414-F95D53770718}"/>
              </a:ext>
            </a:extLst>
          </p:cNvPr>
          <p:cNvSpPr>
            <a:spLocks noGrp="1"/>
          </p:cNvSpPr>
          <p:nvPr>
            <p:ph idx="1"/>
          </p:nvPr>
        </p:nvSpPr>
        <p:spPr>
          <a:xfrm>
            <a:off x="4976031" y="963877"/>
            <a:ext cx="6377769" cy="4930246"/>
          </a:xfrm>
        </p:spPr>
        <p:txBody>
          <a:bodyPr anchor="ctr">
            <a:normAutofit/>
          </a:bodyPr>
          <a:lstStyle/>
          <a:p>
            <a:pPr marL="285750" indent="-285750">
              <a:lnSpc>
                <a:spcPct val="100000"/>
              </a:lnSpc>
              <a:buFont typeface="Arial" panose="020B0604020202020204" pitchFamily="34" charset="0"/>
              <a:buChar char="•"/>
            </a:pPr>
            <a:r>
              <a:rPr lang="en-US" sz="2400" dirty="0"/>
              <a:t>standardized survey instrument and data collection methodology to </a:t>
            </a:r>
            <a:r>
              <a:rPr lang="en-US" sz="2400" b="1" dirty="0"/>
              <a:t>measure</a:t>
            </a:r>
            <a:r>
              <a:rPr lang="en-US" sz="2400" dirty="0"/>
              <a:t> patients' perspectives of hospital care.</a:t>
            </a:r>
          </a:p>
          <a:p>
            <a:pPr marL="285750" indent="-285750">
              <a:lnSpc>
                <a:spcPct val="100000"/>
              </a:lnSpc>
              <a:buFont typeface="Arial" panose="020B0604020202020204" pitchFamily="34" charset="0"/>
              <a:buChar char="•"/>
            </a:pPr>
            <a:r>
              <a:rPr lang="en-US" sz="2400" dirty="0"/>
              <a:t>integral part of CMS’ efforts to improve healthcare in the U.S.  </a:t>
            </a:r>
          </a:p>
          <a:p>
            <a:pPr marL="285750" indent="-285750">
              <a:lnSpc>
                <a:spcPct val="100000"/>
              </a:lnSpc>
              <a:buFont typeface="Arial" panose="020B0604020202020204" pitchFamily="34" charset="0"/>
              <a:buChar char="•"/>
            </a:pPr>
            <a:r>
              <a:rPr lang="en-US" sz="2400" dirty="0"/>
              <a:t>some CAHPS surveys are used in Value-Based Purchasing (Pay for Performance) initiatives.  </a:t>
            </a:r>
          </a:p>
          <a:p>
            <a:pPr marL="285750" indent="-285750">
              <a:lnSpc>
                <a:spcPct val="100000"/>
              </a:lnSpc>
              <a:buFont typeface="Arial" panose="020B0604020202020204" pitchFamily="34" charset="0"/>
              <a:buChar char="•"/>
            </a:pPr>
            <a:r>
              <a:rPr lang="en-US" sz="2400" dirty="0"/>
              <a:t>released publicly to give people a way to compare hospitals</a:t>
            </a:r>
          </a:p>
        </p:txBody>
      </p:sp>
    </p:spTree>
    <p:extLst>
      <p:ext uri="{BB962C8B-B14F-4D97-AF65-F5344CB8AC3E}">
        <p14:creationId xmlns:p14="http://schemas.microsoft.com/office/powerpoint/2010/main" val="26640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2C02-B799-4219-BB44-D21E8C7D26DA}"/>
              </a:ext>
            </a:extLst>
          </p:cNvPr>
          <p:cNvSpPr>
            <a:spLocks noGrp="1"/>
          </p:cNvSpPr>
          <p:nvPr>
            <p:ph type="title"/>
          </p:nvPr>
        </p:nvSpPr>
        <p:spPr>
          <a:xfrm>
            <a:off x="838201" y="867750"/>
            <a:ext cx="6934201" cy="965477"/>
          </a:xfrm>
        </p:spPr>
        <p:txBody>
          <a:bodyPr/>
          <a:lstStyle/>
          <a:p>
            <a:r>
              <a:rPr lang="en-US" b="1" dirty="0"/>
              <a:t>Data Sets</a:t>
            </a:r>
          </a:p>
        </p:txBody>
      </p:sp>
      <p:sp>
        <p:nvSpPr>
          <p:cNvPr id="3" name="Content Placeholder 2">
            <a:extLst>
              <a:ext uri="{FF2B5EF4-FFF2-40B4-BE49-F238E27FC236}">
                <a16:creationId xmlns:a16="http://schemas.microsoft.com/office/drawing/2014/main" id="{523DA5DC-5453-4BF5-B414-F95D53770718}"/>
              </a:ext>
            </a:extLst>
          </p:cNvPr>
          <p:cNvSpPr>
            <a:spLocks noGrp="1"/>
          </p:cNvSpPr>
          <p:nvPr>
            <p:ph idx="1"/>
          </p:nvPr>
        </p:nvSpPr>
        <p:spPr>
          <a:xfrm>
            <a:off x="838201" y="2016370"/>
            <a:ext cx="8290168" cy="3938382"/>
          </a:xfrm>
        </p:spPr>
        <p:txBody>
          <a:bodyPr>
            <a:normAutofit fontScale="25000" lnSpcReduction="20000"/>
          </a:bodyPr>
          <a:lstStyle/>
          <a:p>
            <a:pPr marL="457200" indent="-457200">
              <a:buFont typeface="Wingdings" panose="05000000000000000000" pitchFamily="2" charset="2"/>
              <a:buChar char="ü"/>
            </a:pPr>
            <a:r>
              <a:rPr lang="en-US" sz="8000" b="1" dirty="0"/>
              <a:t>2016 County Health Rankings California Data - v3.xls </a:t>
            </a:r>
          </a:p>
          <a:p>
            <a:r>
              <a:rPr lang="en-US" sz="8000" dirty="0">
                <a:solidFill>
                  <a:srgbClr val="FF0000"/>
                </a:solidFill>
              </a:rPr>
              <a:t>http://www.countyhealthrankings.org/app/california/2016/downloads</a:t>
            </a:r>
          </a:p>
          <a:p>
            <a:pPr marL="457200" indent="-457200">
              <a:buFont typeface="Wingdings" panose="05000000000000000000" pitchFamily="2" charset="2"/>
              <a:buChar char="ü"/>
            </a:pPr>
            <a:r>
              <a:rPr lang="en-US" sz="8000" b="1" dirty="0"/>
              <a:t>HCAHPS-CA-Hospital.xlsx </a:t>
            </a:r>
          </a:p>
          <a:p>
            <a:pPr marL="457200" indent="-457200">
              <a:buFont typeface="Wingdings" panose="05000000000000000000" pitchFamily="2" charset="2"/>
              <a:buChar char="ü"/>
            </a:pPr>
            <a:r>
              <a:rPr lang="en-US" sz="8000" b="1" dirty="0"/>
              <a:t>Hospital General Information.csv</a:t>
            </a:r>
          </a:p>
          <a:p>
            <a:r>
              <a:rPr lang="en-US" sz="8000" dirty="0">
                <a:solidFill>
                  <a:srgbClr val="FF0000"/>
                </a:solidFill>
              </a:rPr>
              <a:t>× </a:t>
            </a:r>
            <a:r>
              <a:rPr lang="en-US" sz="8000" dirty="0">
                <a:solidFill>
                  <a:schemeClr val="bg2">
                    <a:lumMod val="25000"/>
                  </a:schemeClr>
                </a:solidFill>
              </a:rPr>
              <a:t>Complications and Deaths - Hospital.csv</a:t>
            </a:r>
          </a:p>
          <a:p>
            <a:r>
              <a:rPr lang="en-US" sz="8000" dirty="0">
                <a:solidFill>
                  <a:srgbClr val="FF0000"/>
                </a:solidFill>
              </a:rPr>
              <a:t>× </a:t>
            </a:r>
            <a:r>
              <a:rPr lang="en-US" sz="8000" dirty="0">
                <a:solidFill>
                  <a:schemeClr val="bg2">
                    <a:lumMod val="25000"/>
                  </a:schemeClr>
                </a:solidFill>
              </a:rPr>
              <a:t>Healthcare Associated Infections - Hospital.csv</a:t>
            </a:r>
          </a:p>
          <a:p>
            <a:r>
              <a:rPr lang="en-US" sz="8000" dirty="0">
                <a:solidFill>
                  <a:srgbClr val="FF0000"/>
                </a:solidFill>
              </a:rPr>
              <a:t>× </a:t>
            </a:r>
            <a:r>
              <a:rPr lang="en-US" sz="8000" dirty="0">
                <a:solidFill>
                  <a:schemeClr val="bg2">
                    <a:lumMod val="25000"/>
                  </a:schemeClr>
                </a:solidFill>
              </a:rPr>
              <a:t>Timely and Effective Care - Hospital.csv</a:t>
            </a:r>
          </a:p>
          <a:p>
            <a:r>
              <a:rPr lang="en-US" sz="8000" dirty="0">
                <a:solidFill>
                  <a:srgbClr val="FF0000"/>
                </a:solidFill>
              </a:rPr>
              <a:t>https://data.medicare.gov/data/hospital-compare</a:t>
            </a:r>
          </a:p>
          <a:p>
            <a:endParaRPr lang="en-US" sz="3800" dirty="0">
              <a:solidFill>
                <a:schemeClr val="bg2">
                  <a:lumMod val="25000"/>
                </a:schemeClr>
              </a:solidFill>
            </a:endParaRPr>
          </a:p>
          <a:p>
            <a:endParaRPr lang="en-US" sz="2400" dirty="0">
              <a:solidFill>
                <a:schemeClr val="bg1">
                  <a:lumMod val="50000"/>
                </a:schemeClr>
              </a:solidFill>
            </a:endParaRPr>
          </a:p>
          <a:p>
            <a:endParaRPr lang="en-US" sz="2400" b="1" dirty="0"/>
          </a:p>
          <a:p>
            <a:endParaRPr lang="en-US" sz="2400" dirty="0"/>
          </a:p>
          <a:p>
            <a:endParaRPr lang="en-US" dirty="0"/>
          </a:p>
        </p:txBody>
      </p:sp>
    </p:spTree>
    <p:extLst>
      <p:ext uri="{BB962C8B-B14F-4D97-AF65-F5344CB8AC3E}">
        <p14:creationId xmlns:p14="http://schemas.microsoft.com/office/powerpoint/2010/main" val="308706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0A2E-DB48-4D89-BE89-79A2BBE52C30}"/>
              </a:ext>
            </a:extLst>
          </p:cNvPr>
          <p:cNvSpPr>
            <a:spLocks noGrp="1"/>
          </p:cNvSpPr>
          <p:nvPr>
            <p:ph type="title"/>
          </p:nvPr>
        </p:nvSpPr>
        <p:spPr/>
        <p:txBody>
          <a:bodyPr>
            <a:normAutofit fontScale="90000"/>
          </a:bodyPr>
          <a:lstStyle/>
          <a:p>
            <a:br>
              <a:rPr lang="en-US" kern="0" dirty="0">
                <a:solidFill>
                  <a:srgbClr val="000000"/>
                </a:solidFill>
                <a:cs typeface="Arial"/>
                <a:sym typeface="Arial"/>
              </a:rPr>
            </a:br>
            <a:r>
              <a:rPr lang="en-US" b="1" kern="0" dirty="0">
                <a:solidFill>
                  <a:srgbClr val="000000"/>
                </a:solidFill>
                <a:cs typeface="Arial"/>
                <a:sym typeface="Arial"/>
              </a:rPr>
              <a:t>Data exploration and cleanup process </a:t>
            </a:r>
            <a:br>
              <a:rPr lang="en-US" kern="0" dirty="0">
                <a:solidFill>
                  <a:srgbClr val="000000"/>
                </a:solidFill>
                <a:cs typeface="Arial"/>
                <a:sym typeface="Arial"/>
              </a:rPr>
            </a:br>
            <a:endParaRPr lang="en-US" dirty="0"/>
          </a:p>
        </p:txBody>
      </p:sp>
      <p:sp>
        <p:nvSpPr>
          <p:cNvPr id="3" name="Content Placeholder 2">
            <a:extLst>
              <a:ext uri="{FF2B5EF4-FFF2-40B4-BE49-F238E27FC236}">
                <a16:creationId xmlns:a16="http://schemas.microsoft.com/office/drawing/2014/main" id="{FFF4A3C9-3428-4552-B570-D2A6C73FC89C}"/>
              </a:ext>
            </a:extLst>
          </p:cNvPr>
          <p:cNvSpPr>
            <a:spLocks noGrp="1"/>
          </p:cNvSpPr>
          <p:nvPr>
            <p:ph idx="1"/>
          </p:nvPr>
        </p:nvSpPr>
        <p:spPr/>
        <p:txBody>
          <a:bodyPr/>
          <a:lstStyle/>
          <a:p>
            <a:r>
              <a:rPr lang="en-US" dirty="0"/>
              <a:t>https://github.com/jLynnePhillips/Data_Bootcamp_Project1/tree/master/Analysis/Cleaned_Data</a:t>
            </a:r>
          </a:p>
        </p:txBody>
      </p:sp>
    </p:spTree>
    <p:extLst>
      <p:ext uri="{BB962C8B-B14F-4D97-AF65-F5344CB8AC3E}">
        <p14:creationId xmlns:p14="http://schemas.microsoft.com/office/powerpoint/2010/main" val="171350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5F64-0E24-493B-9C66-DBF1FAB5E646}"/>
              </a:ext>
            </a:extLst>
          </p:cNvPr>
          <p:cNvSpPr>
            <a:spLocks noGrp="1"/>
          </p:cNvSpPr>
          <p:nvPr>
            <p:ph type="title"/>
          </p:nvPr>
        </p:nvSpPr>
        <p:spPr/>
        <p:txBody>
          <a:bodyPr>
            <a:normAutofit fontScale="90000"/>
          </a:bodyPr>
          <a:lstStyle/>
          <a:p>
            <a:br>
              <a:rPr lang="en-US" b="1" kern="0" dirty="0">
                <a:solidFill>
                  <a:srgbClr val="000000"/>
                </a:solidFill>
                <a:cs typeface="Arial"/>
                <a:sym typeface="Arial"/>
              </a:rPr>
            </a:br>
            <a:r>
              <a:rPr lang="en-US" b="1" kern="0" dirty="0">
                <a:solidFill>
                  <a:srgbClr val="000000"/>
                </a:solidFill>
                <a:cs typeface="Arial"/>
                <a:sym typeface="Arial"/>
              </a:rPr>
              <a:t>The analysis process </a:t>
            </a:r>
            <a:br>
              <a:rPr lang="en-US" b="1" kern="0" dirty="0">
                <a:solidFill>
                  <a:srgbClr val="000000"/>
                </a:solidFill>
                <a:cs typeface="Arial"/>
                <a:sym typeface="Arial"/>
              </a:rPr>
            </a:br>
            <a:endParaRPr lang="en-US" b="1" dirty="0"/>
          </a:p>
        </p:txBody>
      </p:sp>
      <p:sp>
        <p:nvSpPr>
          <p:cNvPr id="3" name="Content Placeholder 2">
            <a:extLst>
              <a:ext uri="{FF2B5EF4-FFF2-40B4-BE49-F238E27FC236}">
                <a16:creationId xmlns:a16="http://schemas.microsoft.com/office/drawing/2014/main" id="{5936389A-8356-4967-838D-C9CE1025CF58}"/>
              </a:ext>
            </a:extLst>
          </p:cNvPr>
          <p:cNvSpPr>
            <a:spLocks noGrp="1"/>
          </p:cNvSpPr>
          <p:nvPr>
            <p:ph idx="1"/>
          </p:nvPr>
        </p:nvSpPr>
        <p:spPr>
          <a:xfrm>
            <a:off x="838200" y="2727433"/>
            <a:ext cx="7969737" cy="2585545"/>
          </a:xfrm>
        </p:spPr>
        <p:txBody>
          <a:bodyPr/>
          <a:lstStyle/>
          <a:p>
            <a:r>
              <a:rPr lang="en-US" dirty="0"/>
              <a:t>https://github.com/jLynnePhillips/Data_Bootcamp_Project1/blob/master/Analysis/Final_Analysis/Fine%20Tune%20Data%20Set.ipynb</a:t>
            </a:r>
          </a:p>
        </p:txBody>
      </p:sp>
    </p:spTree>
    <p:extLst>
      <p:ext uri="{BB962C8B-B14F-4D97-AF65-F5344CB8AC3E}">
        <p14:creationId xmlns:p14="http://schemas.microsoft.com/office/powerpoint/2010/main" val="376203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FBE3B-03A1-4C8F-96B7-DA60B3CA7BF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dirty="0">
                <a:solidFill>
                  <a:srgbClr val="FFFFFF"/>
                </a:solidFill>
              </a:rPr>
              <a:t>What are the counties that do not have good HCAHPS Scores? </a:t>
            </a:r>
            <a:br>
              <a:rPr lang="en-US" sz="3700" dirty="0">
                <a:solidFill>
                  <a:srgbClr val="FFFFFF"/>
                </a:solidFill>
              </a:rPr>
            </a:br>
            <a:br>
              <a:rPr lang="en-US" sz="1200" kern="1200" dirty="0">
                <a:solidFill>
                  <a:srgbClr val="FFFFFF"/>
                </a:solidFill>
                <a:latin typeface="+mj-lt"/>
                <a:ea typeface="+mj-ea"/>
                <a:cs typeface="+mj-cs"/>
              </a:rPr>
            </a:br>
            <a:br>
              <a:rPr lang="en-US" sz="2700" b="1" kern="1200" dirty="0">
                <a:solidFill>
                  <a:srgbClr val="FFFFFF"/>
                </a:solidFill>
                <a:latin typeface="+mj-lt"/>
                <a:ea typeface="+mj-ea"/>
                <a:cs typeface="+mj-cs"/>
              </a:rPr>
            </a:br>
            <a:r>
              <a:rPr lang="en-US" sz="2700" b="1" kern="1200" dirty="0">
                <a:solidFill>
                  <a:srgbClr val="FF0000"/>
                </a:solidFill>
                <a:latin typeface="+mj-lt"/>
                <a:ea typeface="+mj-ea"/>
                <a:cs typeface="+mj-cs"/>
              </a:rPr>
              <a:t>Del Norte </a:t>
            </a:r>
            <a:r>
              <a:rPr lang="en-US" sz="2700" b="1" kern="1200" dirty="0">
                <a:solidFill>
                  <a:srgbClr val="FFFFFF"/>
                </a:solidFill>
                <a:latin typeface="+mj-lt"/>
                <a:ea typeface="+mj-ea"/>
                <a:cs typeface="+mj-cs"/>
              </a:rPr>
              <a:t>and </a:t>
            </a:r>
            <a:r>
              <a:rPr lang="en-US" sz="2700" b="1" kern="1200" dirty="0">
                <a:solidFill>
                  <a:srgbClr val="FF0000"/>
                </a:solidFill>
                <a:latin typeface="+mj-lt"/>
                <a:ea typeface="+mj-ea"/>
                <a:cs typeface="+mj-cs"/>
              </a:rPr>
              <a:t>Yuba</a:t>
            </a:r>
          </a:p>
        </p:txBody>
      </p:sp>
      <p:sp>
        <p:nvSpPr>
          <p:cNvPr id="4" name="TextBox 3">
            <a:extLst>
              <a:ext uri="{FF2B5EF4-FFF2-40B4-BE49-F238E27FC236}">
                <a16:creationId xmlns:a16="http://schemas.microsoft.com/office/drawing/2014/main" id="{443094A3-54F7-4EBD-A435-2BC96114302E}"/>
              </a:ext>
            </a:extLst>
          </p:cNvPr>
          <p:cNvSpPr txBox="1"/>
          <p:nvPr/>
        </p:nvSpPr>
        <p:spPr>
          <a:xfrm>
            <a:off x="5005698" y="1024305"/>
            <a:ext cx="4924697" cy="807913"/>
          </a:xfrm>
          <a:prstGeom prst="rect">
            <a:avLst/>
          </a:prstGeom>
          <a:noFill/>
        </p:spPr>
        <p:txBody>
          <a:bodyPr wrap="square" rtlCol="0">
            <a:spAutoFit/>
          </a:bodyPr>
          <a:lstStyle/>
          <a:p>
            <a:br>
              <a:rPr lang="en-US" sz="1050" b="1" dirty="0">
                <a:solidFill>
                  <a:srgbClr val="FF0000"/>
                </a:solidFill>
              </a:rPr>
            </a:br>
            <a:r>
              <a:rPr lang="en-US" b="1" dirty="0">
                <a:solidFill>
                  <a:srgbClr val="FF0000"/>
                </a:solidFill>
              </a:rPr>
              <a:t>Max Overall HCAHPS Scores per County</a:t>
            </a:r>
            <a:br>
              <a:rPr lang="en-US" b="1" dirty="0">
                <a:solidFill>
                  <a:srgbClr val="FF0000"/>
                </a:solidFill>
              </a:rPr>
            </a:br>
            <a:endParaRPr lang="en-US" dirty="0">
              <a:solidFill>
                <a:srgbClr val="FF0000"/>
              </a:solidFill>
            </a:endParaRPr>
          </a:p>
        </p:txBody>
      </p:sp>
      <p:pic>
        <p:nvPicPr>
          <p:cNvPr id="5" name="Picture 4">
            <a:extLst>
              <a:ext uri="{FF2B5EF4-FFF2-40B4-BE49-F238E27FC236}">
                <a16:creationId xmlns:a16="http://schemas.microsoft.com/office/drawing/2014/main" id="{1397527F-501F-4C7E-94F1-CFA9DE324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82" y="1652464"/>
            <a:ext cx="7082608" cy="4529015"/>
          </a:xfrm>
          <a:prstGeom prst="rect">
            <a:avLst/>
          </a:prstGeom>
        </p:spPr>
      </p:pic>
      <p:sp>
        <p:nvSpPr>
          <p:cNvPr id="11" name="Arrow: Down 10">
            <a:extLst>
              <a:ext uri="{FF2B5EF4-FFF2-40B4-BE49-F238E27FC236}">
                <a16:creationId xmlns:a16="http://schemas.microsoft.com/office/drawing/2014/main" id="{461877B8-B8A7-4843-88D8-78B712027EF5}"/>
              </a:ext>
            </a:extLst>
          </p:cNvPr>
          <p:cNvSpPr/>
          <p:nvPr/>
        </p:nvSpPr>
        <p:spPr>
          <a:xfrm rot="20872085">
            <a:off x="5517662" y="2592615"/>
            <a:ext cx="484632" cy="1948236"/>
          </a:xfrm>
          <a:prstGeom prst="downArrow">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AB3D808-C0D8-4C1A-9A15-A97708AE7079}"/>
              </a:ext>
            </a:extLst>
          </p:cNvPr>
          <p:cNvSpPr/>
          <p:nvPr/>
        </p:nvSpPr>
        <p:spPr>
          <a:xfrm rot="20913797">
            <a:off x="11430000" y="2627783"/>
            <a:ext cx="484632" cy="1877898"/>
          </a:xfrm>
          <a:prstGeom prst="downArrow">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56497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HealthyHabitTracker" id="{DA2F9D51-3953-44AE-B776-FD942518B4A1}" vid="{466E0859-81B1-471E-8472-F6FB18F468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Healthy Habit Tracker</Template>
  <TotalTime>1610</TotalTime>
  <Words>499</Words>
  <Application>Microsoft Office PowerPoint</Application>
  <PresentationFormat>Widescreen</PresentationFormat>
  <Paragraphs>89</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Wingdings</vt:lpstr>
      <vt:lpstr>Office Theme</vt:lpstr>
      <vt:lpstr>Review of HCAHPS Scores at CA Hospitals Data Analytics Bootcamp UC Berkeley Extension 04.05.2018</vt:lpstr>
      <vt:lpstr>Outline </vt:lpstr>
      <vt:lpstr>Research Questions </vt:lpstr>
      <vt:lpstr>HCAHPS</vt:lpstr>
      <vt:lpstr>HCAHPS (Hospital Consumer Assessment of Healthcare Providers and Systems) Survey</vt:lpstr>
      <vt:lpstr>Data Sets</vt:lpstr>
      <vt:lpstr> Data exploration and cleanup process  </vt:lpstr>
      <vt:lpstr> The analysis process  </vt:lpstr>
      <vt:lpstr>What are the counties that do not have good HCAHPS Scores?    Del Norte and Yuba</vt:lpstr>
      <vt:lpstr>Do hospitals in high-income areas in CA get a higher HCAHPS score?   Not according to our data sets</vt:lpstr>
      <vt:lpstr>   Does population have any effect on Hospital Ratings?   Not according to our data sets     </vt:lpstr>
      <vt:lpstr>HCAHPS Categories</vt:lpstr>
      <vt:lpstr>  Is there any correlation between different HCAHPS rating categories?   Nurse Communication, Doctor Communication, Pain Management and Care Transition have the highest positive correlation with the overall rating.  </vt:lpstr>
      <vt:lpstr> Does the type of hospital ownership have any effect on HCAHPS Score?   Among the different hospital ownerships, government-federal hospitals have the most consistent scores with respect to all the ratings from multiple surveys.   </vt:lpstr>
      <vt:lpstr>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Habit Tracker</dc:title>
  <dc:creator>sema uyar</dc:creator>
  <cp:lastModifiedBy>sema uyar</cp:lastModifiedBy>
  <cp:revision>58</cp:revision>
  <dcterms:created xsi:type="dcterms:W3CDTF">2018-04-04T01:38:07Z</dcterms:created>
  <dcterms:modified xsi:type="dcterms:W3CDTF">2018-04-06T01:57:33Z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VT@JAWS2</vt:lpwstr>
  </property>
  <property fmtid="{D5CDD505-2E9C-101B-9397-08002B2CF9AE}" pid="5" name="MSIP_Label_f42aa342-8706-4288-bd11-ebb85995028c_SetDate">
    <vt:lpwstr>2018-02-23T06:16:02.8823307Z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