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4" r:id="rId10"/>
    <p:sldId id="266" r:id="rId11"/>
    <p:sldId id="265" r:id="rId12"/>
    <p:sldId id="323" r:id="rId13"/>
    <p:sldId id="325" r:id="rId14"/>
    <p:sldId id="267" r:id="rId15"/>
    <p:sldId id="268" r:id="rId16"/>
    <p:sldId id="326" r:id="rId17"/>
    <p:sldId id="322" r:id="rId18"/>
    <p:sldId id="269" r:id="rId19"/>
    <p:sldId id="270" r:id="rId20"/>
    <p:sldId id="271" r:id="rId21"/>
    <p:sldId id="328" r:id="rId22"/>
    <p:sldId id="327" r:id="rId23"/>
    <p:sldId id="330" r:id="rId24"/>
    <p:sldId id="306" r:id="rId25"/>
    <p:sldId id="307" r:id="rId26"/>
    <p:sldId id="308" r:id="rId27"/>
    <p:sldId id="309" r:id="rId28"/>
    <p:sldId id="310" r:id="rId29"/>
    <p:sldId id="311" r:id="rId30"/>
    <p:sldId id="332" r:id="rId31"/>
    <p:sldId id="331" r:id="rId32"/>
    <p:sldId id="312" r:id="rId33"/>
    <p:sldId id="273" r:id="rId34"/>
    <p:sldId id="314" r:id="rId35"/>
    <p:sldId id="315" r:id="rId36"/>
    <p:sldId id="317" r:id="rId37"/>
    <p:sldId id="316" r:id="rId38"/>
    <p:sldId id="318" r:id="rId39"/>
    <p:sldId id="319" r:id="rId40"/>
    <p:sldId id="320" r:id="rId41"/>
    <p:sldId id="321" r:id="rId42"/>
    <p:sldId id="333" r:id="rId43"/>
    <p:sldId id="27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icksand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21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288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69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CREDIT CARD CHURN PREDICTOR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" name="Google Shape;117;p4">
            <a:extLst>
              <a:ext uri="{FF2B5EF4-FFF2-40B4-BE49-F238E27FC236}">
                <a16:creationId xmlns:a16="http://schemas.microsoft.com/office/drawing/2014/main" id="{D063D803-928E-41C1-80BF-4DCC626ECDEE}"/>
              </a:ext>
            </a:extLst>
          </p:cNvPr>
          <p:cNvSpPr txBox="1">
            <a:spLocks/>
          </p:cNvSpPr>
          <p:nvPr/>
        </p:nvSpPr>
        <p:spPr>
          <a:xfrm>
            <a:off x="1374593" y="3780440"/>
            <a:ext cx="6927900" cy="10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Diana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Madonko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Franz Kiel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Jason Sutton</a:t>
            </a:r>
          </a:p>
          <a:p>
            <a:pPr>
              <a:buSzPts val="1800"/>
            </a:pP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Swobabika</a:t>
            </a: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 Jena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Thomas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Maina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Will Bobzin</a:t>
            </a:r>
          </a:p>
          <a:p>
            <a:pPr>
              <a:buSzPts val="1800"/>
            </a:pPr>
            <a:endParaRPr lang="en-US" dirty="0"/>
          </a:p>
          <a:p>
            <a:pPr>
              <a:buSzPts val="1800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750" y="1170731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925" y="1170731"/>
            <a:ext cx="132104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;p12">
            <a:extLst>
              <a:ext uri="{FF2B5EF4-FFF2-40B4-BE49-F238E27FC236}">
                <a16:creationId xmlns:a16="http://schemas.microsoft.com/office/drawing/2014/main" id="{84D2096F-7828-4A41-9E15-10AE5D0E07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062" y="2001981"/>
            <a:ext cx="4187688" cy="240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Conclusions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527" y="1192298"/>
            <a:ext cx="7899518" cy="36705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dirty="0" err="1"/>
              <a:t>Credit_Limit</a:t>
            </a:r>
            <a:r>
              <a:rPr lang="en-US" dirty="0"/>
              <a:t>’ and </a:t>
            </a:r>
            <a:r>
              <a:rPr lang="en-US" b="1" dirty="0"/>
              <a:t>‘</a:t>
            </a:r>
            <a:r>
              <a:rPr lang="en-US" b="1" dirty="0" err="1"/>
              <a:t>Avg_Open_To_buy</a:t>
            </a:r>
            <a:r>
              <a:rPr lang="en-US" dirty="0"/>
              <a:t>’ columns have a perfect positive linear correlation of almost 1, hence we decided to retain ‘</a:t>
            </a:r>
            <a:r>
              <a:rPr lang="en-US" b="1" dirty="0" err="1"/>
              <a:t>Avg_Open_To_buy</a:t>
            </a:r>
            <a:r>
              <a:rPr lang="en-US" b="1" dirty="0"/>
              <a:t>’ </a:t>
            </a:r>
            <a:r>
              <a:rPr lang="en-US" dirty="0"/>
              <a:t>column only</a:t>
            </a:r>
          </a:p>
          <a:p>
            <a:endParaRPr lang="en-US" dirty="0"/>
          </a:p>
          <a:p>
            <a:r>
              <a:rPr lang="en-US" dirty="0"/>
              <a:t> 2.   ‘</a:t>
            </a:r>
            <a:r>
              <a:rPr lang="en-US" b="1" dirty="0" err="1"/>
              <a:t>Total_Trans_amt</a:t>
            </a:r>
            <a:r>
              <a:rPr lang="en-US" dirty="0"/>
              <a:t>’ and ‘</a:t>
            </a:r>
            <a:r>
              <a:rPr lang="en-US" b="1" dirty="0" err="1"/>
              <a:t>Total_Trans_c</a:t>
            </a:r>
            <a:r>
              <a:rPr lang="en-US" dirty="0" err="1"/>
              <a:t>t</a:t>
            </a:r>
            <a:r>
              <a:rPr lang="en-US" dirty="0"/>
              <a:t>’ have a strong positive linear correlation of 0.81 . The way we dealt with it was to perform  ‘</a:t>
            </a:r>
            <a:r>
              <a:rPr lang="en-US" b="1" dirty="0" err="1"/>
              <a:t>Total_Trans_amt</a:t>
            </a:r>
            <a:r>
              <a:rPr lang="en-US" dirty="0"/>
              <a:t>’/‘</a:t>
            </a:r>
            <a:r>
              <a:rPr lang="en-US" b="1" dirty="0" err="1"/>
              <a:t>Total_Trans_ct</a:t>
            </a:r>
            <a:r>
              <a:rPr lang="en-US" dirty="0"/>
              <a:t>’ to get a new column </a:t>
            </a:r>
            <a:r>
              <a:rPr lang="en-US" b="1" dirty="0"/>
              <a:t>'</a:t>
            </a:r>
            <a:r>
              <a:rPr lang="en-US" b="1" dirty="0" err="1"/>
              <a:t>Amt_per_Trans</a:t>
            </a:r>
            <a:r>
              <a:rPr lang="en-US" dirty="0"/>
              <a:t>'.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894649"/>
            <a:ext cx="6648489" cy="3670500"/>
          </a:xfrm>
        </p:spPr>
        <p:txBody>
          <a:bodyPr/>
          <a:lstStyle/>
          <a:p>
            <a:r>
              <a:rPr lang="en-AU" dirty="0"/>
              <a:t>Ordinal and non-ordinal categorical features</a:t>
            </a:r>
          </a:p>
          <a:p>
            <a:r>
              <a:rPr lang="en-US" dirty="0"/>
              <a:t>Split data into X (features) and Y (classes)</a:t>
            </a:r>
          </a:p>
          <a:p>
            <a:r>
              <a:rPr lang="en-US" dirty="0"/>
              <a:t>Split data into Train and Test data</a:t>
            </a:r>
          </a:p>
          <a:p>
            <a:r>
              <a:rPr lang="en-US" dirty="0"/>
              <a:t>Label Encoding Y classes</a:t>
            </a:r>
            <a:br>
              <a:rPr lang="en-US" dirty="0"/>
            </a:br>
            <a:r>
              <a:rPr lang="en-US" dirty="0"/>
              <a:t>One-hot encoding</a:t>
            </a:r>
          </a:p>
          <a:p>
            <a:endParaRPr lang="en-AU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346FA-2361-4D60-A891-44FAA594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2" y="3169320"/>
            <a:ext cx="3405208" cy="139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E52CA-2164-4587-936A-B0DFF9E6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8" y="3169320"/>
            <a:ext cx="4101401" cy="13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D38-9B49-4655-BE7C-0864F0CFBDF8}"/>
              </a:ext>
            </a:extLst>
          </p:cNvPr>
          <p:cNvSpPr txBox="1"/>
          <p:nvPr/>
        </p:nvSpPr>
        <p:spPr>
          <a:xfrm>
            <a:off x="1089274" y="2799988"/>
            <a:ext cx="65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Before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After</a:t>
            </a:r>
            <a:endParaRPr lang="en-AU" sz="18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037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992982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Learning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698792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 – Score 0.962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 – Score 0.88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– Score 0.9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Machine Learning Model Development - </a:t>
            </a:r>
            <a:r>
              <a:rPr lang="en-US" dirty="0"/>
              <a:t>Modelling Approach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– Feature Importance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JASON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248602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PLOT WITH FEATURE IMPORTANCE</a:t>
            </a:r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3617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After comparing model outcomes, we opted for </a:t>
            </a: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92.48% Actual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27 customers incorrectly predicted out of 359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8458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HTML</a:t>
            </a:r>
            <a:r>
              <a:rPr lang="en-US" sz="2400" dirty="0"/>
              <a:t>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CSS</a:t>
            </a:r>
            <a:r>
              <a:rPr lang="en-US" sz="2400" dirty="0"/>
              <a:t>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D3</a:t>
            </a:r>
            <a:r>
              <a:rPr lang="en-US" sz="2400" dirty="0">
                <a:solidFill>
                  <a:schemeClr val="bg1"/>
                </a:solidFill>
              </a:rPr>
              <a:t> – user input collection and back- end parsing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chemeClr val="bg1"/>
                </a:solidFill>
              </a:rPr>
              <a:t>CSV file support for mass modelling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3" y="3370599"/>
            <a:ext cx="3903239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 (categorical data)</a:t>
            </a:r>
          </a:p>
          <a:p>
            <a:r>
              <a:rPr lang="en-US" dirty="0"/>
              <a:t>File upload support (CSV)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879922" y="3343815"/>
            <a:ext cx="3643235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1A4B-EE7B-4C70-B276-73578417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58" y="894649"/>
            <a:ext cx="3714683" cy="2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20525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200" b="1" dirty="0"/>
              <a:t>Flask</a:t>
            </a:r>
            <a:r>
              <a:rPr lang="en-US" sz="1200" dirty="0"/>
              <a:t> – two routes 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dirty="0"/>
              <a:t>User individual selection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@app.route(“/individual”,methods=[“POST”]</a:t>
            </a:r>
            <a:br>
              <a:rPr lang="en-US" sz="1200" dirty="0"/>
            </a:br>
            <a:r>
              <a:rPr lang="en-US" sz="1050" dirty="0"/>
              <a:t>def individual():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dirty="0"/>
              <a:t>CSV file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@app.route(“/bulk”, methods=[“POST”])</a:t>
            </a:r>
            <a:br>
              <a:rPr lang="en-US" sz="1200" dirty="0"/>
            </a:br>
            <a:r>
              <a:rPr lang="en-US" sz="1050" dirty="0"/>
              <a:t>def bulk():(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Pre-processing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Machine Learning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Return results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12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Heroku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Slug ignore file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File size limits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2ED-070C-4251-8706-A31E54A5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48" y="2804953"/>
            <a:ext cx="4171950" cy="10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Ideas and Improvements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Things that could have been done differently: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Implemented  a database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Streamlined interface – less input fields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Delve deeper into dataset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8084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dirty="0">
                <a:solidFill>
                  <a:schemeClr val="bg1"/>
                </a:solidFill>
              </a:rPr>
              <a:t>Our tool achieves the objectives, by collecting information for a given customer or customers and predicting whether they are at risk of cancelling their credit card.</a:t>
            </a:r>
            <a:endParaRPr sz="2400" b="0" i="0" u="none" strike="noStrike" cap="none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Applicable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If applied to the right data, the models can work with many different industries besides banks. From health insurance to fitness centres and streaming services.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1238</Words>
  <Application>Microsoft Office PowerPoint</Application>
  <PresentationFormat>On-screen Show (16:9)</PresentationFormat>
  <Paragraphs>245</Paragraphs>
  <Slides>43</Slides>
  <Notes>43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Quicksand</vt:lpstr>
      <vt:lpstr>Arial</vt:lpstr>
      <vt:lpstr>Eleanor template</vt:lpstr>
      <vt:lpstr>CREDIT CARD CHURN PREDICTOR   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Variable Identification</vt:lpstr>
      <vt:lpstr>Exploration Outcomes– Univariate Analysis 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Missing Value Treatment</vt:lpstr>
      <vt:lpstr>Exploration Outcomes– Outlier Treatment</vt:lpstr>
      <vt:lpstr>Exploration Outcomes– Conclusions</vt:lpstr>
      <vt:lpstr>Exploration Outcomes– Pre-processing</vt:lpstr>
      <vt:lpstr>Final Dataset</vt:lpstr>
      <vt:lpstr>Machine Learning Model Development</vt:lpstr>
      <vt:lpstr>Machine Learning Model Development - Modelling Approach </vt:lpstr>
      <vt:lpstr>Modelling Approach– Random Forest</vt:lpstr>
      <vt:lpstr>Modelling Approach– Logistic Regression</vt:lpstr>
      <vt:lpstr>Modelling Approach– K Nearest Neighbour</vt:lpstr>
      <vt:lpstr>Modelling Approach – Feature Importance JASON</vt:lpstr>
      <vt:lpstr>Modelling Approach - Conclusion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Heroku</vt:lpstr>
      <vt:lpstr>Ideas and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Guillermo Bobzin</cp:lastModifiedBy>
  <cp:revision>30</cp:revision>
  <dcterms:modified xsi:type="dcterms:W3CDTF">2021-05-23T06:41:54Z</dcterms:modified>
</cp:coreProperties>
</file>