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324" r:id="rId10"/>
    <p:sldId id="266" r:id="rId11"/>
    <p:sldId id="265" r:id="rId12"/>
    <p:sldId id="323" r:id="rId13"/>
    <p:sldId id="325" r:id="rId14"/>
    <p:sldId id="267" r:id="rId15"/>
    <p:sldId id="268" r:id="rId16"/>
    <p:sldId id="326" r:id="rId17"/>
    <p:sldId id="322" r:id="rId18"/>
    <p:sldId id="269" r:id="rId19"/>
    <p:sldId id="270" r:id="rId20"/>
    <p:sldId id="271" r:id="rId21"/>
    <p:sldId id="328" r:id="rId22"/>
    <p:sldId id="327" r:id="rId23"/>
    <p:sldId id="330" r:id="rId24"/>
    <p:sldId id="306" r:id="rId25"/>
    <p:sldId id="307" r:id="rId26"/>
    <p:sldId id="308" r:id="rId27"/>
    <p:sldId id="309" r:id="rId28"/>
    <p:sldId id="310" r:id="rId29"/>
    <p:sldId id="311" r:id="rId30"/>
    <p:sldId id="331" r:id="rId31"/>
    <p:sldId id="332" r:id="rId32"/>
    <p:sldId id="312" r:id="rId33"/>
    <p:sldId id="273" r:id="rId34"/>
    <p:sldId id="314" r:id="rId35"/>
    <p:sldId id="315" r:id="rId36"/>
    <p:sldId id="317" r:id="rId37"/>
    <p:sldId id="316" r:id="rId38"/>
    <p:sldId id="318" r:id="rId39"/>
    <p:sldId id="319" r:id="rId40"/>
    <p:sldId id="320" r:id="rId41"/>
    <p:sldId id="321" r:id="rId42"/>
    <p:sldId id="333" r:id="rId43"/>
    <p:sldId id="274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Quicksand" panose="02070303000000060000" pitchFamily="18" charset="77"/>
      <p:regular r:id="rId50"/>
      <p:bold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ei7ef6iks7B7X8ITjCQ6wJRgU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Bobzin" initials="GB" lastIdx="1" clrIdx="0">
    <p:extLst>
      <p:ext uri="{19B8F6BF-5375-455C-9EA6-DF929625EA0E}">
        <p15:presenceInfo xmlns:p15="http://schemas.microsoft.com/office/powerpoint/2012/main" userId="972e4742a065e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82C5E-61D6-4E28-80A7-561227BE27AA}">
  <a:tblStyle styleId="{F0A82C5E-61D6-4E28-80A7-561227BE27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0956C8-33C8-4C18-B7E2-374233A0DA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2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Education level data is not solid, 15% stated “Unknown”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Similar issue with Marital Status, with 7.4% “Unknown”.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Clear bias detected in Length of Relationship – 24.3% of customers have been so for exactly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42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Correlation Matrix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Applied to all continuous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Displays degree of correlation between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◦"/>
              <a:tabLst/>
              <a:defRPr/>
            </a:pPr>
            <a:r>
              <a:rPr lang="en-US" dirty="0"/>
              <a:t>Analysis of explanatory and response variables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6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6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21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6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680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78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29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8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054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8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288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421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3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8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48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05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06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331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66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195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690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0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5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5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52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2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2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5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5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5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5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5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9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CREDIT CARD CHURN PREDICTOR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3" name="Google Shape;117;p4">
            <a:extLst>
              <a:ext uri="{FF2B5EF4-FFF2-40B4-BE49-F238E27FC236}">
                <a16:creationId xmlns:a16="http://schemas.microsoft.com/office/drawing/2014/main" id="{D063D803-928E-41C1-80BF-4DCC626ECDEE}"/>
              </a:ext>
            </a:extLst>
          </p:cNvPr>
          <p:cNvSpPr txBox="1">
            <a:spLocks/>
          </p:cNvSpPr>
          <p:nvPr/>
        </p:nvSpPr>
        <p:spPr>
          <a:xfrm>
            <a:off x="1374593" y="3780440"/>
            <a:ext cx="6927900" cy="10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Diana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Madonko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Franz Kiel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Jason Sutton</a:t>
            </a:r>
          </a:p>
          <a:p>
            <a:pPr>
              <a:buSzPts val="1800"/>
            </a:pP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Swobabika</a:t>
            </a: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 Jena</a:t>
            </a: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Thomas </a:t>
            </a:r>
            <a:r>
              <a:rPr lang="en-US" sz="1100" dirty="0" err="1">
                <a:solidFill>
                  <a:schemeClr val="bg1"/>
                </a:solidFill>
                <a:latin typeface="Quicksand" panose="020B0604020202020204" charset="0"/>
              </a:rPr>
              <a:t>Maina</a:t>
            </a:r>
            <a:endParaRPr lang="en-US" sz="1100" dirty="0">
              <a:solidFill>
                <a:schemeClr val="bg1"/>
              </a:solidFill>
              <a:latin typeface="Quicksand" panose="020B0604020202020204" charset="0"/>
            </a:endParaRPr>
          </a:p>
          <a:p>
            <a:pPr>
              <a:buSzPts val="1800"/>
            </a:pPr>
            <a:r>
              <a:rPr lang="en-US" sz="1100" dirty="0">
                <a:solidFill>
                  <a:schemeClr val="bg1"/>
                </a:solidFill>
                <a:latin typeface="Quicksand" panose="020B0604020202020204" charset="0"/>
              </a:rPr>
              <a:t>Will Bobzin</a:t>
            </a:r>
          </a:p>
          <a:p>
            <a:pPr>
              <a:buSzPts val="1800"/>
            </a:pPr>
            <a:endParaRPr lang="en-US" dirty="0"/>
          </a:p>
          <a:p>
            <a:pPr>
              <a:buSzPts val="1800"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Basic table with type of data for each column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Serves as reference at exploration and execution stages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F42C9-D610-4D55-923A-EE7EE0BB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56" y="924813"/>
            <a:ext cx="4672401" cy="3827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16% of customers in the data set have closed their accounts.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Gender is slightly biased towards Males, but not significantly.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061" y="1174118"/>
            <a:ext cx="1009969" cy="357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225" y="1174116"/>
            <a:ext cx="902090" cy="35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Education level data is not solid, 15% stated “Unknown”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Similar issue with Marital Status, with 7.4% “Unknown”.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1246267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943" y="1246267"/>
            <a:ext cx="1321043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86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750" y="1170731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2925" y="1170731"/>
            <a:ext cx="132104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5;p12">
            <a:extLst>
              <a:ext uri="{FF2B5EF4-FFF2-40B4-BE49-F238E27FC236}">
                <a16:creationId xmlns:a16="http://schemas.microsoft.com/office/drawing/2014/main" id="{84D2096F-7828-4A41-9E15-10AE5D0E07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6062" y="2001981"/>
            <a:ext cx="4187688" cy="2403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8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 – Univariate Analysis </a:t>
            </a:r>
            <a:endParaRPr dirty="0"/>
          </a:p>
        </p:txBody>
      </p:sp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7511313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Clear bias detected in Length of Relationship – 24.3% of customers have been so for exactly 36 months.</a:t>
            </a:r>
            <a:endParaRPr dirty="0"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059" y="2256794"/>
            <a:ext cx="4426831" cy="24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86" y="1229535"/>
            <a:ext cx="3638708" cy="30069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F879-BC0F-4BAC-807F-B4653C029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Google Shape;194;p13">
            <a:extLst>
              <a:ext uri="{FF2B5EF4-FFF2-40B4-BE49-F238E27FC236}">
                <a16:creationId xmlns:a16="http://schemas.microsoft.com/office/drawing/2014/main" id="{EB03F189-3856-4B73-A654-B886FCAF81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8043" y="894649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Statistical tests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Analysis of explanatory and response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DC661-13C7-4F76-9712-18139FD4A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8699"/>
            <a:ext cx="3638708" cy="300694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567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Correlation Matrix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Applied to all continuous variables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dirty="0"/>
              <a:t>Displays degree of correlation between variables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967795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1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Through Pandas, sort pairs of columns based on correlation strength.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Some variables are predictably correlated (eg. “Credit Limit” and “Avg Open to Buy”)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815" y="958121"/>
            <a:ext cx="3857342" cy="39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165531" y="868151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b="1"/>
              <a:t>Chi-Square Tests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Five category predictors and one category response “Attrition_Flag”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All parameters show p-value&gt;0.05. Variables are independent of the response parameter and can’t be considered for model training.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12954"/>
            <a:ext cx="38957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1659923" y="1907113"/>
            <a:ext cx="599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None/>
            </a:pPr>
            <a:r>
              <a:rPr lang="en"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 day you sign a client is the day you start losing them.</a:t>
            </a:r>
            <a:endParaRPr sz="2800" b="0" i="1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005322" y="2882158"/>
            <a:ext cx="513867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i="0"/>
              <a:t>-Don Draper – Mad Men</a:t>
            </a:r>
            <a:endParaRPr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Missing Value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99376" y="1527346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missing values in the dataset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BF883D-8295-4121-BAE6-891FC6E6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65" y="1192298"/>
            <a:ext cx="4505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Outlier Treatment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46953" y="1849857"/>
            <a:ext cx="3351527" cy="288705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EB6D-BC0A-43F8-9354-F34489A2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variables show outliers</a:t>
            </a:r>
          </a:p>
          <a:p>
            <a:r>
              <a:rPr lang="en-US" dirty="0"/>
              <a:t>These outliers seem naturally occurring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094AF-6AFE-40E2-8194-E98B1A93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5" y="1168481"/>
            <a:ext cx="4674975" cy="35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5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Conclusions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7527" y="1192298"/>
            <a:ext cx="7899518" cy="3670500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b="1" dirty="0" err="1"/>
              <a:t>Credit_Limit</a:t>
            </a:r>
            <a:r>
              <a:rPr lang="en-US" dirty="0"/>
              <a:t>’ and </a:t>
            </a:r>
            <a:r>
              <a:rPr lang="en-US" b="1" dirty="0"/>
              <a:t>‘</a:t>
            </a:r>
            <a:r>
              <a:rPr lang="en-US" b="1" dirty="0" err="1"/>
              <a:t>Avg_Open_To_buy</a:t>
            </a:r>
            <a:r>
              <a:rPr lang="en-US" dirty="0"/>
              <a:t>’ columns have a perfect positive linear correlation of almost 1, hence we decided to retain ‘</a:t>
            </a:r>
            <a:r>
              <a:rPr lang="en-US" b="1" dirty="0" err="1"/>
              <a:t>Avg_Open_To_buy</a:t>
            </a:r>
            <a:r>
              <a:rPr lang="en-US" b="1" dirty="0"/>
              <a:t>’ </a:t>
            </a:r>
            <a:r>
              <a:rPr lang="en-US" dirty="0"/>
              <a:t>column only</a:t>
            </a:r>
          </a:p>
          <a:p>
            <a:endParaRPr lang="en-US" dirty="0"/>
          </a:p>
          <a:p>
            <a:r>
              <a:rPr lang="en-US" dirty="0"/>
              <a:t> 2.   ‘</a:t>
            </a:r>
            <a:r>
              <a:rPr lang="en-US" b="1" dirty="0" err="1"/>
              <a:t>Total_Trans_amt</a:t>
            </a:r>
            <a:r>
              <a:rPr lang="en-US" dirty="0"/>
              <a:t>’ and ‘</a:t>
            </a:r>
            <a:r>
              <a:rPr lang="en-US" b="1" dirty="0" err="1"/>
              <a:t>Total_Trans_c</a:t>
            </a:r>
            <a:r>
              <a:rPr lang="en-US" dirty="0" err="1"/>
              <a:t>t</a:t>
            </a:r>
            <a:r>
              <a:rPr lang="en-US" dirty="0"/>
              <a:t>’ have a strong positive linear correlation of 0.81 . The way we dealt with it was to perform  ‘</a:t>
            </a:r>
            <a:r>
              <a:rPr lang="en-US" b="1" dirty="0" err="1"/>
              <a:t>Total_Trans_amt</a:t>
            </a:r>
            <a:r>
              <a:rPr lang="en-US" dirty="0"/>
              <a:t>’/‘</a:t>
            </a:r>
            <a:r>
              <a:rPr lang="en-US" b="1" dirty="0" err="1"/>
              <a:t>Total_Trans_ct</a:t>
            </a:r>
            <a:r>
              <a:rPr lang="en-US" dirty="0"/>
              <a:t>’ to get a new column </a:t>
            </a:r>
            <a:r>
              <a:rPr lang="en-US" b="1" dirty="0"/>
              <a:t>'</a:t>
            </a:r>
            <a:r>
              <a:rPr lang="en-US" b="1" dirty="0" err="1"/>
              <a:t>Amt_per_Trans</a:t>
            </a:r>
            <a:r>
              <a:rPr lang="en-US" dirty="0"/>
              <a:t>'.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921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Pre-processing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274" y="894649"/>
            <a:ext cx="6648489" cy="3670500"/>
          </a:xfrm>
        </p:spPr>
        <p:txBody>
          <a:bodyPr/>
          <a:lstStyle/>
          <a:p>
            <a:r>
              <a:rPr lang="en-AU" dirty="0"/>
              <a:t>Ordinal and non-ordinal categorical features</a:t>
            </a:r>
          </a:p>
          <a:p>
            <a:r>
              <a:rPr lang="en-US" dirty="0"/>
              <a:t>Split data into X (features) and Y (classes)</a:t>
            </a:r>
          </a:p>
          <a:p>
            <a:r>
              <a:rPr lang="en-US" dirty="0"/>
              <a:t>Split data into Train and Test data</a:t>
            </a:r>
          </a:p>
          <a:p>
            <a:r>
              <a:rPr lang="en-US" dirty="0"/>
              <a:t>Label Encoding Y classes</a:t>
            </a:r>
            <a:br>
              <a:rPr lang="en-US" dirty="0"/>
            </a:br>
            <a:r>
              <a:rPr lang="en-US" dirty="0"/>
              <a:t>One-hot encoding</a:t>
            </a:r>
          </a:p>
          <a:p>
            <a:endParaRPr lang="en-AU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346FA-2361-4D60-A891-44FAA594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92" y="3169320"/>
            <a:ext cx="3405208" cy="1395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E52CA-2164-4587-936A-B0DFF9E65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518" y="3169320"/>
            <a:ext cx="4101401" cy="1395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6D38-9B49-4655-BE7C-0864F0CFBDF8}"/>
              </a:ext>
            </a:extLst>
          </p:cNvPr>
          <p:cNvSpPr txBox="1"/>
          <p:nvPr/>
        </p:nvSpPr>
        <p:spPr>
          <a:xfrm>
            <a:off x="1089274" y="2799988"/>
            <a:ext cx="659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Before   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chemeClr val="lt1"/>
                </a:solidFill>
                <a:latin typeface="Quicksand"/>
                <a:sym typeface="Quicksand"/>
              </a:rPr>
              <a:t>After</a:t>
            </a:r>
            <a:endParaRPr lang="en-AU" sz="18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8037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Final Dataset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</a:p>
          <a:p>
            <a:r>
              <a:rPr lang="en-US" dirty="0"/>
              <a:t>Fully encoded – using integers to represent categorical features (</a:t>
            </a:r>
            <a:r>
              <a:rPr lang="en-US" dirty="0" err="1"/>
              <a:t>eg.</a:t>
            </a:r>
            <a:r>
              <a:rPr lang="en-US" dirty="0"/>
              <a:t> ranking by income bracket)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96ECD-C27B-4776-9F37-073D9699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21" y="1716107"/>
            <a:ext cx="5358652" cy="2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992982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Machine Learning Model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Applying and comparing models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8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698792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Random Forest – Score 0.962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Logistic Regression – Score 0.88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– Score 0.9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endParaRPr lang="en-US"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Machine Learning Model Development - </a:t>
            </a:r>
            <a:r>
              <a:rPr lang="en-US" dirty="0"/>
              <a:t>Modelling Approach 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72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Random Forest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Powerful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92.48% Actual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27 customers incorrectly predicted out of 359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78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Logistic Regression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Resource efficient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88.7% Test model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90.16% Training Model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91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K Nearest Neighbour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Straightforward classification algorithm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0.91 F1 Score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to express the accuracy?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8538-605C-40DB-ABD4-683891A9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64" y="1948639"/>
            <a:ext cx="4100511" cy="190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A39F9-6DD2-49AB-BB56-1C34BFD7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00" y="3988610"/>
            <a:ext cx="2926040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" name="Google Shape;88;p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1" name="Google Shape;91;p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4" name="Google Shape;94;p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7" name="Google Shape;97;p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0" name="Google Shape;100;p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3" name="Google Shape;103;p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Topic selection &amp; dataset 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acquisition</a:t>
            </a:r>
            <a:endParaRPr sz="900" b="0" i="0" u="none" strike="noStrike" cap="non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Machine learning model development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to back-end connection.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Exploratory analysis &amp; Data Wrangling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development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deployment and testing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34515" y="483961"/>
            <a:ext cx="4623448" cy="6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- Conclusion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After comparing model outcomes, we opted for </a:t>
            </a:r>
            <a:r>
              <a:rPr lang="en-US" sz="2400" b="1" dirty="0"/>
              <a:t>RANDOM FOREST</a:t>
            </a:r>
            <a:r>
              <a:rPr lang="en-US" sz="2400" dirty="0"/>
              <a:t>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92.48% Actual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27 customers incorrectly predicted out of 359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58458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– Feature Importance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248602" y="247974"/>
            <a:ext cx="6858000" cy="232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Further exploration could occur to determine if some features were unnecessary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FBE0-B1A4-434C-BA26-0DF22CF1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117" y="2162209"/>
            <a:ext cx="5570652" cy="25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8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models accesible to users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46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Early Draft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8CA06-AA99-4BDF-AA48-0A0C31A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25" y="1232365"/>
            <a:ext cx="6720050" cy="35771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HTML</a:t>
            </a:r>
            <a:r>
              <a:rPr lang="en-US" sz="2400" dirty="0"/>
              <a:t> – Web Interface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CSS</a:t>
            </a:r>
            <a:r>
              <a:rPr lang="en-US" sz="2400" dirty="0"/>
              <a:t>  - Styling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</a:rPr>
              <a:t>D3</a:t>
            </a:r>
            <a:r>
              <a:rPr lang="en-US" sz="2400" dirty="0">
                <a:solidFill>
                  <a:schemeClr val="bg1"/>
                </a:solidFill>
              </a:rPr>
              <a:t> – user input collection and back- end parsing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chemeClr val="bg1"/>
                </a:solidFill>
              </a:rPr>
              <a:t>CSV file support for mass modelling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12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User Interface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976683" y="3370599"/>
            <a:ext cx="3903239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Drop downs for ease of use (categorical data)</a:t>
            </a:r>
          </a:p>
          <a:p>
            <a:r>
              <a:rPr lang="en-US" dirty="0"/>
              <a:t>File upload support (CSV)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0" name="Google Shape;166;p10">
            <a:extLst>
              <a:ext uri="{FF2B5EF4-FFF2-40B4-BE49-F238E27FC236}">
                <a16:creationId xmlns:a16="http://schemas.microsoft.com/office/drawing/2014/main" id="{3F9CAC82-9877-4496-9F52-B95B3FF354CF}"/>
              </a:ext>
            </a:extLst>
          </p:cNvPr>
          <p:cNvSpPr txBox="1">
            <a:spLocks/>
          </p:cNvSpPr>
          <p:nvPr/>
        </p:nvSpPr>
        <p:spPr>
          <a:xfrm>
            <a:off x="4879922" y="3343815"/>
            <a:ext cx="3643235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Button to trigger check</a:t>
            </a:r>
          </a:p>
          <a:p>
            <a:r>
              <a:rPr lang="en-US" dirty="0"/>
              <a:t>Simple, clean visual identity</a:t>
            </a:r>
          </a:p>
          <a:p>
            <a:pPr indent="-228600">
              <a:buFont typeface="Quicksand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B1A4B-EE7B-4C70-B276-73578417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58" y="894649"/>
            <a:ext cx="3714683" cy="26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82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to Back-End Connection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Bringing the pieces together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706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20525" y="868151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Tools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200" b="1" dirty="0"/>
              <a:t>Flask</a:t>
            </a:r>
            <a:r>
              <a:rPr lang="en-US" sz="1200" dirty="0"/>
              <a:t> – two routes 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User individual selection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@app.route(“/individual”,methods=[“POST”]</a:t>
            </a:r>
            <a:br>
              <a:rPr lang="en-US" sz="1200" dirty="0"/>
            </a:br>
            <a:r>
              <a:rPr lang="en-US" sz="1050" dirty="0"/>
              <a:t>def individual():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200" b="1" dirty="0"/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200" b="1" dirty="0"/>
              <a:t>CSV file </a:t>
            </a:r>
          </a:p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050" dirty="0"/>
              <a:t>@app.route(“/bulk”, methods=[“POST”])</a:t>
            </a:r>
            <a:br>
              <a:rPr lang="en-US" sz="1200" dirty="0"/>
            </a:br>
            <a:r>
              <a:rPr lang="en-US" sz="1050" dirty="0"/>
              <a:t>def bulk():(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Pre-processing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Machine Learning – imported model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1200" dirty="0">
                <a:solidFill>
                  <a:schemeClr val="bg1"/>
                </a:solidFill>
              </a:rPr>
              <a:t>Return results to JavaScript to </a:t>
            </a:r>
            <a:r>
              <a:rPr lang="en-US" sz="1200" dirty="0" err="1">
                <a:solidFill>
                  <a:schemeClr val="bg1"/>
                </a:solidFill>
              </a:rPr>
              <a:t>visualise</a:t>
            </a:r>
            <a:r>
              <a:rPr lang="en-US" sz="1200" dirty="0">
                <a:solidFill>
                  <a:schemeClr val="bg1"/>
                </a:solidFill>
              </a:rPr>
              <a:t> on screen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12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 or screenshot?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Topic Selection &amp; Dataset Acquisition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Challenges and opportunities with datasets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dirty="0"/>
              <a:t>Product</a:t>
            </a:r>
            <a:r>
              <a:rPr lang="en-AU" sz="32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the final product accesible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051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Product</a:t>
            </a:r>
            <a:r>
              <a:rPr lang="en-AU" sz="18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  <a:r>
              <a:rPr lang="en" dirty="0"/>
              <a:t>- Heroku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dirty="0"/>
              <a:t>Challenges</a:t>
            </a:r>
            <a:endParaRPr lang="en-US" sz="2400" dirty="0"/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Slug ignore file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bg1"/>
                </a:solidFill>
              </a:rPr>
              <a:t>File size limits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F2ED-070C-4251-8706-A31E54A5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48" y="2804953"/>
            <a:ext cx="4171950" cy="10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0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Ideas and Improvements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Things that could have been done differently: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Implemented  a database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Streamlined interface – less input fields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400" dirty="0"/>
              <a:t>Delve deeper into dataset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80849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" sz="6000" b="0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6000" b="0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lang="en-US" dirty="0">
                <a:solidFill>
                  <a:schemeClr val="bg1"/>
                </a:solidFill>
              </a:rPr>
              <a:t>Our tool achieves the objectives, by collecting information for a given customer or customers and predicting whether they are at risk of cancelling their credit card.</a:t>
            </a:r>
            <a:endParaRPr sz="2400" b="0" i="0" u="none" strike="noStrike" cap="none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11" name="Google Shape;832;p46">
            <a:extLst>
              <a:ext uri="{FF2B5EF4-FFF2-40B4-BE49-F238E27FC236}">
                <a16:creationId xmlns:a16="http://schemas.microsoft.com/office/drawing/2014/main" id="{6F4E509E-4AB0-4723-8CEB-818EFFF8A9C3}"/>
              </a:ext>
            </a:extLst>
          </p:cNvPr>
          <p:cNvGrpSpPr/>
          <p:nvPr/>
        </p:nvGrpSpPr>
        <p:grpSpPr>
          <a:xfrm>
            <a:off x="422563" y="1953487"/>
            <a:ext cx="1101435" cy="1108364"/>
            <a:chOff x="5961125" y="1623900"/>
            <a:chExt cx="427450" cy="448175"/>
          </a:xfrm>
        </p:grpSpPr>
        <p:sp>
          <p:nvSpPr>
            <p:cNvPr id="12" name="Google Shape;833;p46">
              <a:extLst>
                <a:ext uri="{FF2B5EF4-FFF2-40B4-BE49-F238E27FC236}">
                  <a16:creationId xmlns:a16="http://schemas.microsoft.com/office/drawing/2014/main" id="{B9C3F7DB-0325-4748-92FF-0BD6E3616895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4;p46">
              <a:extLst>
                <a:ext uri="{FF2B5EF4-FFF2-40B4-BE49-F238E27FC236}">
                  <a16:creationId xmlns:a16="http://schemas.microsoft.com/office/drawing/2014/main" id="{2A49DFBD-6EC0-46C6-B3E0-7B302A85B387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35;p46">
              <a:extLst>
                <a:ext uri="{FF2B5EF4-FFF2-40B4-BE49-F238E27FC236}">
                  <a16:creationId xmlns:a16="http://schemas.microsoft.com/office/drawing/2014/main" id="{0B1DB4F7-8665-49C1-9DF7-D32F239E5BD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36;p46">
              <a:extLst>
                <a:ext uri="{FF2B5EF4-FFF2-40B4-BE49-F238E27FC236}">
                  <a16:creationId xmlns:a16="http://schemas.microsoft.com/office/drawing/2014/main" id="{A3EF335C-80E6-4A4D-B0A6-E7FDB8EFF35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37;p46">
              <a:extLst>
                <a:ext uri="{FF2B5EF4-FFF2-40B4-BE49-F238E27FC236}">
                  <a16:creationId xmlns:a16="http://schemas.microsoft.com/office/drawing/2014/main" id="{336BC028-240F-4BDA-AA93-4DEF15FA3801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8;p46">
              <a:extLst>
                <a:ext uri="{FF2B5EF4-FFF2-40B4-BE49-F238E27FC236}">
                  <a16:creationId xmlns:a16="http://schemas.microsoft.com/office/drawing/2014/main" id="{C840AD05-3E59-4E2C-B1BB-71E3095A442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9;p46">
              <a:extLst>
                <a:ext uri="{FF2B5EF4-FFF2-40B4-BE49-F238E27FC236}">
                  <a16:creationId xmlns:a16="http://schemas.microsoft.com/office/drawing/2014/main" id="{602B9FF4-AE66-4DE7-8407-B5F1AE22BF8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Why bank churning prediction?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Real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wanted to develop models with actual business applications.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Applicable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If applied to the right data, the models can work with many different industries besides banks. From health insurance to fitness centres and streaming services.</a:t>
            </a: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Reliable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Bank data is expected to be of high quality, particularly for demographic information. Document proof is usually required.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39C0BA"/>
                </a:solidFill>
              </a:rPr>
              <a:t>Expected Final Product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A tool that can predict likelihood of a customer leaving the bank: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HTML front end to capture client data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Machine learning model operating in the background 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chemeClr val="lt1"/>
                </a:solidFill>
              </a:rPr>
              <a:t>Reliable prediction for any given customer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This tool could be applied in different fields if applied to relevant datasets. </a:t>
            </a:r>
            <a:endParaRPr sz="2400"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Exploration &amp; Wrangling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Diving into the Data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23 columns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Mostly demographic information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Bank-related data – type of credit card, transactions made, etc.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Basic Information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10127 Rows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No Null values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‘CLIENTNUM’ as 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Many “Unknown”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/>
            <a:r>
              <a:rPr lang="en-US" dirty="0"/>
              <a:t>Identified type of data and category of each variable</a:t>
            </a:r>
          </a:p>
          <a:p>
            <a:pPr marL="469900" indent="-342900"/>
            <a:r>
              <a:rPr lang="en-US" dirty="0"/>
              <a:t>Serves as reference at exploration and execution stages</a:t>
            </a:r>
          </a:p>
          <a:p>
            <a:pPr marL="469900" indent="-342900"/>
            <a:endParaRPr lang="en-US" dirty="0"/>
          </a:p>
          <a:p>
            <a:pPr marL="469900" indent="-342900"/>
            <a:endParaRPr lang="en-AU"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Variable Identification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932B-D724-4DC5-8DDE-E194B76A75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13911" y="1845227"/>
            <a:ext cx="1549387" cy="296453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968A9F-D118-4518-A35B-EE37DEB4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78" y="1364672"/>
            <a:ext cx="4555019" cy="2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8954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1244</Words>
  <Application>Microsoft Macintosh PowerPoint</Application>
  <PresentationFormat>On-screen Show (16:9)</PresentationFormat>
  <Paragraphs>246</Paragraphs>
  <Slides>43</Slides>
  <Notes>43</Notes>
  <HiddenSlides>15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Quicksand</vt:lpstr>
      <vt:lpstr>Calibri</vt:lpstr>
      <vt:lpstr>Eleanor template</vt:lpstr>
      <vt:lpstr>CREDIT CARD CHURN PREDICTOR   </vt:lpstr>
      <vt:lpstr>PowerPoint Presentation</vt:lpstr>
      <vt:lpstr>Roadmap</vt:lpstr>
      <vt:lpstr>Topic Selection &amp; Dataset Acquisition</vt:lpstr>
      <vt:lpstr>Why bank churning prediction?</vt:lpstr>
      <vt:lpstr>Expected Final Product</vt:lpstr>
      <vt:lpstr>Exploration &amp; Wrangling</vt:lpstr>
      <vt:lpstr>Exploration Outcomes– Basic Information</vt:lpstr>
      <vt:lpstr>Exploration Outcomes– Variable Identification</vt:lpstr>
      <vt:lpstr>Exploration Outcomes– Univariate Analysis </vt:lpstr>
      <vt:lpstr>Exploration Outcomes– Univariate Analysis </vt:lpstr>
      <vt:lpstr>Exploration Outcomes– Univariate Analysis </vt:lpstr>
      <vt:lpstr>Exploration Outcomes– Univariate Analysis </vt:lpstr>
      <vt:lpstr>Exploration Outcomes – Univariate Analysis 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Multivariate Analysis</vt:lpstr>
      <vt:lpstr>Exploration Outcomes– Missing Value Treatment</vt:lpstr>
      <vt:lpstr>Exploration Outcomes– Outlier Treatment</vt:lpstr>
      <vt:lpstr>Exploration Outcomes– Conclusions</vt:lpstr>
      <vt:lpstr>Exploration Outcomes– Pre-processing</vt:lpstr>
      <vt:lpstr>Final Dataset</vt:lpstr>
      <vt:lpstr>Machine Learning Model Development</vt:lpstr>
      <vt:lpstr>Machine Learning Model Development - Modelling Approach </vt:lpstr>
      <vt:lpstr>Modelling Approach– Random Forest</vt:lpstr>
      <vt:lpstr>Modelling Approach– Logistic Regression</vt:lpstr>
      <vt:lpstr>Modelling Approach– K Nearest Neighbour</vt:lpstr>
      <vt:lpstr>Modelling Approach - Conclusion</vt:lpstr>
      <vt:lpstr>Modelling Approach – Feature Importance</vt:lpstr>
      <vt:lpstr>Front-End Development</vt:lpstr>
      <vt:lpstr>Front-End Development – Early Draft</vt:lpstr>
      <vt:lpstr>Front-End Development - Tools</vt:lpstr>
      <vt:lpstr>Front-End Development – User Interface</vt:lpstr>
      <vt:lpstr>Front-End Development – additional content?</vt:lpstr>
      <vt:lpstr>Front-End to Back-End Connection</vt:lpstr>
      <vt:lpstr>Front-End to Back-End Connection- Tools</vt:lpstr>
      <vt:lpstr>Front-End to Back-End Connection– additional content?</vt:lpstr>
      <vt:lpstr>Product deployment and testing</vt:lpstr>
      <vt:lpstr>Product deployment and testing- Heroku</vt:lpstr>
      <vt:lpstr>Ideas and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PREDICTOR (WORKING TITLE)</dc:title>
  <dc:creator>Guillermo Bobzin</dc:creator>
  <cp:lastModifiedBy>Jason R Sutton (DJCS)</cp:lastModifiedBy>
  <cp:revision>34</cp:revision>
  <dcterms:modified xsi:type="dcterms:W3CDTF">2021-05-24T07:42:10Z</dcterms:modified>
</cp:coreProperties>
</file>