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324" r:id="rId10"/>
    <p:sldId id="266" r:id="rId11"/>
    <p:sldId id="265" r:id="rId12"/>
    <p:sldId id="323" r:id="rId13"/>
    <p:sldId id="325" r:id="rId14"/>
    <p:sldId id="267" r:id="rId15"/>
    <p:sldId id="268" r:id="rId16"/>
    <p:sldId id="326" r:id="rId17"/>
    <p:sldId id="322" r:id="rId18"/>
    <p:sldId id="269" r:id="rId19"/>
    <p:sldId id="270" r:id="rId20"/>
    <p:sldId id="271" r:id="rId21"/>
    <p:sldId id="328" r:id="rId22"/>
    <p:sldId id="327" r:id="rId23"/>
    <p:sldId id="330" r:id="rId24"/>
    <p:sldId id="306" r:id="rId25"/>
    <p:sldId id="307" r:id="rId26"/>
    <p:sldId id="308" r:id="rId27"/>
    <p:sldId id="309" r:id="rId28"/>
    <p:sldId id="310" r:id="rId29"/>
    <p:sldId id="311" r:id="rId30"/>
    <p:sldId id="331" r:id="rId31"/>
    <p:sldId id="332" r:id="rId32"/>
    <p:sldId id="312" r:id="rId33"/>
    <p:sldId id="273" r:id="rId34"/>
    <p:sldId id="314" r:id="rId35"/>
    <p:sldId id="315" r:id="rId36"/>
    <p:sldId id="317" r:id="rId37"/>
    <p:sldId id="316" r:id="rId38"/>
    <p:sldId id="318" r:id="rId39"/>
    <p:sldId id="319" r:id="rId40"/>
    <p:sldId id="320" r:id="rId41"/>
    <p:sldId id="321" r:id="rId42"/>
    <p:sldId id="333" r:id="rId43"/>
    <p:sldId id="274" r:id="rId4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6"/>
      <p:bold r:id="rId47"/>
      <p:italic r:id="rId48"/>
      <p:boldItalic r:id="rId49"/>
    </p:embeddedFont>
    <p:embeddedFont>
      <p:font typeface="Quicksand" panose="02070303000000060000" pitchFamily="18" charset="77"/>
      <p:regular r:id="rId50"/>
      <p:bold r:id="rId51"/>
      <p: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1" roundtripDataSignature="AMtx7mgei7ef6iks7B7X8ITjCQ6wJRgUv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illermo Bobzin" initials="GB" lastIdx="1" clrIdx="0">
    <p:extLst>
      <p:ext uri="{19B8F6BF-5375-455C-9EA6-DF929625EA0E}">
        <p15:presenceInfo xmlns:p15="http://schemas.microsoft.com/office/powerpoint/2012/main" userId="972e4742a065e1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0A82C5E-61D6-4E28-80A7-561227BE27AA}">
  <a:tblStyle styleId="{F0A82C5E-61D6-4E28-80A7-561227BE27A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820956C8-33C8-4C18-B7E2-374233A0DA2F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8299"/>
  </p:normalViewPr>
  <p:slideViewPr>
    <p:cSldViewPr snapToGrid="0">
      <p:cViewPr varScale="1">
        <p:scale>
          <a:sx n="142" d="100"/>
          <a:sy n="142" d="100"/>
        </p:scale>
        <p:origin x="13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customschemas.google.com/relationships/presentationmetadata" Target="metadata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Relationship Id="rId6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Education level data is not solid, 15% stated “Unknown”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Similar issue with Marital Status, with 7.4% “Unknown”.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42236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Education level data is not solid, 15% stated “Unknown”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Similar issue with Marital Status, with 7.4% “Unknown”.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Clear bias detected in Length of Relationship – 24.3% of customers have been so for exactly 36 months.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24242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b="1" dirty="0"/>
              <a:t>Correlation Matrix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Applied to all continuous variables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Displays degree of correlation between variables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◦"/>
              <a:tabLst/>
              <a:defRPr/>
            </a:pPr>
            <a:r>
              <a:rPr lang="en-US" dirty="0"/>
              <a:t>Analysis of explanatory and response variables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8676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67635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1556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36219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4650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66806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22785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AU" dirty="0"/>
              <a:t>Trialling 4 model, you can see that there was three vying for top place, but the winner is the Random Forest. </a:t>
            </a:r>
          </a:p>
        </p:txBody>
      </p:sp>
    </p:spTree>
    <p:extLst>
      <p:ext uri="{BB962C8B-B14F-4D97-AF65-F5344CB8AC3E}">
        <p14:creationId xmlns:p14="http://schemas.microsoft.com/office/powerpoint/2010/main" val="23682911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8285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80543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4581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AU" dirty="0"/>
              <a:t>This result was achieved without a Grid Search – I found that running a Grid Search could take quite a bit of time for the computer to process. If time was permitting, it would have interesting to see it would have resulted in a better score. 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AU" dirty="0"/>
              <a:t>We were pretty happy with 96% accuracy.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AU" dirty="0"/>
              <a:t>I did a comparison data frame the success rate checked out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82880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54211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10638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36806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86485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28055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83064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83314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751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656609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13195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86905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8406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1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cxnSp>
        <p:nvCxnSpPr>
          <p:cNvPr id="11" name="Google Shape;11;p51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51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p52"/>
          <p:cNvCxnSpPr/>
          <p:nvPr/>
        </p:nvCxnSpPr>
        <p:spPr>
          <a:xfrm>
            <a:off x="945630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Google Shape;15;p52"/>
          <p:cNvSpPr/>
          <p:nvPr/>
        </p:nvSpPr>
        <p:spPr>
          <a:xfrm>
            <a:off x="638325" y="2267417"/>
            <a:ext cx="614400" cy="614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52"/>
          <p:cNvSpPr txBox="1">
            <a:spLocks noGrp="1"/>
          </p:cNvSpPr>
          <p:nvPr>
            <p:ph type="body" idx="1"/>
          </p:nvPr>
        </p:nvSpPr>
        <p:spPr>
          <a:xfrm>
            <a:off x="1633225" y="2161800"/>
            <a:ext cx="67005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  <a:defRPr sz="2800" i="1">
                <a:solidFill>
                  <a:schemeClr val="accent1"/>
                </a:solidFill>
              </a:defRPr>
            </a:lvl1pPr>
            <a:lvl2pPr marL="914400" lvl="1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 i="1">
                <a:solidFill>
                  <a:schemeClr val="accent1"/>
                </a:solidFill>
              </a:defRPr>
            </a:lvl2pPr>
            <a:lvl3pPr marL="1371600" lvl="2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 i="1">
                <a:solidFill>
                  <a:schemeClr val="accent1"/>
                </a:solidFill>
              </a:defRPr>
            </a:lvl3pPr>
            <a:lvl4pPr marL="1828800" lvl="3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sz="2800" i="1">
                <a:solidFill>
                  <a:schemeClr val="accent1"/>
                </a:solidFill>
              </a:defRPr>
            </a:lvl4pPr>
            <a:lvl5pPr marL="2286000" lvl="4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sz="2800" i="1">
                <a:solidFill>
                  <a:schemeClr val="accent1"/>
                </a:solidFill>
              </a:defRPr>
            </a:lvl5pPr>
            <a:lvl6pPr marL="2743200" lvl="5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sz="2800" i="1">
                <a:solidFill>
                  <a:schemeClr val="accent1"/>
                </a:solidFill>
              </a:defRPr>
            </a:lvl6pPr>
            <a:lvl7pPr marL="3200400" lvl="6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sz="2800" i="1">
                <a:solidFill>
                  <a:schemeClr val="accent1"/>
                </a:solidFill>
              </a:defRPr>
            </a:lvl7pPr>
            <a:lvl8pPr marL="3657600" lvl="7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sz="2800" i="1">
                <a:solidFill>
                  <a:schemeClr val="accent1"/>
                </a:solidFill>
              </a:defRPr>
            </a:lvl8pPr>
            <a:lvl9pPr marL="4114800" lvl="8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sz="2800" i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52"/>
          <p:cNvSpPr txBox="1"/>
          <p:nvPr/>
        </p:nvSpPr>
        <p:spPr>
          <a:xfrm>
            <a:off x="286541" y="2244031"/>
            <a:ext cx="1306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4800" b="1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  <a:endParaRPr sz="4800" b="1" i="0" u="none" strike="noStrike" cap="none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" name="Google Shape;18;p52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3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" name="Google Shape;22;p53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" name="Google Shape;23;p53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4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6" name="Google Shape;26;p54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8" name="Google Shape;28;p54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54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5"/>
          <p:cNvSpPr txBox="1">
            <a:spLocks noGrp="1"/>
          </p:cNvSpPr>
          <p:nvPr>
            <p:ph type="body" idx="1"/>
          </p:nvPr>
        </p:nvSpPr>
        <p:spPr>
          <a:xfrm>
            <a:off x="1165475" y="1192298"/>
            <a:ext cx="2403600" cy="3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3" name="Google Shape;33;p55"/>
          <p:cNvSpPr txBox="1">
            <a:spLocks noGrp="1"/>
          </p:cNvSpPr>
          <p:nvPr>
            <p:ph type="body" idx="2"/>
          </p:nvPr>
        </p:nvSpPr>
        <p:spPr>
          <a:xfrm>
            <a:off x="3692249" y="1192298"/>
            <a:ext cx="2403600" cy="3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" name="Google Shape;34;p55"/>
          <p:cNvSpPr txBox="1">
            <a:spLocks noGrp="1"/>
          </p:cNvSpPr>
          <p:nvPr>
            <p:ph type="body" idx="3"/>
          </p:nvPr>
        </p:nvSpPr>
        <p:spPr>
          <a:xfrm>
            <a:off x="6219023" y="1192298"/>
            <a:ext cx="2403600" cy="3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5" name="Google Shape;35;p5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6" name="Google Shape;36;p55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Google Shape;37;p55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55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41" name="Google Shape;41;p56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42" name="Google Shape;42;p5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3" name="Google Shape;43;p56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56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56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7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9" name="Google Shape;49;p57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0" name="Google Shape;50;p5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1" name="Google Shape;51;p57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" name="Google Shape;52;p57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57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0" name="Google Shape;60;p59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" name="Google Shape;61;p59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0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50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5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" dirty="0"/>
              <a:t>CREDIT CARD CHURN PREDICTOR </a:t>
            </a:r>
            <a:br>
              <a:rPr lang="en" dirty="0"/>
            </a:br>
            <a:br>
              <a:rPr lang="en" dirty="0"/>
            </a:br>
            <a:endParaRPr dirty="0"/>
          </a:p>
        </p:txBody>
      </p:sp>
      <p:sp>
        <p:nvSpPr>
          <p:cNvPr id="3" name="Google Shape;117;p4">
            <a:extLst>
              <a:ext uri="{FF2B5EF4-FFF2-40B4-BE49-F238E27FC236}">
                <a16:creationId xmlns:a16="http://schemas.microsoft.com/office/drawing/2014/main" id="{D063D803-928E-41C1-80BF-4DCC626ECDEE}"/>
              </a:ext>
            </a:extLst>
          </p:cNvPr>
          <p:cNvSpPr txBox="1">
            <a:spLocks/>
          </p:cNvSpPr>
          <p:nvPr/>
        </p:nvSpPr>
        <p:spPr>
          <a:xfrm>
            <a:off x="1374593" y="3780440"/>
            <a:ext cx="6927900" cy="1096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800"/>
            </a:pPr>
            <a:r>
              <a:rPr lang="en-US" sz="1100" dirty="0">
                <a:solidFill>
                  <a:schemeClr val="bg1"/>
                </a:solidFill>
                <a:latin typeface="Quicksand" panose="020B0604020202020204" charset="0"/>
              </a:rPr>
              <a:t>Diana </a:t>
            </a:r>
            <a:r>
              <a:rPr lang="en-US" sz="1100" dirty="0" err="1">
                <a:solidFill>
                  <a:schemeClr val="bg1"/>
                </a:solidFill>
                <a:latin typeface="Quicksand" panose="020B0604020202020204" charset="0"/>
              </a:rPr>
              <a:t>Madonko</a:t>
            </a:r>
            <a:endParaRPr lang="en-US" sz="1100" dirty="0">
              <a:solidFill>
                <a:schemeClr val="bg1"/>
              </a:solidFill>
              <a:latin typeface="Quicksand" panose="020B0604020202020204" charset="0"/>
            </a:endParaRPr>
          </a:p>
          <a:p>
            <a:pPr>
              <a:buSzPts val="1800"/>
            </a:pPr>
            <a:r>
              <a:rPr lang="en-US" sz="1100" dirty="0">
                <a:solidFill>
                  <a:schemeClr val="bg1"/>
                </a:solidFill>
                <a:latin typeface="Quicksand" panose="020B0604020202020204" charset="0"/>
              </a:rPr>
              <a:t>Franz Kiel</a:t>
            </a:r>
          </a:p>
          <a:p>
            <a:pPr>
              <a:buSzPts val="1800"/>
            </a:pPr>
            <a:r>
              <a:rPr lang="en-US" sz="1100" dirty="0">
                <a:solidFill>
                  <a:schemeClr val="bg1"/>
                </a:solidFill>
                <a:latin typeface="Quicksand" panose="020B0604020202020204" charset="0"/>
              </a:rPr>
              <a:t>Jason Sutton</a:t>
            </a:r>
          </a:p>
          <a:p>
            <a:pPr>
              <a:buSzPts val="1800"/>
            </a:pPr>
            <a:r>
              <a:rPr lang="en-US" sz="1100" dirty="0" err="1">
                <a:solidFill>
                  <a:schemeClr val="bg1"/>
                </a:solidFill>
                <a:latin typeface="Quicksand" panose="020B0604020202020204" charset="0"/>
              </a:rPr>
              <a:t>Swobabika</a:t>
            </a:r>
            <a:r>
              <a:rPr lang="en-US" sz="1100" dirty="0">
                <a:solidFill>
                  <a:schemeClr val="bg1"/>
                </a:solidFill>
                <a:latin typeface="Quicksand" panose="020B0604020202020204" charset="0"/>
              </a:rPr>
              <a:t> Jena</a:t>
            </a:r>
          </a:p>
          <a:p>
            <a:pPr>
              <a:buSzPts val="1800"/>
            </a:pPr>
            <a:r>
              <a:rPr lang="en-US" sz="1100" dirty="0">
                <a:solidFill>
                  <a:schemeClr val="bg1"/>
                </a:solidFill>
                <a:latin typeface="Quicksand" panose="020B0604020202020204" charset="0"/>
              </a:rPr>
              <a:t>Thomas </a:t>
            </a:r>
            <a:r>
              <a:rPr lang="en-US" sz="1100" dirty="0" err="1">
                <a:solidFill>
                  <a:schemeClr val="bg1"/>
                </a:solidFill>
                <a:latin typeface="Quicksand" panose="020B0604020202020204" charset="0"/>
              </a:rPr>
              <a:t>Maina</a:t>
            </a:r>
            <a:endParaRPr lang="en-US" sz="1100" dirty="0">
              <a:solidFill>
                <a:schemeClr val="bg1"/>
              </a:solidFill>
              <a:latin typeface="Quicksand" panose="020B0604020202020204" charset="0"/>
            </a:endParaRPr>
          </a:p>
          <a:p>
            <a:pPr>
              <a:buSzPts val="1800"/>
            </a:pPr>
            <a:r>
              <a:rPr lang="en-US" sz="1100" dirty="0">
                <a:solidFill>
                  <a:schemeClr val="bg1"/>
                </a:solidFill>
                <a:latin typeface="Quicksand" panose="020B0604020202020204" charset="0"/>
              </a:rPr>
              <a:t>Will Bobzin</a:t>
            </a:r>
          </a:p>
          <a:p>
            <a:pPr>
              <a:buSzPts val="1800"/>
            </a:pPr>
            <a:endParaRPr lang="en-US" dirty="0"/>
          </a:p>
          <a:p>
            <a:pPr>
              <a:buSzPts val="1800"/>
            </a:pPr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Univariate Analysis </a:t>
            </a:r>
            <a:endParaRPr dirty="0"/>
          </a:p>
        </p:txBody>
      </p:sp>
      <p:sp>
        <p:nvSpPr>
          <p:cNvPr id="174" name="Google Shape;174;p1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Basic table with type of data for each column</a:t>
            </a:r>
            <a:endParaRPr dirty="0"/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Serves as reference at exploration and execution stages</a:t>
            </a: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4F42C9-D610-4D55-923A-EE7EE0BBE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456" y="924813"/>
            <a:ext cx="4672401" cy="382731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Univariate Analysis </a:t>
            </a:r>
            <a:endParaRPr dirty="0"/>
          </a:p>
        </p:txBody>
      </p:sp>
      <p:sp>
        <p:nvSpPr>
          <p:cNvPr id="165" name="Google Shape;165;p1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66" name="Google Shape;166;p10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/>
              <a:t>16% of customers in the data set have closed their accounts.</a:t>
            </a:r>
            <a:endParaRPr/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/>
              <a:t>Gender is slightly biased towards Males, but not significantly.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pic>
        <p:nvPicPr>
          <p:cNvPr id="167" name="Google Shape;16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17061" y="1174118"/>
            <a:ext cx="1009969" cy="3578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26225" y="1174116"/>
            <a:ext cx="902090" cy="3578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Univariate Analysis </a:t>
            </a:r>
            <a:endParaRPr dirty="0"/>
          </a:p>
        </p:txBody>
      </p:sp>
      <p:sp>
        <p:nvSpPr>
          <p:cNvPr id="174" name="Google Shape;174;p1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 dirty="0"/>
              <a:t>Education level data is not solid, 15% stated “Unknown”</a:t>
            </a:r>
            <a:endParaRPr dirty="0"/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 dirty="0"/>
              <a:t>Similar issue with Marital Status, with 7.4% “Unknown”.</a:t>
            </a: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pic>
        <p:nvPicPr>
          <p:cNvPr id="176" name="Google Shape;17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1570" y="1246267"/>
            <a:ext cx="2289175" cy="35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84943" y="1246267"/>
            <a:ext cx="1321043" cy="3581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3866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Univariate Analysis </a:t>
            </a:r>
            <a:endParaRPr dirty="0"/>
          </a:p>
        </p:txBody>
      </p:sp>
      <p:sp>
        <p:nvSpPr>
          <p:cNvPr id="174" name="Google Shape;174;p1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pic>
        <p:nvPicPr>
          <p:cNvPr id="176" name="Google Shape;17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73750" y="1170731"/>
            <a:ext cx="2289175" cy="35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62925" y="1170731"/>
            <a:ext cx="1321043" cy="35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85;p12">
            <a:extLst>
              <a:ext uri="{FF2B5EF4-FFF2-40B4-BE49-F238E27FC236}">
                <a16:creationId xmlns:a16="http://schemas.microsoft.com/office/drawing/2014/main" id="{84D2096F-7828-4A41-9E15-10AE5D0E071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6062" y="2001981"/>
            <a:ext cx="4187688" cy="24037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8815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 – Univariate Analysis </a:t>
            </a:r>
            <a:endParaRPr dirty="0"/>
          </a:p>
        </p:txBody>
      </p:sp>
      <p:sp>
        <p:nvSpPr>
          <p:cNvPr id="183" name="Google Shape;183;p12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84" name="Google Shape;184;p12"/>
          <p:cNvSpPr txBox="1">
            <a:spLocks noGrp="1"/>
          </p:cNvSpPr>
          <p:nvPr>
            <p:ph type="body" idx="1"/>
          </p:nvPr>
        </p:nvSpPr>
        <p:spPr>
          <a:xfrm>
            <a:off x="1165474" y="1174117"/>
            <a:ext cx="7511313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 dirty="0"/>
              <a:t>Clear bias detected in Length of Relationship – 24.3% of customers have been so for exactly 36 months.</a:t>
            </a:r>
            <a:endParaRPr dirty="0"/>
          </a:p>
        </p:txBody>
      </p:sp>
      <p:pic>
        <p:nvPicPr>
          <p:cNvPr id="185" name="Google Shape;18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1059" y="2256794"/>
            <a:ext cx="4426831" cy="2495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Multivariate Analysis</a:t>
            </a:r>
            <a:endParaRPr dirty="0"/>
          </a:p>
        </p:txBody>
      </p:sp>
      <p:sp>
        <p:nvSpPr>
          <p:cNvPr id="193" name="Google Shape;193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ADC661-13C7-4F76-9712-18139FD4A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386" y="1229535"/>
            <a:ext cx="3638708" cy="30069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4F879-BC0F-4BAC-807F-B4653C0297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10" name="Google Shape;194;p13">
            <a:extLst>
              <a:ext uri="{FF2B5EF4-FFF2-40B4-BE49-F238E27FC236}">
                <a16:creationId xmlns:a16="http://schemas.microsoft.com/office/drawing/2014/main" id="{EB03F189-3856-4B73-A654-B886FCAF81A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8043" y="894649"/>
            <a:ext cx="3786302" cy="398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b="1" dirty="0"/>
              <a:t>Statistical tests</a:t>
            </a:r>
            <a:endParaRPr b="1" dirty="0"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Analysis of explanatory and response variables</a:t>
            </a:r>
            <a:endParaRPr dirty="0"/>
          </a:p>
          <a:p>
            <a:pPr marL="342900" lvl="0" indent="-215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342900" lvl="0" indent="-215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191" name="Google Shape;191;p13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Multivariate Analysis</a:t>
            </a:r>
            <a:endParaRPr dirty="0"/>
          </a:p>
        </p:txBody>
      </p:sp>
      <p:sp>
        <p:nvSpPr>
          <p:cNvPr id="193" name="Google Shape;193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ADC661-13C7-4F76-9712-18139FD4A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18699"/>
            <a:ext cx="3638708" cy="300694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455678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b="1" dirty="0"/>
              <a:t>Correlation Matrix</a:t>
            </a:r>
            <a:endParaRPr b="1" dirty="0"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 dirty="0"/>
              <a:t>Applied to all continuous variables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 dirty="0"/>
              <a:t>Displays degree of correlation between variables</a:t>
            </a:r>
            <a:endParaRPr dirty="0"/>
          </a:p>
          <a:p>
            <a:pPr marL="342900" lvl="0" indent="-215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342900" lvl="0" indent="-215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191" name="Google Shape;191;p13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Multivariate Analysis</a:t>
            </a:r>
            <a:endParaRPr dirty="0"/>
          </a:p>
        </p:txBody>
      </p:sp>
      <p:sp>
        <p:nvSpPr>
          <p:cNvPr id="192" name="Google Shape;192;p13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194" name="Google Shape;19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1570" y="967795"/>
            <a:ext cx="3786302" cy="39891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3811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/>
              <a:t>Through Pandas, sort pairs of columns based on correlation strength.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/>
              <a:t>Some variables are predictably correlated (eg. “Credit Limit” and “Avg Open to Buy”)</a:t>
            </a:r>
            <a:endParaRPr/>
          </a:p>
        </p:txBody>
      </p:sp>
      <p:sp>
        <p:nvSpPr>
          <p:cNvPr id="200" name="Google Shape;200;p14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Multivariate Analysis</a:t>
            </a:r>
            <a:endParaRPr dirty="0"/>
          </a:p>
        </p:txBody>
      </p:sp>
      <p:sp>
        <p:nvSpPr>
          <p:cNvPr id="201" name="Google Shape;201;p14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202" name="Google Shape;202;p1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203" name="Google Shape;20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65815" y="958121"/>
            <a:ext cx="3857342" cy="3959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"/>
          <p:cNvSpPr txBox="1">
            <a:spLocks noGrp="1"/>
          </p:cNvSpPr>
          <p:nvPr>
            <p:ph type="body" idx="1"/>
          </p:nvPr>
        </p:nvSpPr>
        <p:spPr>
          <a:xfrm>
            <a:off x="1165531" y="868151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 b="1"/>
              <a:t>Chi-Square Tests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/>
              <a:t>Five category predictors and one category response “Attrition_Flag”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/>
              <a:t>All parameters show p-value&gt;0.05. Variables are independent of the response parameter and can’t be considered for model training.</a:t>
            </a:r>
            <a:endParaRPr/>
          </a:p>
        </p:txBody>
      </p:sp>
      <p:sp>
        <p:nvSpPr>
          <p:cNvPr id="209" name="Google Shape;209;p1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Multivariate Analysis</a:t>
            </a:r>
            <a:endParaRPr dirty="0"/>
          </a:p>
        </p:txBody>
      </p:sp>
      <p:sp>
        <p:nvSpPr>
          <p:cNvPr id="210" name="Google Shape;210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211" name="Google Shape;21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1412954"/>
            <a:ext cx="3895725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7" name="Google Shape;77;p2"/>
          <p:cNvSpPr txBox="1"/>
          <p:nvPr/>
        </p:nvSpPr>
        <p:spPr>
          <a:xfrm>
            <a:off x="1659923" y="1907113"/>
            <a:ext cx="599032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Quicksand"/>
              <a:buNone/>
            </a:pPr>
            <a:r>
              <a:rPr lang="en" sz="2800" b="0" i="1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The day you sign a client is the day you start losing them.</a:t>
            </a:r>
            <a:endParaRPr sz="2800" b="0" i="1" u="none" strike="noStrike" cap="none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8" name="Google Shape;78;p2"/>
          <p:cNvSpPr txBox="1">
            <a:spLocks noGrp="1"/>
          </p:cNvSpPr>
          <p:nvPr>
            <p:ph type="body" idx="1"/>
          </p:nvPr>
        </p:nvSpPr>
        <p:spPr>
          <a:xfrm>
            <a:off x="4005322" y="2882158"/>
            <a:ext cx="5138678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08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en" i="0"/>
              <a:t>-Don Draper – Mad Men</a:t>
            </a:r>
            <a:endParaRPr i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Missing Value Treatment</a:t>
            </a:r>
            <a:endParaRPr dirty="0"/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9DA403-B198-450B-BC0B-BE9A08BD911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299376" y="1527346"/>
            <a:ext cx="5204796" cy="3670500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3EEB6D-BC0A-43F8-9354-F34489A221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missing values in the dataset</a:t>
            </a:r>
            <a:endParaRPr lang="en-A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3BF883D-8295-4121-BAE6-891FC6E67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465" y="1192298"/>
            <a:ext cx="45053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Outlier Treatment</a:t>
            </a:r>
            <a:endParaRPr dirty="0"/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9DA403-B198-450B-BC0B-BE9A08BD911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646953" y="1849857"/>
            <a:ext cx="3351527" cy="2887054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3EEB6D-BC0A-43F8-9354-F34489A221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Many variables show outliers</a:t>
            </a:r>
          </a:p>
          <a:p>
            <a:r>
              <a:rPr lang="en-US" dirty="0"/>
              <a:t>These outliers seem naturally occurring</a:t>
            </a:r>
            <a:endParaRPr lang="en-AU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B4094AF-6AFE-40E2-8194-E98B1A93D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915" y="1168481"/>
            <a:ext cx="4674975" cy="3506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954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Conclusions</a:t>
            </a:r>
            <a:endParaRPr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9DA403-B198-450B-BC0B-BE9A08BD911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997527" y="1192298"/>
            <a:ext cx="7899518" cy="3670500"/>
          </a:xfrm>
        </p:spPr>
        <p:txBody>
          <a:bodyPr/>
          <a:lstStyle/>
          <a:p>
            <a:r>
              <a:rPr lang="en-US" dirty="0"/>
              <a:t>‘</a:t>
            </a:r>
            <a:r>
              <a:rPr lang="en-US" b="1" dirty="0" err="1"/>
              <a:t>Credit_Limit</a:t>
            </a:r>
            <a:r>
              <a:rPr lang="en-US" dirty="0"/>
              <a:t>’ and </a:t>
            </a:r>
            <a:r>
              <a:rPr lang="en-US" b="1" dirty="0"/>
              <a:t>‘</a:t>
            </a:r>
            <a:r>
              <a:rPr lang="en-US" b="1" dirty="0" err="1"/>
              <a:t>Avg_Open_To_buy</a:t>
            </a:r>
            <a:r>
              <a:rPr lang="en-US" dirty="0"/>
              <a:t>’ columns have a perfect positive linear correlation of almost 1, hence we decided to retain ‘</a:t>
            </a:r>
            <a:r>
              <a:rPr lang="en-US" b="1" dirty="0" err="1"/>
              <a:t>Avg_Open_To_buy</a:t>
            </a:r>
            <a:r>
              <a:rPr lang="en-US" b="1" dirty="0"/>
              <a:t>’ </a:t>
            </a:r>
            <a:r>
              <a:rPr lang="en-US" dirty="0"/>
              <a:t>column only</a:t>
            </a:r>
          </a:p>
          <a:p>
            <a:endParaRPr lang="en-US" dirty="0"/>
          </a:p>
          <a:p>
            <a:r>
              <a:rPr lang="en-US" dirty="0"/>
              <a:t> 2.   ‘</a:t>
            </a:r>
            <a:r>
              <a:rPr lang="en-US" b="1" dirty="0" err="1"/>
              <a:t>Total_Trans_amt</a:t>
            </a:r>
            <a:r>
              <a:rPr lang="en-US" dirty="0"/>
              <a:t>’ and ‘</a:t>
            </a:r>
            <a:r>
              <a:rPr lang="en-US" b="1" dirty="0" err="1"/>
              <a:t>Total_Trans_c</a:t>
            </a:r>
            <a:r>
              <a:rPr lang="en-US" dirty="0" err="1"/>
              <a:t>t</a:t>
            </a:r>
            <a:r>
              <a:rPr lang="en-US" dirty="0"/>
              <a:t>’ have a strong positive linear correlation of 0.81 . The way we dealt with it was to perform  ‘</a:t>
            </a:r>
            <a:r>
              <a:rPr lang="en-US" b="1" dirty="0" err="1"/>
              <a:t>Total_Trans_amt</a:t>
            </a:r>
            <a:r>
              <a:rPr lang="en-US" dirty="0"/>
              <a:t>’/‘</a:t>
            </a:r>
            <a:r>
              <a:rPr lang="en-US" b="1" dirty="0" err="1"/>
              <a:t>Total_Trans_ct</a:t>
            </a:r>
            <a:r>
              <a:rPr lang="en-US" dirty="0"/>
              <a:t>’ to get a new column </a:t>
            </a:r>
            <a:r>
              <a:rPr lang="en-US" b="1" dirty="0"/>
              <a:t>'</a:t>
            </a:r>
            <a:r>
              <a:rPr lang="en-US" b="1" dirty="0" err="1"/>
              <a:t>Amt_per_Trans</a:t>
            </a:r>
            <a:r>
              <a:rPr lang="en-US" dirty="0"/>
              <a:t>'.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29218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Pre-processing</a:t>
            </a:r>
            <a:endParaRPr dirty="0">
              <a:highlight>
                <a:srgbClr val="FFFF00"/>
              </a:highlight>
            </a:endParaRP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5621D-EAE7-473A-936C-3B03B8103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9274" y="894649"/>
            <a:ext cx="6648489" cy="3670500"/>
          </a:xfrm>
        </p:spPr>
        <p:txBody>
          <a:bodyPr/>
          <a:lstStyle/>
          <a:p>
            <a:r>
              <a:rPr lang="en-AU" dirty="0"/>
              <a:t>Ordinal and non-ordinal categorical features</a:t>
            </a:r>
          </a:p>
          <a:p>
            <a:r>
              <a:rPr lang="en-US" dirty="0"/>
              <a:t>Split data into X (features) and Y (classes)</a:t>
            </a:r>
          </a:p>
          <a:p>
            <a:r>
              <a:rPr lang="en-US" dirty="0"/>
              <a:t>Split data into Train and Test data</a:t>
            </a:r>
          </a:p>
          <a:p>
            <a:r>
              <a:rPr lang="en-US" dirty="0"/>
              <a:t>Label Encoding Y classes</a:t>
            </a:r>
            <a:br>
              <a:rPr lang="en-US" dirty="0"/>
            </a:br>
            <a:r>
              <a:rPr lang="en-US" dirty="0"/>
              <a:t>One-hot encoding</a:t>
            </a:r>
          </a:p>
          <a:p>
            <a:endParaRPr lang="en-AU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C346FA-2361-4D60-A891-44FAA5949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792" y="3169320"/>
            <a:ext cx="3405208" cy="13958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5E52CA-2164-4587-936A-B0DFF9E65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9518" y="3169320"/>
            <a:ext cx="4101401" cy="13958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776D38-9B49-4655-BE7C-0864F0CFBDF8}"/>
              </a:ext>
            </a:extLst>
          </p:cNvPr>
          <p:cNvSpPr txBox="1"/>
          <p:nvPr/>
        </p:nvSpPr>
        <p:spPr>
          <a:xfrm>
            <a:off x="1089274" y="2799988"/>
            <a:ext cx="6599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lt1"/>
                </a:solidFill>
                <a:latin typeface="Quicksand"/>
                <a:sym typeface="Quicksand"/>
              </a:rPr>
              <a:t>Before   </a:t>
            </a:r>
            <a:r>
              <a:rPr lang="en-US" dirty="0">
                <a:solidFill>
                  <a:schemeClr val="bg1"/>
                </a:solidFill>
              </a:rPr>
              <a:t>                                                     </a:t>
            </a:r>
            <a:r>
              <a:rPr lang="en-US" sz="1800" dirty="0">
                <a:solidFill>
                  <a:schemeClr val="lt1"/>
                </a:solidFill>
                <a:latin typeface="Quicksand"/>
                <a:sym typeface="Quicksand"/>
              </a:rPr>
              <a:t>After</a:t>
            </a:r>
            <a:endParaRPr lang="en-AU" sz="1800" dirty="0">
              <a:solidFill>
                <a:schemeClr val="lt1"/>
              </a:solidFill>
              <a:latin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280370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Final Dataset</a:t>
            </a:r>
            <a:endParaRPr dirty="0"/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5621D-EAE7-473A-936C-3B03B8103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21 Columns </a:t>
            </a:r>
          </a:p>
          <a:p>
            <a:r>
              <a:rPr lang="en-US" dirty="0"/>
              <a:t>Fully encoded – using integers to represent categorical features (</a:t>
            </a:r>
            <a:r>
              <a:rPr lang="en-US" dirty="0" err="1"/>
              <a:t>eg.</a:t>
            </a:r>
            <a:r>
              <a:rPr lang="en-US" dirty="0"/>
              <a:t> ranking by income bracket)</a:t>
            </a:r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9DA403-B198-450B-BC0B-BE9A08BD911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692249" y="1192298"/>
            <a:ext cx="5204796" cy="3670500"/>
          </a:xfrm>
        </p:spPr>
        <p:txBody>
          <a:bodyPr/>
          <a:lstStyle/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B96ECD-C27B-4776-9F37-073D96997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321" y="1716107"/>
            <a:ext cx="5358652" cy="251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433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992982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Machine Learning Model Development</a:t>
            </a:r>
            <a:endParaRPr dirty="0"/>
          </a:p>
        </p:txBody>
      </p:sp>
      <p:sp>
        <p:nvSpPr>
          <p:cNvPr id="149" name="Google Shape;149;p8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Applying and comparing models</a:t>
            </a:r>
            <a:endParaRPr dirty="0"/>
          </a:p>
        </p:txBody>
      </p:sp>
      <p:sp>
        <p:nvSpPr>
          <p:cNvPr id="150" name="Google Shape;150;p8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sz="3000" b="0" i="0" u="none" strike="noStrike" cap="none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1" name="Google Shape;151;p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66879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>
            <a:spLocks noGrp="1"/>
          </p:cNvSpPr>
          <p:nvPr>
            <p:ph type="body" idx="1"/>
          </p:nvPr>
        </p:nvSpPr>
        <p:spPr>
          <a:xfrm>
            <a:off x="1165474" y="1174117"/>
            <a:ext cx="6987925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b="1" dirty="0"/>
              <a:t>Models</a:t>
            </a:r>
            <a:endParaRPr b="1" dirty="0"/>
          </a:p>
          <a:p>
            <a:pPr marL="342900" lvl="0" indent="-342900"/>
            <a:r>
              <a:rPr lang="en-US" dirty="0"/>
              <a:t>Decision Tree – Score 0</a:t>
            </a:r>
            <a:r>
              <a:rPr lang="en-AU" dirty="0"/>
              <a:t>.937 </a:t>
            </a:r>
            <a:endParaRPr lang="en-US" dirty="0"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Random Forest – Score 0.962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Logistic Regression – Score 0.88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K Nearest </a:t>
            </a:r>
            <a:r>
              <a:rPr lang="en-US" dirty="0" err="1"/>
              <a:t>Neighbour</a:t>
            </a:r>
            <a:r>
              <a:rPr lang="en-US" dirty="0"/>
              <a:t> – Score 0.9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endParaRPr lang="en-US" dirty="0"/>
          </a:p>
          <a:p>
            <a:pPr marL="342900" lvl="0" indent="-215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342900" lvl="0" indent="-215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157" name="Google Shape;157;p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Machine Learning Model Development - </a:t>
            </a:r>
            <a:r>
              <a:rPr lang="en-US" dirty="0"/>
              <a:t>Modelling Approach </a:t>
            </a:r>
            <a:endParaRPr dirty="0"/>
          </a:p>
        </p:txBody>
      </p:sp>
      <p:sp>
        <p:nvSpPr>
          <p:cNvPr id="159" name="Google Shape;159;p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7215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Modelling Approach– Random Forest</a:t>
            </a:r>
            <a:endParaRPr dirty="0"/>
          </a:p>
        </p:txBody>
      </p:sp>
      <p:sp>
        <p:nvSpPr>
          <p:cNvPr id="165" name="Google Shape;165;p1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166" name="Google Shape;166;p10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Powerful classification model</a:t>
            </a:r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92.48% Actual Accuracy</a:t>
            </a:r>
            <a:endParaRPr dirty="0"/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27 customers incorrectly predicted out of 359</a:t>
            </a: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7" name="Google Shape;158;p9">
            <a:extLst>
              <a:ext uri="{FF2B5EF4-FFF2-40B4-BE49-F238E27FC236}">
                <a16:creationId xmlns:a16="http://schemas.microsoft.com/office/drawing/2014/main" id="{A98A0906-FE6B-4F71-9874-D451F5F2332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Most representative code or chart snapshot?</a:t>
            </a:r>
            <a:endParaRPr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07874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Modelling Approach– Logistic Regression</a:t>
            </a:r>
            <a:endParaRPr dirty="0"/>
          </a:p>
        </p:txBody>
      </p:sp>
      <p:sp>
        <p:nvSpPr>
          <p:cNvPr id="165" name="Google Shape;165;p1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166" name="Google Shape;166;p10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Resource efficient classification model</a:t>
            </a:r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88.7% Test model Accuracy</a:t>
            </a:r>
            <a:endParaRPr dirty="0"/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90.16% Training Model accuracy</a:t>
            </a:r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Comments?</a:t>
            </a:r>
            <a:endParaRPr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7" name="Google Shape;158;p9">
            <a:extLst>
              <a:ext uri="{FF2B5EF4-FFF2-40B4-BE49-F238E27FC236}">
                <a16:creationId xmlns:a16="http://schemas.microsoft.com/office/drawing/2014/main" id="{A98A0906-FE6B-4F71-9874-D451F5F2332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Most representative code or chart snapshot?</a:t>
            </a:r>
            <a:endParaRPr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09166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Modelling Approach– K Nearest Neighbour</a:t>
            </a:r>
            <a:endParaRPr dirty="0"/>
          </a:p>
        </p:txBody>
      </p:sp>
      <p:sp>
        <p:nvSpPr>
          <p:cNvPr id="165" name="Google Shape;165;p1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166" name="Google Shape;166;p10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Straightforward classification algorithm</a:t>
            </a:r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0.91 F1 Score</a:t>
            </a:r>
            <a:endParaRPr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How to express the accuracy?</a:t>
            </a:r>
            <a:endParaRPr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7" name="Google Shape;158;p9">
            <a:extLst>
              <a:ext uri="{FF2B5EF4-FFF2-40B4-BE49-F238E27FC236}">
                <a16:creationId xmlns:a16="http://schemas.microsoft.com/office/drawing/2014/main" id="{A98A0906-FE6B-4F71-9874-D451F5F2332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Most representative code or chart snapshot?</a:t>
            </a:r>
            <a:endParaRPr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F78538-605C-40DB-ABD4-683891A9C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764" y="1948639"/>
            <a:ext cx="4100511" cy="19002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4A39F9-6DD2-49AB-BB56-1C34BFD70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2000" y="3988610"/>
            <a:ext cx="2926040" cy="89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500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84" name="Google Shape;84;p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85" name="Google Shape;85;p3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3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" name="Google Shape;87;p3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88" name="Google Shape;88;p3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1</a:t>
              </a:r>
              <a:endParaRPr sz="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90" name="Google Shape;90;p3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91" name="Google Shape;91;p3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3</a:t>
              </a:r>
              <a:endParaRPr sz="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93" name="Google Shape;93;p3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94" name="Google Shape;94;p3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5</a:t>
              </a:r>
              <a:endParaRPr sz="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96" name="Google Shape;96;p3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97" name="Google Shape;97;p3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3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6</a:t>
              </a:r>
              <a:endParaRPr sz="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99" name="Google Shape;99;p3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100" name="Google Shape;100;p3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4</a:t>
              </a:r>
              <a:endParaRPr sz="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102" name="Google Shape;102;p3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103" name="Google Shape;103;p3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2</a:t>
              </a:r>
              <a:endParaRPr sz="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105" name="Google Shape;105;p3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Topic selection &amp; dataset </a:t>
            </a: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acquisition</a:t>
            </a:r>
            <a:endParaRPr sz="900" b="0" i="0" u="none" strike="noStrike" cap="none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Machine learning model development</a:t>
            </a:r>
            <a:endParaRPr dirty="0"/>
          </a:p>
        </p:txBody>
      </p:sp>
      <p:sp>
        <p:nvSpPr>
          <p:cNvPr id="107" name="Google Shape;107;p3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Front-end to back-end connection.</a:t>
            </a:r>
            <a:endParaRPr sz="900" b="0" i="0" u="none" strike="noStrike" cap="none" dirty="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Exploratory analysis &amp; Data Wrangling</a:t>
            </a:r>
            <a:endParaRPr dirty="0"/>
          </a:p>
        </p:txBody>
      </p:sp>
      <p:sp>
        <p:nvSpPr>
          <p:cNvPr id="109" name="Google Shape;109;p3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Front-end development</a:t>
            </a:r>
            <a:endParaRPr/>
          </a:p>
        </p:txBody>
      </p:sp>
      <p:sp>
        <p:nvSpPr>
          <p:cNvPr id="110" name="Google Shape;110;p3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Product deployment and testing</a:t>
            </a:r>
            <a:endParaRPr sz="900" b="0" i="0" u="none" strike="noStrike" cap="none" dirty="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3834515" y="483961"/>
            <a:ext cx="4623448" cy="658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Modelling Approach - Conclusion</a:t>
            </a:r>
            <a:endParaRPr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59" name="Google Shape;159;p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8" name="Google Shape;142;p7">
            <a:extLst>
              <a:ext uri="{FF2B5EF4-FFF2-40B4-BE49-F238E27FC236}">
                <a16:creationId xmlns:a16="http://schemas.microsoft.com/office/drawing/2014/main" id="{7A7DA14E-32F4-439B-9468-6CD4D5E946A9}"/>
              </a:ext>
            </a:extLst>
          </p:cNvPr>
          <p:cNvSpPr txBox="1">
            <a:spLocks/>
          </p:cNvSpPr>
          <p:nvPr/>
        </p:nvSpPr>
        <p:spPr>
          <a:xfrm>
            <a:off x="1165475" y="89464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◦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▫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●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○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●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○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buSzPts val="3000"/>
              <a:buFont typeface="Quicksand"/>
              <a:buNone/>
            </a:pPr>
            <a:r>
              <a:rPr lang="en-US" sz="2400" b="1" dirty="0"/>
              <a:t>RANDOM FOREST</a:t>
            </a:r>
            <a:r>
              <a:rPr lang="en-US" sz="2400" dirty="0"/>
              <a:t>:</a:t>
            </a:r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400"/>
              <a:t>92.18% </a:t>
            </a:r>
            <a:r>
              <a:rPr lang="en-US" sz="2400" dirty="0"/>
              <a:t>Actual Accuracy</a:t>
            </a:r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400" dirty="0"/>
              <a:t>28 customers incorrectly predicted out of 358</a:t>
            </a:r>
          </a:p>
          <a:p>
            <a:pPr marL="0" indent="0">
              <a:buSzPts val="3000"/>
              <a:buFont typeface="Quicksand"/>
              <a:buNone/>
            </a:pPr>
            <a:endParaRPr lang="en-US" sz="2400" dirty="0"/>
          </a:p>
          <a:p>
            <a:pPr marL="0" indent="0">
              <a:buSzPts val="3000"/>
              <a:buFont typeface="Quicksand"/>
              <a:buNone/>
            </a:pPr>
            <a:r>
              <a:rPr lang="en-US" sz="2400" dirty="0"/>
              <a:t>This model allows us to confidently make predictions.</a:t>
            </a:r>
          </a:p>
        </p:txBody>
      </p:sp>
    </p:spTree>
    <p:extLst>
      <p:ext uri="{BB962C8B-B14F-4D97-AF65-F5344CB8AC3E}">
        <p14:creationId xmlns:p14="http://schemas.microsoft.com/office/powerpoint/2010/main" val="25845847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Modelling Approach – Feature Importance</a:t>
            </a:r>
            <a:endParaRPr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59" name="Google Shape;159;p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8" name="Google Shape;142;p7">
            <a:extLst>
              <a:ext uri="{FF2B5EF4-FFF2-40B4-BE49-F238E27FC236}">
                <a16:creationId xmlns:a16="http://schemas.microsoft.com/office/drawing/2014/main" id="{7A7DA14E-32F4-439B-9468-6CD4D5E946A9}"/>
              </a:ext>
            </a:extLst>
          </p:cNvPr>
          <p:cNvSpPr txBox="1">
            <a:spLocks/>
          </p:cNvSpPr>
          <p:nvPr/>
        </p:nvSpPr>
        <p:spPr>
          <a:xfrm>
            <a:off x="1248602" y="247974"/>
            <a:ext cx="6858000" cy="2323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◦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▫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●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○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●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○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buSzPts val="3000"/>
              <a:buFont typeface="Quicksand"/>
              <a:buNone/>
            </a:pPr>
            <a:endParaRPr lang="en-US" sz="2400" dirty="0"/>
          </a:p>
          <a:p>
            <a:pPr marL="0" indent="0">
              <a:buSzPts val="3000"/>
              <a:buFont typeface="Quicksand"/>
              <a:buNone/>
            </a:pPr>
            <a:endParaRPr lang="en-US" sz="2400" dirty="0"/>
          </a:p>
          <a:p>
            <a:pPr marL="0" indent="0">
              <a:buSzPts val="3000"/>
              <a:buFont typeface="Quicksand"/>
              <a:buNone/>
            </a:pPr>
            <a:r>
              <a:rPr lang="en-US" sz="2400" dirty="0"/>
              <a:t>Further exploration could occur to determine if some features were unnecessary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7AFBE0-B1A4-434C-BA26-0DF22CF1E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117" y="2162209"/>
            <a:ext cx="5570652" cy="258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1785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Front-End Development</a:t>
            </a:r>
            <a:endParaRPr dirty="0"/>
          </a:p>
        </p:txBody>
      </p:sp>
      <p:sp>
        <p:nvSpPr>
          <p:cNvPr id="149" name="Google Shape;149;p8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Making models accesible to users</a:t>
            </a:r>
            <a:endParaRPr dirty="0"/>
          </a:p>
        </p:txBody>
      </p:sp>
      <p:sp>
        <p:nvSpPr>
          <p:cNvPr id="150" name="Google Shape;150;p8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  <a:endParaRPr sz="3000" b="0" i="0" u="none" strike="noStrike" cap="none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1" name="Google Shape;151;p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30461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Front-End Development – Early Draft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234" name="Google Shape;234;p18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sz="2400" dirty="0"/>
          </a:p>
        </p:txBody>
      </p:sp>
      <p:sp>
        <p:nvSpPr>
          <p:cNvPr id="235" name="Google Shape;235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78CA06-AA99-4BDF-AA48-0A0C31A59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425" y="1232365"/>
            <a:ext cx="6720050" cy="3577114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Front-End Development - Tools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234" name="Google Shape;234;p18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400" b="1" dirty="0"/>
              <a:t>Tools</a:t>
            </a:r>
          </a:p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400" b="1" dirty="0"/>
              <a:t>HTML</a:t>
            </a:r>
            <a:r>
              <a:rPr lang="en-US" sz="2400" dirty="0"/>
              <a:t> – Web Interface</a:t>
            </a:r>
            <a:endParaRPr sz="2400"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400" b="1" dirty="0"/>
              <a:t>CSS</a:t>
            </a:r>
            <a:r>
              <a:rPr lang="en-US" sz="2400" dirty="0"/>
              <a:t>  - Styling</a:t>
            </a:r>
            <a:endParaRPr sz="2400"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400" b="1" dirty="0"/>
              <a:t>JavaScript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&amp; </a:t>
            </a:r>
            <a:r>
              <a:rPr lang="en-US" sz="2400" b="1" dirty="0">
                <a:solidFill>
                  <a:schemeClr val="bg1"/>
                </a:solidFill>
              </a:rPr>
              <a:t>D3</a:t>
            </a:r>
            <a:r>
              <a:rPr lang="en-US" sz="2400" dirty="0">
                <a:solidFill>
                  <a:schemeClr val="bg1"/>
                </a:solidFill>
              </a:rPr>
              <a:t> – user input collection and back- end parsing</a:t>
            </a: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400" dirty="0">
                <a:solidFill>
                  <a:schemeClr val="bg1"/>
                </a:solidFill>
              </a:rPr>
              <a:t>CSV file support for mass modelling</a:t>
            </a: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endParaRPr sz="2400" dirty="0">
              <a:highlight>
                <a:srgbClr val="FFFF00"/>
              </a:highlight>
            </a:endParaRPr>
          </a:p>
        </p:txBody>
      </p:sp>
      <p:sp>
        <p:nvSpPr>
          <p:cNvPr id="235" name="Google Shape;235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51252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Front-End Development – User Interface</a:t>
            </a:r>
            <a:endParaRPr dirty="0"/>
          </a:p>
        </p:txBody>
      </p:sp>
      <p:sp>
        <p:nvSpPr>
          <p:cNvPr id="165" name="Google Shape;165;p1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166" name="Google Shape;166;p10"/>
          <p:cNvSpPr txBox="1">
            <a:spLocks noGrp="1"/>
          </p:cNvSpPr>
          <p:nvPr>
            <p:ph type="body" idx="1"/>
          </p:nvPr>
        </p:nvSpPr>
        <p:spPr>
          <a:xfrm>
            <a:off x="976683" y="3370599"/>
            <a:ext cx="3903239" cy="1772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Drop downs for ease of use (categorical data)</a:t>
            </a:r>
          </a:p>
          <a:p>
            <a:r>
              <a:rPr lang="en-US" dirty="0"/>
              <a:t>File upload support (CSV)</a:t>
            </a: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10" name="Google Shape;166;p10">
            <a:extLst>
              <a:ext uri="{FF2B5EF4-FFF2-40B4-BE49-F238E27FC236}">
                <a16:creationId xmlns:a16="http://schemas.microsoft.com/office/drawing/2014/main" id="{3F9CAC82-9877-4496-9F52-B95B3FF354CF}"/>
              </a:ext>
            </a:extLst>
          </p:cNvPr>
          <p:cNvSpPr txBox="1">
            <a:spLocks/>
          </p:cNvSpPr>
          <p:nvPr/>
        </p:nvSpPr>
        <p:spPr>
          <a:xfrm>
            <a:off x="4879922" y="3343815"/>
            <a:ext cx="3643235" cy="1772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◦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▫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●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○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●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○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dirty="0"/>
              <a:t>Button to trigger check</a:t>
            </a:r>
          </a:p>
          <a:p>
            <a:r>
              <a:rPr lang="en-US" dirty="0"/>
              <a:t>Simple, clean visual identity</a:t>
            </a:r>
          </a:p>
          <a:p>
            <a:pPr indent="-228600">
              <a:buFont typeface="Quicksand"/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4B1A4B-EE7B-4C70-B276-73578417F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58" y="894649"/>
            <a:ext cx="3714683" cy="260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230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Front-End Development – </a:t>
            </a:r>
            <a:r>
              <a:rPr lang="en" dirty="0">
                <a:highlight>
                  <a:srgbClr val="FFFF00"/>
                </a:highlight>
              </a:rPr>
              <a:t>additional content?</a:t>
            </a:r>
            <a:endParaRPr dirty="0">
              <a:solidFill>
                <a:srgbClr val="39C0BA"/>
              </a:solidFill>
              <a:highlight>
                <a:srgbClr val="FFFF00"/>
              </a:highlight>
            </a:endParaRPr>
          </a:p>
        </p:txBody>
      </p:sp>
      <p:sp>
        <p:nvSpPr>
          <p:cNvPr id="234" name="Google Shape;234;p18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2400" dirty="0">
                <a:solidFill>
                  <a:srgbClr val="FF0000"/>
                </a:solidFill>
                <a:highlight>
                  <a:srgbClr val="FFFF00"/>
                </a:highlight>
              </a:rPr>
              <a:t>Here you have:</a:t>
            </a:r>
            <a:endParaRPr sz="24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Anything else we want to mention?</a:t>
            </a:r>
            <a:endParaRPr sz="24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 dirty="0">
                <a:solidFill>
                  <a:srgbClr val="FF0000"/>
                </a:solidFill>
                <a:highlight>
                  <a:srgbClr val="FFFF00"/>
                </a:highlight>
              </a:rPr>
              <a:t>And some text</a:t>
            </a:r>
            <a:endParaRPr sz="24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35" name="Google Shape;235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58210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Front-End to Back-End Connection</a:t>
            </a:r>
            <a:endParaRPr dirty="0"/>
          </a:p>
        </p:txBody>
      </p:sp>
      <p:sp>
        <p:nvSpPr>
          <p:cNvPr id="149" name="Google Shape;149;p8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Bringing the pieces together</a:t>
            </a:r>
            <a:endParaRPr dirty="0"/>
          </a:p>
        </p:txBody>
      </p:sp>
      <p:sp>
        <p:nvSpPr>
          <p:cNvPr id="150" name="Google Shape;150;p8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5</a:t>
            </a:r>
            <a:endParaRPr sz="3000" b="0" i="0" u="none" strike="noStrike" cap="none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1" name="Google Shape;151;p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27062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Front-End to Back-End Connection- Tools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234" name="Google Shape;234;p18"/>
          <p:cNvSpPr txBox="1">
            <a:spLocks noGrp="1"/>
          </p:cNvSpPr>
          <p:nvPr>
            <p:ph type="body" idx="1"/>
          </p:nvPr>
        </p:nvSpPr>
        <p:spPr>
          <a:xfrm>
            <a:off x="1120525" y="868151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1200" b="1" dirty="0"/>
              <a:t>Tools</a:t>
            </a:r>
          </a:p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1200" b="1" dirty="0"/>
              <a:t>Flask</a:t>
            </a:r>
            <a:r>
              <a:rPr lang="en-US" sz="1200" dirty="0"/>
              <a:t> – two routes  </a:t>
            </a:r>
          </a:p>
          <a:p>
            <a:pPr marL="76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lang="en-US" sz="1200" b="1" dirty="0"/>
          </a:p>
          <a:p>
            <a:pPr marL="76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1200" b="1" dirty="0"/>
              <a:t>User individual selection </a:t>
            </a:r>
          </a:p>
          <a:p>
            <a:pPr marL="76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1050" dirty="0"/>
              <a:t>@app.route(“/individual”,methods=[“POST”]</a:t>
            </a:r>
            <a:br>
              <a:rPr lang="en-US" sz="1200" dirty="0"/>
            </a:br>
            <a:r>
              <a:rPr lang="en-US" sz="1050" dirty="0"/>
              <a:t>def individual():</a:t>
            </a:r>
          </a:p>
          <a:p>
            <a:pPr marL="76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lang="en-US" sz="1200" b="1" dirty="0"/>
          </a:p>
          <a:p>
            <a:pPr marL="76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1200" b="1" dirty="0"/>
              <a:t>CSV file </a:t>
            </a:r>
          </a:p>
          <a:p>
            <a:pPr marL="76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1050" dirty="0"/>
              <a:t>@app.route(“/bulk”, methods=[“POST”])</a:t>
            </a:r>
            <a:br>
              <a:rPr lang="en-US" sz="1200" dirty="0"/>
            </a:br>
            <a:r>
              <a:rPr lang="en-US" sz="1050" dirty="0"/>
              <a:t>def bulk():(</a:t>
            </a:r>
          </a:p>
          <a:p>
            <a:pPr indent="-381000">
              <a:spcBef>
                <a:spcPts val="0"/>
              </a:spcBef>
              <a:buClr>
                <a:schemeClr val="accent1"/>
              </a:buClr>
              <a:buSzPts val="2400"/>
            </a:pPr>
            <a:endParaRPr lang="en-US" sz="12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indent="-381000">
              <a:spcBef>
                <a:spcPts val="0"/>
              </a:spcBef>
              <a:buClr>
                <a:schemeClr val="accent1"/>
              </a:buClr>
              <a:buSzPts val="2400"/>
            </a:pPr>
            <a:endParaRPr lang="en-US" sz="12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indent="-381000">
              <a:spcBef>
                <a:spcPts val="0"/>
              </a:spcBef>
              <a:buClr>
                <a:schemeClr val="accent1"/>
              </a:buClr>
              <a:buSzPts val="2400"/>
            </a:pPr>
            <a:r>
              <a:rPr lang="en-US" sz="1200" dirty="0">
                <a:solidFill>
                  <a:schemeClr val="bg1"/>
                </a:solidFill>
              </a:rPr>
              <a:t>Pre-processing</a:t>
            </a:r>
          </a:p>
          <a:p>
            <a:pPr indent="-381000">
              <a:spcBef>
                <a:spcPts val="0"/>
              </a:spcBef>
              <a:buClr>
                <a:schemeClr val="accent1"/>
              </a:buClr>
              <a:buSzPts val="2400"/>
            </a:pPr>
            <a:r>
              <a:rPr lang="en-US" sz="1200" dirty="0">
                <a:solidFill>
                  <a:schemeClr val="bg1"/>
                </a:solidFill>
              </a:rPr>
              <a:t>Machine Learning – imported model</a:t>
            </a:r>
          </a:p>
          <a:p>
            <a:pPr indent="-381000">
              <a:spcBef>
                <a:spcPts val="0"/>
              </a:spcBef>
              <a:buClr>
                <a:schemeClr val="accent1"/>
              </a:buClr>
              <a:buSzPts val="2400"/>
            </a:pPr>
            <a:r>
              <a:rPr lang="en-US" sz="1200" dirty="0">
                <a:solidFill>
                  <a:schemeClr val="bg1"/>
                </a:solidFill>
              </a:rPr>
              <a:t>Return results to JavaScript to </a:t>
            </a:r>
            <a:r>
              <a:rPr lang="en-US" sz="1200" dirty="0" err="1">
                <a:solidFill>
                  <a:schemeClr val="bg1"/>
                </a:solidFill>
              </a:rPr>
              <a:t>visualise</a:t>
            </a:r>
            <a:r>
              <a:rPr lang="en-US" sz="1200" dirty="0">
                <a:solidFill>
                  <a:schemeClr val="bg1"/>
                </a:solidFill>
              </a:rPr>
              <a:t> on screen</a:t>
            </a: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endParaRPr sz="1200" dirty="0">
              <a:highlight>
                <a:srgbClr val="FFFF00"/>
              </a:highlight>
            </a:endParaRPr>
          </a:p>
        </p:txBody>
      </p:sp>
      <p:sp>
        <p:nvSpPr>
          <p:cNvPr id="235" name="Google Shape;235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22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Front-End to Back-End Connection– </a:t>
            </a:r>
            <a:r>
              <a:rPr lang="en" dirty="0">
                <a:highlight>
                  <a:srgbClr val="FFFF00"/>
                </a:highlight>
              </a:rPr>
              <a:t>additional content?</a:t>
            </a:r>
            <a:endParaRPr dirty="0">
              <a:solidFill>
                <a:srgbClr val="39C0BA"/>
              </a:solidFill>
              <a:highlight>
                <a:srgbClr val="FFFF00"/>
              </a:highlight>
            </a:endParaRPr>
          </a:p>
        </p:txBody>
      </p:sp>
      <p:sp>
        <p:nvSpPr>
          <p:cNvPr id="234" name="Google Shape;234;p18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2400" dirty="0">
                <a:solidFill>
                  <a:srgbClr val="FF0000"/>
                </a:solidFill>
                <a:highlight>
                  <a:srgbClr val="FFFF00"/>
                </a:highlight>
              </a:rPr>
              <a:t>Here you have:</a:t>
            </a:r>
            <a:endParaRPr sz="24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Anything else we want to mention?</a:t>
            </a:r>
            <a:endParaRPr sz="24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 dirty="0">
                <a:solidFill>
                  <a:srgbClr val="FF0000"/>
                </a:solidFill>
                <a:highlight>
                  <a:srgbClr val="FFFF00"/>
                </a:highlight>
              </a:rPr>
              <a:t>And some text or screenshot?</a:t>
            </a:r>
            <a:endParaRPr sz="24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35" name="Google Shape;235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367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Topic Selection &amp; Dataset Acquisition</a:t>
            </a:r>
            <a:endParaRPr dirty="0"/>
          </a:p>
        </p:txBody>
      </p:sp>
      <p:sp>
        <p:nvSpPr>
          <p:cNvPr id="117" name="Google Shape;117;p4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Challenges and opportunities with datasets</a:t>
            </a:r>
            <a:endParaRPr dirty="0"/>
          </a:p>
        </p:txBody>
      </p:sp>
      <p:sp>
        <p:nvSpPr>
          <p:cNvPr id="118" name="Google Shape;118;p4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3000" b="0" i="0" u="none" strike="noStrike" cap="none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9" name="Google Shape;119;p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AU" dirty="0"/>
              <a:t>Product</a:t>
            </a:r>
            <a:r>
              <a:rPr lang="en-AU" sz="3200" b="0" i="0" u="none" strike="noStrike" cap="none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AU" dirty="0"/>
              <a:t>deployment and testing</a:t>
            </a:r>
          </a:p>
        </p:txBody>
      </p:sp>
      <p:sp>
        <p:nvSpPr>
          <p:cNvPr id="117" name="Google Shape;117;p4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Making the final product accesible</a:t>
            </a:r>
            <a:endParaRPr dirty="0"/>
          </a:p>
        </p:txBody>
      </p:sp>
      <p:sp>
        <p:nvSpPr>
          <p:cNvPr id="118" name="Google Shape;118;p4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6</a:t>
            </a:r>
            <a:endParaRPr sz="3000" b="0" i="0" u="none" strike="noStrike" cap="none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9" name="Google Shape;119;p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40515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AU" dirty="0"/>
              <a:t>Product</a:t>
            </a:r>
            <a:r>
              <a:rPr lang="en-AU" sz="1800" b="0" i="0" u="none" strike="noStrike" cap="none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AU" dirty="0"/>
              <a:t>deployment and testing</a:t>
            </a:r>
            <a:r>
              <a:rPr lang="en" dirty="0"/>
              <a:t>- Heroku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234" name="Google Shape;234;p18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400" b="1" dirty="0"/>
              <a:t>Challenges</a:t>
            </a:r>
            <a:endParaRPr lang="en-US" sz="2400" dirty="0"/>
          </a:p>
          <a:p>
            <a:pPr indent="-381000">
              <a:spcBef>
                <a:spcPts val="0"/>
              </a:spcBef>
              <a:buClr>
                <a:schemeClr val="accent1"/>
              </a:buClr>
              <a:buSzPts val="2400"/>
            </a:pPr>
            <a:endParaRPr lang="en-US" sz="24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indent="-381000">
              <a:spcBef>
                <a:spcPts val="0"/>
              </a:spcBef>
              <a:buClr>
                <a:schemeClr val="accent1"/>
              </a:buClr>
              <a:buSzPts val="2400"/>
            </a:pPr>
            <a:r>
              <a:rPr lang="en-US" sz="2400" dirty="0">
                <a:solidFill>
                  <a:schemeClr val="bg1"/>
                </a:solidFill>
              </a:rPr>
              <a:t>Slug ignore file</a:t>
            </a:r>
          </a:p>
          <a:p>
            <a:pPr indent="-381000">
              <a:spcBef>
                <a:spcPts val="0"/>
              </a:spcBef>
              <a:buClr>
                <a:schemeClr val="accent1"/>
              </a:buClr>
              <a:buSzPts val="2400"/>
            </a:pPr>
            <a:r>
              <a:rPr lang="en-US" sz="2400" dirty="0">
                <a:solidFill>
                  <a:schemeClr val="bg1"/>
                </a:solidFill>
              </a:rPr>
              <a:t>File size limits</a:t>
            </a:r>
          </a:p>
          <a:p>
            <a:pPr indent="-381000">
              <a:spcBef>
                <a:spcPts val="0"/>
              </a:spcBef>
              <a:buClr>
                <a:schemeClr val="accent1"/>
              </a:buClr>
              <a:buSzPts val="2400"/>
            </a:pPr>
            <a:endParaRPr lang="en-US" sz="24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indent="-381000">
              <a:spcBef>
                <a:spcPts val="0"/>
              </a:spcBef>
              <a:buClr>
                <a:schemeClr val="accent1"/>
              </a:buClr>
              <a:buSzPts val="2400"/>
            </a:pPr>
            <a:endParaRPr lang="en-US" sz="24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indent="-381000">
              <a:spcBef>
                <a:spcPts val="0"/>
              </a:spcBef>
              <a:buClr>
                <a:schemeClr val="accent1"/>
              </a:buClr>
              <a:buSzPts val="2400"/>
            </a:pPr>
            <a:endParaRPr lang="en-US" sz="24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indent="-381000">
              <a:spcBef>
                <a:spcPts val="0"/>
              </a:spcBef>
              <a:buClr>
                <a:schemeClr val="accent1"/>
              </a:buClr>
              <a:buSzPts val="2400"/>
            </a:pPr>
            <a:endParaRPr lang="en-US" sz="24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endParaRPr sz="2400" dirty="0">
              <a:highlight>
                <a:srgbClr val="FFFF00"/>
              </a:highlight>
            </a:endParaRPr>
          </a:p>
        </p:txBody>
      </p:sp>
      <p:sp>
        <p:nvSpPr>
          <p:cNvPr id="235" name="Google Shape;235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97F2ED-070C-4251-8706-A31E54A51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948" y="2804953"/>
            <a:ext cx="4171950" cy="101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608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Ideas and Improvements</a:t>
            </a:r>
            <a:endParaRPr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59" name="Google Shape;159;p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sp>
        <p:nvSpPr>
          <p:cNvPr id="8" name="Google Shape;142;p7">
            <a:extLst>
              <a:ext uri="{FF2B5EF4-FFF2-40B4-BE49-F238E27FC236}">
                <a16:creationId xmlns:a16="http://schemas.microsoft.com/office/drawing/2014/main" id="{7A7DA14E-32F4-439B-9468-6CD4D5E946A9}"/>
              </a:ext>
            </a:extLst>
          </p:cNvPr>
          <p:cNvSpPr txBox="1">
            <a:spLocks/>
          </p:cNvSpPr>
          <p:nvPr/>
        </p:nvSpPr>
        <p:spPr>
          <a:xfrm>
            <a:off x="1165475" y="89464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◦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▫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●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○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●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○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buSzPts val="3000"/>
              <a:buFont typeface="Quicksand"/>
              <a:buNone/>
            </a:pPr>
            <a:r>
              <a:rPr lang="en-US" sz="2400" dirty="0"/>
              <a:t>Things that could have been done differently:</a:t>
            </a:r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400" dirty="0"/>
              <a:t>Implemented  a database</a:t>
            </a:r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400" dirty="0"/>
              <a:t>Streamlined interface – less input fields</a:t>
            </a:r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400" dirty="0"/>
              <a:t>Delve deeper into dataset</a:t>
            </a:r>
          </a:p>
          <a:p>
            <a:pPr marL="0" indent="0">
              <a:buSzPts val="3000"/>
              <a:buFont typeface="Quicksand"/>
              <a:buNone/>
            </a:pPr>
            <a:endParaRPr lang="en-US" sz="2400" dirty="0"/>
          </a:p>
          <a:p>
            <a:pPr marL="0" indent="0">
              <a:buSzPts val="3000"/>
              <a:buFont typeface="Quicksand"/>
              <a:buNone/>
            </a:pPr>
            <a:r>
              <a:rPr lang="en-US" sz="2400" dirty="0"/>
              <a:t>This model allows us to confidently make predictions.</a:t>
            </a:r>
          </a:p>
        </p:txBody>
      </p:sp>
    </p:spTree>
    <p:extLst>
      <p:ext uri="{BB962C8B-B14F-4D97-AF65-F5344CB8AC3E}">
        <p14:creationId xmlns:p14="http://schemas.microsoft.com/office/powerpoint/2010/main" val="16808496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/>
          <p:nvPr/>
        </p:nvSpPr>
        <p:spPr>
          <a:xfrm>
            <a:off x="-132298" y="1489426"/>
            <a:ext cx="2155500" cy="2164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9"/>
          <p:cNvSpPr txBox="1">
            <a:spLocks noGrp="1"/>
          </p:cNvSpPr>
          <p:nvPr>
            <p:ph type="ctrTitle" idx="4294967295"/>
          </p:nvPr>
        </p:nvSpPr>
        <p:spPr>
          <a:xfrm>
            <a:off x="2430050" y="1991813"/>
            <a:ext cx="60282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</a:pPr>
            <a:r>
              <a:rPr lang="en" sz="6000" b="0" i="0" u="none" strike="noStrike" cap="none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CONCLUSION</a:t>
            </a:r>
            <a:endParaRPr sz="6000" b="0" i="0" u="none" strike="noStrike" cap="none" dirty="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2" name="Google Shape;242;p19"/>
          <p:cNvSpPr txBox="1">
            <a:spLocks noGrp="1"/>
          </p:cNvSpPr>
          <p:nvPr>
            <p:ph type="subTitle" idx="4294967295"/>
          </p:nvPr>
        </p:nvSpPr>
        <p:spPr>
          <a:xfrm>
            <a:off x="2430050" y="2922262"/>
            <a:ext cx="60282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None/>
            </a:pPr>
            <a:r>
              <a:rPr lang="en-US" dirty="0">
                <a:solidFill>
                  <a:schemeClr val="bg1"/>
                </a:solidFill>
              </a:rPr>
              <a:t>Our tool achieves the objectives, by collecting information for a given customer or customers and predicting whether they are at risk of cancelling their credit card.</a:t>
            </a:r>
            <a:endParaRPr sz="2400" b="0" i="0" u="none" strike="noStrike" cap="none" dirty="0">
              <a:solidFill>
                <a:schemeClr val="bg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8" name="Google Shape;248;p1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grpSp>
        <p:nvGrpSpPr>
          <p:cNvPr id="11" name="Google Shape;832;p46">
            <a:extLst>
              <a:ext uri="{FF2B5EF4-FFF2-40B4-BE49-F238E27FC236}">
                <a16:creationId xmlns:a16="http://schemas.microsoft.com/office/drawing/2014/main" id="{6F4E509E-4AB0-4723-8CEB-818EFFF8A9C3}"/>
              </a:ext>
            </a:extLst>
          </p:cNvPr>
          <p:cNvGrpSpPr/>
          <p:nvPr/>
        </p:nvGrpSpPr>
        <p:grpSpPr>
          <a:xfrm>
            <a:off x="422563" y="1953487"/>
            <a:ext cx="1101435" cy="1108364"/>
            <a:chOff x="5961125" y="1623900"/>
            <a:chExt cx="427450" cy="448175"/>
          </a:xfrm>
        </p:grpSpPr>
        <p:sp>
          <p:nvSpPr>
            <p:cNvPr id="12" name="Google Shape;833;p46">
              <a:extLst>
                <a:ext uri="{FF2B5EF4-FFF2-40B4-BE49-F238E27FC236}">
                  <a16:creationId xmlns:a16="http://schemas.microsoft.com/office/drawing/2014/main" id="{B9C3F7DB-0325-4748-92FF-0BD6E3616895}"/>
                </a:ext>
              </a:extLst>
            </p:cNvPr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834;p46">
              <a:extLst>
                <a:ext uri="{FF2B5EF4-FFF2-40B4-BE49-F238E27FC236}">
                  <a16:creationId xmlns:a16="http://schemas.microsoft.com/office/drawing/2014/main" id="{2A49DFBD-6EC0-46C6-B3E0-7B302A85B387}"/>
                </a:ext>
              </a:extLst>
            </p:cNvPr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835;p46">
              <a:extLst>
                <a:ext uri="{FF2B5EF4-FFF2-40B4-BE49-F238E27FC236}">
                  <a16:creationId xmlns:a16="http://schemas.microsoft.com/office/drawing/2014/main" id="{0B1DB4F7-8665-49C1-9DF7-D32F239E5BD5}"/>
                </a:ext>
              </a:extLst>
            </p:cNvPr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836;p46">
              <a:extLst>
                <a:ext uri="{FF2B5EF4-FFF2-40B4-BE49-F238E27FC236}">
                  <a16:creationId xmlns:a16="http://schemas.microsoft.com/office/drawing/2014/main" id="{A3EF335C-80E6-4A4D-B0A6-E7FDB8EFF354}"/>
                </a:ext>
              </a:extLst>
            </p:cNvPr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837;p46">
              <a:extLst>
                <a:ext uri="{FF2B5EF4-FFF2-40B4-BE49-F238E27FC236}">
                  <a16:creationId xmlns:a16="http://schemas.microsoft.com/office/drawing/2014/main" id="{336BC028-240F-4BDA-AA93-4DEF15FA3801}"/>
                </a:ext>
              </a:extLst>
            </p:cNvPr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838;p46">
              <a:extLst>
                <a:ext uri="{FF2B5EF4-FFF2-40B4-BE49-F238E27FC236}">
                  <a16:creationId xmlns:a16="http://schemas.microsoft.com/office/drawing/2014/main" id="{C840AD05-3E59-4E2C-B1BB-71E3095A4426}"/>
                </a:ext>
              </a:extLst>
            </p:cNvPr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839;p46">
              <a:extLst>
                <a:ext uri="{FF2B5EF4-FFF2-40B4-BE49-F238E27FC236}">
                  <a16:creationId xmlns:a16="http://schemas.microsoft.com/office/drawing/2014/main" id="{602B9FF4-AE66-4DE7-8407-B5F1AE22BF89}"/>
                </a:ext>
              </a:extLst>
            </p:cNvPr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Why bank churning prediction?</a:t>
            </a:r>
            <a:endParaRPr dirty="0"/>
          </a:p>
        </p:txBody>
      </p:sp>
      <p:sp>
        <p:nvSpPr>
          <p:cNvPr id="125" name="Google Shape;125;p5"/>
          <p:cNvSpPr txBox="1">
            <a:spLocks noGrp="1"/>
          </p:cNvSpPr>
          <p:nvPr>
            <p:ph type="body" idx="1"/>
          </p:nvPr>
        </p:nvSpPr>
        <p:spPr>
          <a:xfrm>
            <a:off x="1165475" y="1192298"/>
            <a:ext cx="2403600" cy="3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b="1" dirty="0"/>
              <a:t>Real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We wanted to develop models with actual business applications.</a:t>
            </a:r>
            <a:endParaRPr dirty="0"/>
          </a:p>
        </p:txBody>
      </p:sp>
      <p:sp>
        <p:nvSpPr>
          <p:cNvPr id="126" name="Google Shape;126;p5"/>
          <p:cNvSpPr txBox="1">
            <a:spLocks noGrp="1"/>
          </p:cNvSpPr>
          <p:nvPr>
            <p:ph type="body" idx="2"/>
          </p:nvPr>
        </p:nvSpPr>
        <p:spPr>
          <a:xfrm>
            <a:off x="3692249" y="1192298"/>
            <a:ext cx="2403600" cy="3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b="1" dirty="0"/>
              <a:t>Applicable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If applied to the right data, the models can work with many different industries besides banks. From health insurance to fitness centres and streaming services.</a:t>
            </a:r>
            <a:endParaRPr dirty="0"/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3"/>
          </p:nvPr>
        </p:nvSpPr>
        <p:spPr>
          <a:xfrm>
            <a:off x="6219023" y="1192298"/>
            <a:ext cx="2403600" cy="3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b="1"/>
              <a:t>Reliable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/>
              <a:t>Bank data is expected to be of high quality, particularly for demographic information. Document proof is usually required.</a:t>
            </a:r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solidFill>
                  <a:srgbClr val="39C0BA"/>
                </a:solidFill>
              </a:rPr>
              <a:t>Expected Final Product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142" name="Google Shape;142;p7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2400" dirty="0"/>
              <a:t>A tool that can predict likelihood of a customer leaving the bank:</a:t>
            </a:r>
            <a:endParaRPr sz="2400" dirty="0"/>
          </a:p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 dirty="0"/>
              <a:t>HTML front end to capture client data</a:t>
            </a:r>
            <a:endParaRPr sz="2400"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 dirty="0"/>
              <a:t>Machine learning model operating in the background </a:t>
            </a:r>
            <a:endParaRPr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 dirty="0">
                <a:solidFill>
                  <a:schemeClr val="lt1"/>
                </a:solidFill>
              </a:rPr>
              <a:t>Reliable prediction for any given customer</a:t>
            </a:r>
            <a:endParaRPr sz="2400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2400" dirty="0"/>
              <a:t>This tool could be applied in different fields if applied to relevant datasets. </a:t>
            </a:r>
            <a:endParaRPr sz="2400" dirty="0"/>
          </a:p>
        </p:txBody>
      </p:sp>
      <p:sp>
        <p:nvSpPr>
          <p:cNvPr id="143" name="Google Shape;143;p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Exploration &amp; Wrangling</a:t>
            </a:r>
            <a:endParaRPr dirty="0"/>
          </a:p>
        </p:txBody>
      </p:sp>
      <p:sp>
        <p:nvSpPr>
          <p:cNvPr id="149" name="Google Shape;149;p8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Diving into the Data</a:t>
            </a:r>
            <a:endParaRPr/>
          </a:p>
        </p:txBody>
      </p:sp>
      <p:sp>
        <p:nvSpPr>
          <p:cNvPr id="150" name="Google Shape;150;p8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3000" b="0" i="0" u="none" strike="noStrike" cap="none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1" name="Google Shape;151;p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b="1"/>
              <a:t>23 columns</a:t>
            </a:r>
            <a:endParaRPr b="1"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/>
              <a:t>Mostly demographic information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/>
              <a:t>Bank-related data – type of credit card, transactions made, etc.</a:t>
            </a:r>
            <a:endParaRPr/>
          </a:p>
          <a:p>
            <a:pPr marL="342900" lvl="0" indent="-215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342900" lvl="0" indent="-215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157" name="Google Shape;157;p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Basic Information</a:t>
            </a:r>
            <a:endParaRPr dirty="0"/>
          </a:p>
        </p:txBody>
      </p:sp>
      <p:sp>
        <p:nvSpPr>
          <p:cNvPr id="158" name="Google Shape;158;p9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b="1"/>
              <a:t>10127 Rows</a:t>
            </a:r>
            <a:endParaRPr b="1"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/>
              <a:t>No Null values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/>
              <a:t>‘CLIENTNUM’ as Index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/>
              <a:t>Many “Unknown” values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159" name="Google Shape;159;p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9900" indent="-342900"/>
            <a:r>
              <a:rPr lang="en-US" dirty="0"/>
              <a:t>Identified type of data and category of each variable</a:t>
            </a:r>
          </a:p>
          <a:p>
            <a:pPr marL="469900" indent="-342900"/>
            <a:r>
              <a:rPr lang="en-US" dirty="0"/>
              <a:t>Serves as reference at exploration and execution stages</a:t>
            </a:r>
          </a:p>
          <a:p>
            <a:pPr marL="469900" indent="-342900"/>
            <a:endParaRPr lang="en-US" dirty="0"/>
          </a:p>
          <a:p>
            <a:pPr marL="469900" indent="-342900"/>
            <a:endParaRPr lang="en-AU" dirty="0"/>
          </a:p>
        </p:txBody>
      </p:sp>
      <p:sp>
        <p:nvSpPr>
          <p:cNvPr id="157" name="Google Shape;157;p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Variable Identification</a:t>
            </a:r>
            <a:endParaRPr dirty="0"/>
          </a:p>
        </p:txBody>
      </p:sp>
      <p:sp>
        <p:nvSpPr>
          <p:cNvPr id="159" name="Google Shape;159;p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4B932B-D724-4DC5-8DDE-E194B76A75F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413911" y="1845227"/>
            <a:ext cx="1549387" cy="2964535"/>
          </a:xfrm>
        </p:spPr>
        <p:txBody>
          <a:bodyPr/>
          <a:lstStyle/>
          <a:p>
            <a:endParaRPr lang="en-A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9968A9F-D118-4518-A35B-EE37DEB43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278" y="1364672"/>
            <a:ext cx="4555019" cy="2715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089541"/>
      </p:ext>
    </p:extLst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1335</Words>
  <Application>Microsoft Macintosh PowerPoint</Application>
  <PresentationFormat>On-screen Show (16:9)</PresentationFormat>
  <Paragraphs>251</Paragraphs>
  <Slides>43</Slides>
  <Notes>43</Notes>
  <HiddenSlides>15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Quicksand</vt:lpstr>
      <vt:lpstr>Calibri</vt:lpstr>
      <vt:lpstr>Eleanor template</vt:lpstr>
      <vt:lpstr>CREDIT CARD CHURN PREDICTOR   </vt:lpstr>
      <vt:lpstr>PowerPoint Presentation</vt:lpstr>
      <vt:lpstr>Roadmap</vt:lpstr>
      <vt:lpstr>Topic Selection &amp; Dataset Acquisition</vt:lpstr>
      <vt:lpstr>Why bank churning prediction?</vt:lpstr>
      <vt:lpstr>Expected Final Product</vt:lpstr>
      <vt:lpstr>Exploration &amp; Wrangling</vt:lpstr>
      <vt:lpstr>Exploration Outcomes– Basic Information</vt:lpstr>
      <vt:lpstr>Exploration Outcomes– Variable Identification</vt:lpstr>
      <vt:lpstr>Exploration Outcomes– Univariate Analysis </vt:lpstr>
      <vt:lpstr>Exploration Outcomes– Univariate Analysis </vt:lpstr>
      <vt:lpstr>Exploration Outcomes– Univariate Analysis </vt:lpstr>
      <vt:lpstr>Exploration Outcomes– Univariate Analysis </vt:lpstr>
      <vt:lpstr>Exploration Outcomes – Univariate Analysis </vt:lpstr>
      <vt:lpstr>Exploration Outcomes– Multivariate Analysis</vt:lpstr>
      <vt:lpstr>Exploration Outcomes– Multivariate Analysis</vt:lpstr>
      <vt:lpstr>Exploration Outcomes– Multivariate Analysis</vt:lpstr>
      <vt:lpstr>Exploration Outcomes– Multivariate Analysis</vt:lpstr>
      <vt:lpstr>Exploration Outcomes– Multivariate Analysis</vt:lpstr>
      <vt:lpstr>Exploration Outcomes– Missing Value Treatment</vt:lpstr>
      <vt:lpstr>Exploration Outcomes– Outlier Treatment</vt:lpstr>
      <vt:lpstr>Exploration Outcomes– Conclusions</vt:lpstr>
      <vt:lpstr>Exploration Outcomes– Pre-processing</vt:lpstr>
      <vt:lpstr>Final Dataset</vt:lpstr>
      <vt:lpstr>Machine Learning Model Development</vt:lpstr>
      <vt:lpstr>Machine Learning Model Development - Modelling Approach </vt:lpstr>
      <vt:lpstr>Modelling Approach– Random Forest</vt:lpstr>
      <vt:lpstr>Modelling Approach– Logistic Regression</vt:lpstr>
      <vt:lpstr>Modelling Approach– K Nearest Neighbour</vt:lpstr>
      <vt:lpstr>Modelling Approach - Conclusion</vt:lpstr>
      <vt:lpstr>Modelling Approach – Feature Importance</vt:lpstr>
      <vt:lpstr>Front-End Development</vt:lpstr>
      <vt:lpstr>Front-End Development – Early Draft</vt:lpstr>
      <vt:lpstr>Front-End Development - Tools</vt:lpstr>
      <vt:lpstr>Front-End Development – User Interface</vt:lpstr>
      <vt:lpstr>Front-End Development – additional content?</vt:lpstr>
      <vt:lpstr>Front-End to Back-End Connection</vt:lpstr>
      <vt:lpstr>Front-End to Back-End Connection- Tools</vt:lpstr>
      <vt:lpstr>Front-End to Back-End Connection– additional content?</vt:lpstr>
      <vt:lpstr>Product deployment and testing</vt:lpstr>
      <vt:lpstr>Product deployment and testing- Heroku</vt:lpstr>
      <vt:lpstr>Ideas and Improvements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CHURN PREDICTOR (WORKING TITLE)</dc:title>
  <dc:creator>Guillermo Bobzin</dc:creator>
  <cp:lastModifiedBy>Jason R Sutton (DJCS)</cp:lastModifiedBy>
  <cp:revision>38</cp:revision>
  <dcterms:modified xsi:type="dcterms:W3CDTF">2021-05-24T08:02:49Z</dcterms:modified>
</cp:coreProperties>
</file>