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79" r:id="rId6"/>
    <p:sldId id="285" r:id="rId7"/>
    <p:sldId id="286" r:id="rId8"/>
    <p:sldId id="287" r:id="rId9"/>
    <p:sldId id="288" r:id="rId10"/>
    <p:sldId id="289" r:id="rId11"/>
    <p:sldId id="290" r:id="rId12"/>
    <p:sldId id="291" r:id="rId13"/>
    <p:sldId id="292" r:id="rId14"/>
    <p:sldId id="261" r:id="rId15"/>
    <p:sldId id="293" r:id="rId16"/>
    <p:sldId id="262" r:id="rId17"/>
    <p:sldId id="263" r:id="rId18"/>
    <p:sldId id="264" r:id="rId19"/>
    <p:sldId id="265" r:id="rId20"/>
    <p:sldId id="266" r:id="rId21"/>
    <p:sldId id="294" r:id="rId22"/>
    <p:sldId id="295" r:id="rId23"/>
    <p:sldId id="259" r:id="rId24"/>
    <p:sldId id="296" r:id="rId25"/>
    <p:sldId id="298" r:id="rId26"/>
    <p:sldId id="297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B3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6281"/>
  </p:normalViewPr>
  <p:slideViewPr>
    <p:cSldViewPr snapToGrid="0" snapToObjects="1">
      <p:cViewPr varScale="1">
        <p:scale>
          <a:sx n="121" d="100"/>
          <a:sy n="121" d="100"/>
        </p:scale>
        <p:origin x="20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4912F-FAA9-9443-A482-5F68D70EE4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EAB70E-ACAC-C342-8947-2CF9605615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F75264-0AFD-4C4F-B1AB-843937F41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A5333-4396-0044-A82A-8EEB2C0AB190}" type="datetimeFigureOut">
              <a:rPr lang="en-US" smtClean="0"/>
              <a:t>1/21/21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12894-36C2-EF4C-BF77-EE41107F3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43C1EE-DD56-F64B-9EF1-F4C62CB61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AE31A-D26E-4C4C-82B3-16C38681C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762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529A6-AFB5-7F4F-ACFF-45EC7B61B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4F8574-071B-8C42-ABF8-124300BBF6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C0331E-EA36-F24B-B074-69D6F4F32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A5333-4396-0044-A82A-8EEB2C0AB190}" type="datetimeFigureOut">
              <a:rPr lang="en-US" smtClean="0"/>
              <a:t>1/21/21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7AE375-DEFC-1341-8707-71492635D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0883A7-CEFC-524F-B16D-6D9D7B986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AE31A-D26E-4C4C-82B3-16C38681C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905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4523AD-E783-9C48-9152-055FA7C5A1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4295EA-CC94-EA43-AFFD-4DE88D963D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7F9A54-D745-C243-B0D7-DB6EEDFD8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A5333-4396-0044-A82A-8EEB2C0AB190}" type="datetimeFigureOut">
              <a:rPr lang="en-US" smtClean="0"/>
              <a:t>1/21/21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4E88F8-6D41-4749-B4B9-F2F4EC4CC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427243-3D72-B649-9B65-1EAF320D0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AE31A-D26E-4C4C-82B3-16C38681C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460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D3B0C-A621-BC44-A1DF-BAECB0489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97D5E-E4FF-5E42-B6D9-8F1F80CFE8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77A15B-5766-0C44-8F4B-86B6FDB26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A5333-4396-0044-A82A-8EEB2C0AB190}" type="datetimeFigureOut">
              <a:rPr lang="en-US" smtClean="0"/>
              <a:t>1/21/21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38EC21-FAF7-6344-A5A7-93BDF4A03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5C36C5-28B7-384B-BAB9-4F685ECE8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AE31A-D26E-4C4C-82B3-16C38681C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105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6638F-89ED-E94F-8662-20076969E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DDDB00-B427-F04A-A522-DE2E70234F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47D87-2EBE-294A-9C32-DBF107878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A5333-4396-0044-A82A-8EEB2C0AB190}" type="datetimeFigureOut">
              <a:rPr lang="en-US" smtClean="0"/>
              <a:t>1/21/21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4CF9AC-0C64-7843-B74D-DC78B19C4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DD6A14-FC38-874C-81F4-F3442EA86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AE31A-D26E-4C4C-82B3-16C38681C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422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26B8A-4A90-6F48-8BA5-9A4E798D2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A3385-EB7F-834C-8D24-EA0508E079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5CBB36-B326-3249-8B7C-C9E2EE1FBB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2D5AAD-70F2-8B40-8FA6-3278C1B12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A5333-4396-0044-A82A-8EEB2C0AB190}" type="datetimeFigureOut">
              <a:rPr lang="en-US" smtClean="0"/>
              <a:t>1/21/21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5760C0-4D38-424C-82F0-0117A1CEC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9FCDEB-B859-8247-8F78-7F3036BF3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AE31A-D26E-4C4C-82B3-16C38681C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011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94131-7CE2-B242-85A3-FF488607A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318D35-0A55-914C-BA81-BD9DAE0348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4B3C4D-54B0-264E-9824-48865F701F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B08848-B82B-B649-A4FA-95A59B9192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76FF79-C74E-7841-873F-FA462F5CD5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0DC13A-B332-4046-ABD9-CE91D4278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A5333-4396-0044-A82A-8EEB2C0AB190}" type="datetimeFigureOut">
              <a:rPr lang="en-US" smtClean="0"/>
              <a:t>1/21/21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E2A52F-7FE4-7D49-8949-708F21B84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9DEE40-E53A-D549-894F-F51462399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AE31A-D26E-4C4C-82B3-16C38681C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945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CED38-61D3-B14E-B4AB-FFCD10B7E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063711-3A3A-8B4F-853B-8E0E84E69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A5333-4396-0044-A82A-8EEB2C0AB190}" type="datetimeFigureOut">
              <a:rPr lang="en-US" smtClean="0"/>
              <a:t>1/21/21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780F6A-6163-E44D-BBDE-0D50EE311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57E8F6-8C5D-8045-8193-D51A37776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AE31A-D26E-4C4C-82B3-16C38681C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365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3BD28F-018F-0449-9C9E-EB74A4EE7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A5333-4396-0044-A82A-8EEB2C0AB190}" type="datetimeFigureOut">
              <a:rPr lang="en-US" smtClean="0"/>
              <a:t>1/21/21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7E5729-9C3E-9C47-900E-BBDFC3A48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0E8FC9-F4F3-C14F-8667-2E6B5EADD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AE31A-D26E-4C4C-82B3-16C38681C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71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4B92D-8A92-CD4C-BD4E-DF3464F8A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F2DB4E-C0D0-5349-A02D-8855625C56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3B786B-AE04-4D42-8BA6-D5DDEEE543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F81DE6-73FC-694D-9D49-D0FA3B72F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A5333-4396-0044-A82A-8EEB2C0AB190}" type="datetimeFigureOut">
              <a:rPr lang="en-US" smtClean="0"/>
              <a:t>1/21/21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F7D679-2E56-0748-81E9-499A70234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C9D0B4-8042-3C4F-B858-EFECEEE6B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AE31A-D26E-4C4C-82B3-16C38681C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452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7ACF5-F9A9-4E4D-89D1-C4089512C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145CCC-A4AE-2D4F-AF74-6ECA4F61CB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3D06E1-866F-914B-82F9-4C5DB2058E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18F04E-21EE-B948-8391-45030264C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A5333-4396-0044-A82A-8EEB2C0AB190}" type="datetimeFigureOut">
              <a:rPr lang="en-US" smtClean="0"/>
              <a:t>1/21/21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01A54A-AE17-A249-BBBD-D07B25C62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6DA28E-89AC-554E-8DA4-27162DA36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AE31A-D26E-4C4C-82B3-16C38681C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817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6B9409-A728-674D-82CA-F324C4FC4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A42BAF-1D5F-7546-8F29-A937558949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DA69F-CF38-C74A-A650-329284CC2F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7A5333-4396-0044-A82A-8EEB2C0AB190}" type="datetimeFigureOut">
              <a:rPr lang="en-US" smtClean="0"/>
              <a:t>1/21/21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553A6B-F821-FB45-98F9-521F29B73E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9A1301-F24E-A64F-9CDD-F0C9F0BA27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4AE31A-D26E-4C4C-82B3-16C38681C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805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05AB6-75BB-5E40-92C9-169437B4E5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55024" y="1132873"/>
            <a:ext cx="9144000" cy="2387600"/>
          </a:xfrm>
        </p:spPr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E45108-73BB-4248-B3B0-BDC3978D47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55024" y="3612548"/>
            <a:ext cx="9144000" cy="1655762"/>
          </a:xfrm>
        </p:spPr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1FFD438-F40F-2146-814A-D2209782D1FA}"/>
              </a:ext>
            </a:extLst>
          </p:cNvPr>
          <p:cNvSpPr/>
          <p:nvPr/>
        </p:nvSpPr>
        <p:spPr>
          <a:xfrm>
            <a:off x="0" y="0"/>
            <a:ext cx="12192000" cy="6936828"/>
          </a:xfrm>
          <a:prstGeom prst="rect">
            <a:avLst/>
          </a:prstGeom>
          <a:solidFill>
            <a:srgbClr val="F9B32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22A6ECC-BC3E-F849-98C5-8F38DAFBF5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5651" y="1329817"/>
            <a:ext cx="3880945" cy="1207405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B3EB0BB-F0F3-554C-967B-5E24B2493075}"/>
              </a:ext>
            </a:extLst>
          </p:cNvPr>
          <p:cNvSpPr txBox="1">
            <a:spLocks/>
          </p:cNvSpPr>
          <p:nvPr/>
        </p:nvSpPr>
        <p:spPr>
          <a:xfrm>
            <a:off x="2069224" y="2792944"/>
            <a:ext cx="5615152" cy="2756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latin typeface="Arial Rounded MT Bold" panose="020F0704030504030204" pitchFamily="34" charset="77"/>
              </a:rPr>
              <a:t>Group Members: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Arial Rounded MT Bold" panose="020F0704030504030204" pitchFamily="34" charset="77"/>
              </a:rPr>
              <a:t>Linda Levy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err="1">
                <a:latin typeface="Arial Rounded MT Bold" panose="020F0704030504030204" pitchFamily="34" charset="77"/>
              </a:rPr>
              <a:t>Raph</a:t>
            </a:r>
            <a:r>
              <a:rPr lang="en-US" dirty="0">
                <a:latin typeface="Arial Rounded MT Bold" panose="020F0704030504030204" pitchFamily="34" charset="77"/>
              </a:rPr>
              <a:t> Serrano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err="1">
                <a:latin typeface="Arial Rounded MT Bold" panose="020F0704030504030204" pitchFamily="34" charset="77"/>
              </a:rPr>
              <a:t>Swobabika</a:t>
            </a:r>
            <a:r>
              <a:rPr lang="en-US" dirty="0">
                <a:latin typeface="Arial Rounded MT Bold" panose="020F0704030504030204" pitchFamily="34" charset="77"/>
              </a:rPr>
              <a:t> Jena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Arial Rounded MT Bold" panose="020F0704030504030204" pitchFamily="34" charset="77"/>
              </a:rPr>
              <a:t>Jason Sutton</a:t>
            </a:r>
          </a:p>
          <a:p>
            <a:pPr algn="l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6E14D9C-155E-F749-B569-D3584F72E8B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9000"/>
          </a:blip>
          <a:srcRect t="-2" r="69663" b="1"/>
          <a:stretch/>
        </p:blipFill>
        <p:spPr>
          <a:xfrm>
            <a:off x="7139582" y="-79289"/>
            <a:ext cx="7200000" cy="738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5562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E40D634-B637-AD40-9A07-4D10AFF75408}"/>
              </a:ext>
            </a:extLst>
          </p:cNvPr>
          <p:cNvSpPr/>
          <p:nvPr/>
        </p:nvSpPr>
        <p:spPr>
          <a:xfrm>
            <a:off x="1610036" y="471496"/>
            <a:ext cx="8413842" cy="643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AU" sz="3200" dirty="0"/>
              <a:t>Third Wave - Decision to only analyse apartments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880D3C2-3857-F440-9F12-8A25602917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4517" y="1315708"/>
            <a:ext cx="6772716" cy="3158461"/>
          </a:xfrm>
          <a:prstGeom prst="rect">
            <a:avLst/>
          </a:prstGeom>
          <a:effectLst>
            <a:outerShdw blurRad="1524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EAB15D5-1361-8F45-BD0B-637D2BDB6C3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613" r="20573"/>
          <a:stretch/>
        </p:blipFill>
        <p:spPr>
          <a:xfrm>
            <a:off x="6466916" y="2515975"/>
            <a:ext cx="5400000" cy="4059267"/>
          </a:xfrm>
          <a:prstGeom prst="rect">
            <a:avLst/>
          </a:prstGeom>
          <a:effectLst>
            <a:outerShdw blurRad="1524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9CAF0D3-C693-6E42-A2DC-B83F4EB894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7902526">
            <a:off x="6619888" y="2776373"/>
            <a:ext cx="785737" cy="1309562"/>
          </a:xfrm>
          <a:prstGeom prst="rect">
            <a:avLst/>
          </a:prstGeo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0A93715-D034-9E42-B1DF-86A1508AC155}"/>
              </a:ext>
            </a:extLst>
          </p:cNvPr>
          <p:cNvSpPr txBox="1">
            <a:spLocks/>
          </p:cNvSpPr>
          <p:nvPr/>
        </p:nvSpPr>
        <p:spPr>
          <a:xfrm>
            <a:off x="1954924" y="1273751"/>
            <a:ext cx="9909176" cy="54675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400" dirty="0"/>
              <a:t>Apartments were</a:t>
            </a:r>
            <a:br>
              <a:rPr lang="en-US" sz="2400" dirty="0"/>
            </a:br>
            <a:r>
              <a:rPr lang="en-US" sz="2400" dirty="0"/>
              <a:t>the vast majority</a:t>
            </a:r>
            <a:br>
              <a:rPr lang="en-US" sz="2400" dirty="0"/>
            </a:br>
            <a:r>
              <a:rPr lang="en-US" sz="2400" dirty="0"/>
              <a:t>of property types.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Three other </a:t>
            </a:r>
            <a:br>
              <a:rPr lang="en-US" sz="2400" dirty="0"/>
            </a:br>
            <a:r>
              <a:rPr lang="en-US" sz="2400" dirty="0"/>
              <a:t>property types</a:t>
            </a:r>
            <a:br>
              <a:rPr lang="en-US" sz="2400" dirty="0"/>
            </a:br>
            <a:r>
              <a:rPr lang="en-US" sz="2400" dirty="0"/>
              <a:t>were showing</a:t>
            </a:r>
            <a:br>
              <a:rPr lang="en-US" sz="2400" dirty="0"/>
            </a:br>
            <a:r>
              <a:rPr lang="en-US" sz="2400" dirty="0"/>
              <a:t>higher rates per</a:t>
            </a:r>
            <a:br>
              <a:rPr lang="en-US" sz="2400" dirty="0"/>
            </a:br>
            <a:r>
              <a:rPr lang="en-US" sz="2400" dirty="0"/>
              <a:t>person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It felt unwise to be basing</a:t>
            </a:r>
            <a:br>
              <a:rPr lang="en-US" sz="2400" dirty="0"/>
            </a:br>
            <a:r>
              <a:rPr lang="en-US" sz="2400" dirty="0"/>
              <a:t>decisions on anything other than</a:t>
            </a:r>
            <a:br>
              <a:rPr lang="en-US" sz="2400" dirty="0"/>
            </a:br>
            <a:r>
              <a:rPr lang="en-US" sz="2400" dirty="0"/>
              <a:t>apartments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CAA653E-B137-E644-A7D7-1C2FF1D6463D}"/>
              </a:ext>
            </a:extLst>
          </p:cNvPr>
          <p:cNvSpPr/>
          <p:nvPr/>
        </p:nvSpPr>
        <p:spPr>
          <a:xfrm>
            <a:off x="0" y="0"/>
            <a:ext cx="504497" cy="6936828"/>
          </a:xfrm>
          <a:prstGeom prst="rect">
            <a:avLst/>
          </a:prstGeom>
          <a:solidFill>
            <a:srgbClr val="F9B3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8842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454DFBF-B196-AA4F-B803-45F1D28332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5823" y="2681785"/>
            <a:ext cx="5061965" cy="3817391"/>
          </a:xfrm>
          <a:prstGeom prst="rect">
            <a:avLst/>
          </a:prstGeom>
          <a:effectLst>
            <a:outerShdw blurRad="1524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BD3A432-9AC2-914E-AE28-086F832CB8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4924" y="1240221"/>
            <a:ext cx="9335814" cy="5467514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This led to further exploration of the data and we found </a:t>
            </a:r>
            <a:br>
              <a:rPr lang="en-US" dirty="0"/>
            </a:br>
            <a:r>
              <a:rPr lang="en-US" dirty="0"/>
              <a:t>a number of results didn’t ring true.</a:t>
            </a:r>
            <a:br>
              <a:rPr lang="en-US" dirty="0"/>
            </a:b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Was Brooklyn really getting </a:t>
            </a:r>
            <a:br>
              <a:rPr lang="en-US" dirty="0"/>
            </a:br>
            <a:r>
              <a:rPr lang="en-US" dirty="0"/>
              <a:t>the most reviews per month?</a:t>
            </a:r>
            <a:br>
              <a:rPr lang="en-US" dirty="0"/>
            </a:br>
            <a:r>
              <a:rPr lang="en-US" dirty="0"/>
              <a:t> </a:t>
            </a:r>
          </a:p>
          <a:p>
            <a:pPr>
              <a:lnSpc>
                <a:spcPct val="120000"/>
              </a:lnSpc>
            </a:pPr>
            <a:r>
              <a:rPr lang="en-US" dirty="0"/>
              <a:t>Areas of very small data sets</a:t>
            </a:r>
            <a:br>
              <a:rPr lang="en-US" dirty="0"/>
            </a:br>
            <a:r>
              <a:rPr lang="en-US" dirty="0"/>
              <a:t>were dramatically skewing the</a:t>
            </a:r>
            <a:br>
              <a:rPr lang="en-US" dirty="0"/>
            </a:br>
            <a:r>
              <a:rPr lang="en-US" dirty="0"/>
              <a:t>results in a number of areas.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E40D634-B637-AD40-9A07-4D10AFF75408}"/>
              </a:ext>
            </a:extLst>
          </p:cNvPr>
          <p:cNvSpPr/>
          <p:nvPr/>
        </p:nvSpPr>
        <p:spPr>
          <a:xfrm>
            <a:off x="1610036" y="471496"/>
            <a:ext cx="8060412" cy="643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AU" sz="3200" dirty="0"/>
              <a:t>Fourth Wave - small data misleading outcomes </a:t>
            </a:r>
          </a:p>
        </p:txBody>
      </p:sp>
      <p:pic>
        <p:nvPicPr>
          <p:cNvPr id="7186" name="Picture 18" descr="Download Free png Red-arrow Free PNG Images &amp; Clipart Download #1212838 -  Sccpre.Cat - DLPNG.com">
            <a:extLst>
              <a:ext uri="{FF2B5EF4-FFF2-40B4-BE49-F238E27FC236}">
                <a16:creationId xmlns:a16="http://schemas.microsoft.com/office/drawing/2014/main" id="{18B7785D-6E7E-4947-A5C3-163A00CEE1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670653">
            <a:off x="8285727" y="3051090"/>
            <a:ext cx="1362132" cy="1302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8" name="Picture 20" descr="Red Question Mark Clipart - Free Clipart Images - ClipArt Best - ClipArt  Best">
            <a:extLst>
              <a:ext uri="{FF2B5EF4-FFF2-40B4-BE49-F238E27FC236}">
                <a16:creationId xmlns:a16="http://schemas.microsoft.com/office/drawing/2014/main" id="{362D4FC5-E9B9-104F-BA67-6D256D0E1A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23718">
            <a:off x="9795727" y="3005600"/>
            <a:ext cx="1330431" cy="1625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3162FEB-D947-284A-8875-30255CAF40FF}"/>
              </a:ext>
            </a:extLst>
          </p:cNvPr>
          <p:cNvSpPr/>
          <p:nvPr/>
        </p:nvSpPr>
        <p:spPr>
          <a:xfrm>
            <a:off x="0" y="0"/>
            <a:ext cx="504497" cy="6936828"/>
          </a:xfrm>
          <a:prstGeom prst="rect">
            <a:avLst/>
          </a:prstGeom>
          <a:solidFill>
            <a:srgbClr val="F9B3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9760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00" name="Picture 8" descr="Black Circle 1393*786 transprent Png Free Download - Happiness,  Calligraphy, Text. - CleanPNG / KissPNG">
            <a:extLst>
              <a:ext uri="{FF2B5EF4-FFF2-40B4-BE49-F238E27FC236}">
                <a16:creationId xmlns:a16="http://schemas.microsoft.com/office/drawing/2014/main" id="{EA6A9771-0723-564B-8787-DB3E5C00C4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4" t="45807" r="28196" b="-4514"/>
          <a:stretch/>
        </p:blipFill>
        <p:spPr bwMode="auto">
          <a:xfrm rot="20795926">
            <a:off x="1577533" y="4995555"/>
            <a:ext cx="2808245" cy="1638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E485ACD-BBB7-1646-825B-23D6E3E0E72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26" t="10948" r="8090" b="51988"/>
          <a:stretch/>
        </p:blipFill>
        <p:spPr>
          <a:xfrm>
            <a:off x="5190365" y="2587956"/>
            <a:ext cx="6629365" cy="4009021"/>
          </a:xfrm>
          <a:prstGeom prst="rect">
            <a:avLst/>
          </a:prstGeom>
          <a:effectLst>
            <a:outerShdw blurRad="1524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BD3A432-9AC2-914E-AE28-086F832CB8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4924" y="1240221"/>
            <a:ext cx="9335814" cy="5467514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We made a decision to remove any suburbs with low data points as</a:t>
            </a:r>
            <a:br>
              <a:rPr lang="en-US" dirty="0"/>
            </a:br>
            <a:r>
              <a:rPr lang="en-US" dirty="0"/>
              <a:t>they were too small to be meaningful</a:t>
            </a:r>
            <a:br>
              <a:rPr lang="en-US" dirty="0"/>
            </a:b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The resulting data</a:t>
            </a:r>
            <a:br>
              <a:rPr lang="en-US" dirty="0"/>
            </a:br>
            <a:r>
              <a:rPr lang="en-US" dirty="0"/>
              <a:t>passed the common</a:t>
            </a:r>
            <a:br>
              <a:rPr lang="en-US" dirty="0"/>
            </a:br>
            <a:r>
              <a:rPr lang="en-US" dirty="0"/>
              <a:t>sense test</a:t>
            </a:r>
            <a:br>
              <a:rPr lang="en-US" dirty="0"/>
            </a:br>
            <a:endParaRPr lang="en-US" dirty="0"/>
          </a:p>
          <a:p>
            <a:pPr marL="0" indent="0">
              <a:lnSpc>
                <a:spcPct val="120000"/>
              </a:lnSpc>
              <a:buNone/>
            </a:pPr>
            <a:r>
              <a:rPr lang="en-US" b="1" dirty="0"/>
              <a:t>At each wave a new</a:t>
            </a:r>
            <a:br>
              <a:rPr lang="en-US" b="1" dirty="0"/>
            </a:br>
            <a:r>
              <a:rPr lang="en-US" b="1" dirty="0"/>
              <a:t>CSV was exported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E40D634-B637-AD40-9A07-4D10AFF75408}"/>
              </a:ext>
            </a:extLst>
          </p:cNvPr>
          <p:cNvSpPr/>
          <p:nvPr/>
        </p:nvSpPr>
        <p:spPr>
          <a:xfrm>
            <a:off x="1610036" y="471496"/>
            <a:ext cx="8060412" cy="643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AU" sz="3200" dirty="0"/>
              <a:t>Fourth Wave - small data misleading outcomes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A593B3B-A06B-F54F-A59A-BAA87501B73E}"/>
              </a:ext>
            </a:extLst>
          </p:cNvPr>
          <p:cNvSpPr/>
          <p:nvPr/>
        </p:nvSpPr>
        <p:spPr>
          <a:xfrm>
            <a:off x="0" y="0"/>
            <a:ext cx="504497" cy="6936828"/>
          </a:xfrm>
          <a:prstGeom prst="rect">
            <a:avLst/>
          </a:prstGeom>
          <a:solidFill>
            <a:srgbClr val="F9B3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8895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5E05E84-05D6-8740-93A0-CC18738B7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0649" y="1428816"/>
            <a:ext cx="4713514" cy="2490041"/>
          </a:xfrm>
        </p:spPr>
        <p:txBody>
          <a:bodyPr>
            <a:normAutofit/>
          </a:bodyPr>
          <a:lstStyle/>
          <a:p>
            <a:r>
              <a:rPr lang="en-US" sz="5400" b="1" dirty="0"/>
              <a:t>DATA ANALYSIS</a:t>
            </a:r>
            <a:endParaRPr lang="en-US" sz="5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47C9A1D-23A4-C94F-92F5-65563E7F593C}"/>
              </a:ext>
            </a:extLst>
          </p:cNvPr>
          <p:cNvSpPr/>
          <p:nvPr/>
        </p:nvSpPr>
        <p:spPr>
          <a:xfrm>
            <a:off x="0" y="0"/>
            <a:ext cx="504497" cy="6936828"/>
          </a:xfrm>
          <a:prstGeom prst="rect">
            <a:avLst/>
          </a:prstGeom>
          <a:solidFill>
            <a:srgbClr val="F9B3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2212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5E05E84-05D6-8740-93A0-CC18738B7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9233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Connecting Parameters to Actual Data</a:t>
            </a:r>
            <a:endParaRPr lang="en-US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159C6DD7-FB38-423E-9955-FA06B09442E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0424" y="1418253"/>
          <a:ext cx="10692883" cy="5074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1135">
                  <a:extLst>
                    <a:ext uri="{9D8B030D-6E8A-4147-A177-3AD203B41FA5}">
                      <a16:colId xmlns:a16="http://schemas.microsoft.com/office/drawing/2014/main" val="992409500"/>
                    </a:ext>
                  </a:extLst>
                </a:gridCol>
                <a:gridCol w="5047861">
                  <a:extLst>
                    <a:ext uri="{9D8B030D-6E8A-4147-A177-3AD203B41FA5}">
                      <a16:colId xmlns:a16="http://schemas.microsoft.com/office/drawing/2014/main" val="820299169"/>
                    </a:ext>
                  </a:extLst>
                </a:gridCol>
                <a:gridCol w="4963887">
                  <a:extLst>
                    <a:ext uri="{9D8B030D-6E8A-4147-A177-3AD203B41FA5}">
                      <a16:colId xmlns:a16="http://schemas.microsoft.com/office/drawing/2014/main" val="948672756"/>
                    </a:ext>
                  </a:extLst>
                </a:gridCol>
              </a:tblGrid>
              <a:tr h="1014924">
                <a:tc>
                  <a:txBody>
                    <a:bodyPr/>
                    <a:lstStyle/>
                    <a:p>
                      <a:pPr algn="ctr"/>
                      <a:endParaRPr lang="en-A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Analysis Parameter</a:t>
                      </a:r>
                      <a:endParaRPr lang="en-A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Indicator</a:t>
                      </a:r>
                      <a:endParaRPr lang="en-AU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5766679"/>
                  </a:ext>
                </a:extLst>
              </a:tr>
              <a:tr h="1014924">
                <a:tc>
                  <a:txBody>
                    <a:bodyPr/>
                    <a:lstStyle/>
                    <a:p>
                      <a:r>
                        <a:rPr lang="en-US" dirty="0"/>
                        <a:t>1. 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Proximity to CBD and Train Station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Calculated distance based on latitude and longitudinal position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0147961"/>
                  </a:ext>
                </a:extLst>
              </a:tr>
              <a:tr h="1014924">
                <a:tc>
                  <a:txBody>
                    <a:bodyPr/>
                    <a:lstStyle/>
                    <a:p>
                      <a:r>
                        <a:rPr lang="en-US" dirty="0"/>
                        <a:t>2. 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Earnings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Price/Day/Person 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4220520"/>
                  </a:ext>
                </a:extLst>
              </a:tr>
              <a:tr h="1014924">
                <a:tc>
                  <a:txBody>
                    <a:bodyPr/>
                    <a:lstStyle/>
                    <a:p>
                      <a:r>
                        <a:rPr lang="en-US" dirty="0"/>
                        <a:t>3.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Popularity of areas (Occupancy)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Reviews/month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4417005"/>
                  </a:ext>
                </a:extLst>
              </a:tr>
              <a:tr h="1014924">
                <a:tc>
                  <a:txBody>
                    <a:bodyPr/>
                    <a:lstStyle/>
                    <a:p>
                      <a:r>
                        <a:rPr lang="en-US" dirty="0"/>
                        <a:t>4. 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Neighborhoods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Suburbs names with more than 20 listings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971017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FDD8638D-86AE-224F-8172-AAF10C4F302E}"/>
              </a:ext>
            </a:extLst>
          </p:cNvPr>
          <p:cNvSpPr/>
          <p:nvPr/>
        </p:nvSpPr>
        <p:spPr>
          <a:xfrm>
            <a:off x="0" y="0"/>
            <a:ext cx="504497" cy="6936828"/>
          </a:xfrm>
          <a:prstGeom prst="rect">
            <a:avLst/>
          </a:prstGeom>
          <a:solidFill>
            <a:srgbClr val="F9B3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7305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0E3F4B9-4B46-4D6E-9318-4DDE349154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829" y="265282"/>
            <a:ext cx="11168741" cy="6195929"/>
          </a:xfrm>
        </p:spPr>
        <p:txBody>
          <a:bodyPr/>
          <a:lstStyle/>
          <a:p>
            <a:r>
              <a:rPr lang="en-US" sz="2400" dirty="0"/>
              <a:t>STEP 1: </a:t>
            </a:r>
            <a:r>
              <a:rPr lang="en-AU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Filter for</a:t>
            </a:r>
            <a:r>
              <a:rPr lang="en-A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relevant columns: city, suburb, property type, price/day and study  overall data information</a:t>
            </a:r>
          </a:p>
          <a:p>
            <a:endParaRPr lang="en-AU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30F2A7B-3C44-435D-B6EB-4FEEABB8E4E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81597" y="1596591"/>
            <a:ext cx="5281457" cy="27265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AF1E76A-6A26-4B66-8080-446F672494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597" y="4465460"/>
            <a:ext cx="10309698" cy="212725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C230B91-48C3-41F6-AD12-1565E78C07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9915" y="1596591"/>
            <a:ext cx="5238750" cy="300037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D17040C-A191-5F45-BC5D-00731FC2991E}"/>
              </a:ext>
            </a:extLst>
          </p:cNvPr>
          <p:cNvSpPr/>
          <p:nvPr/>
        </p:nvSpPr>
        <p:spPr>
          <a:xfrm>
            <a:off x="0" y="0"/>
            <a:ext cx="504497" cy="6936828"/>
          </a:xfrm>
          <a:prstGeom prst="rect">
            <a:avLst/>
          </a:prstGeom>
          <a:solidFill>
            <a:srgbClr val="F9B3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2597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0E3F4B9-4B46-4D6E-9318-4DDE349154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597" y="223935"/>
            <a:ext cx="11289579" cy="6511111"/>
          </a:xfrm>
        </p:spPr>
        <p:txBody>
          <a:bodyPr/>
          <a:lstStyle/>
          <a:p>
            <a:r>
              <a:rPr lang="en-US" sz="2400" dirty="0"/>
              <a:t>STEP 2: </a:t>
            </a:r>
            <a:r>
              <a:rPr lang="en-AU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Statistical Analysis for checking data quality and take decisions on further filtering</a:t>
            </a:r>
            <a:endParaRPr lang="en-A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AU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99E8BA5-08BE-46A2-8FEB-0F8DC1781F8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81597" y="1039734"/>
            <a:ext cx="5731510" cy="28956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A787C04-B91A-4C79-8979-ECCF917282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0291" y="1681470"/>
            <a:ext cx="5731510" cy="329543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C073B20-8FD6-4161-85CD-4DC284E74F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269" y="3935333"/>
            <a:ext cx="5794837" cy="275185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EDF5D01-416F-844F-8C4E-CF72A3B3A58A}"/>
              </a:ext>
            </a:extLst>
          </p:cNvPr>
          <p:cNvSpPr/>
          <p:nvPr/>
        </p:nvSpPr>
        <p:spPr>
          <a:xfrm>
            <a:off x="0" y="0"/>
            <a:ext cx="504497" cy="6936828"/>
          </a:xfrm>
          <a:prstGeom prst="rect">
            <a:avLst/>
          </a:prstGeom>
          <a:solidFill>
            <a:srgbClr val="F9B3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0322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0E3F4B9-4B46-4D6E-9318-4DDE349154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597" y="233265"/>
            <a:ext cx="11074973" cy="6501780"/>
          </a:xfrm>
        </p:spPr>
        <p:txBody>
          <a:bodyPr/>
          <a:lstStyle/>
          <a:p>
            <a:r>
              <a:rPr lang="en-US" sz="2800" dirty="0"/>
              <a:t>STEP 3: </a:t>
            </a:r>
            <a:r>
              <a:rPr lang="en-AU" dirty="0">
                <a:latin typeface="Calibri" panose="020F0502020204030204" pitchFamily="34" charset="0"/>
                <a:cs typeface="Times New Roman" panose="02020603050405020304" pitchFamily="18" charset="0"/>
              </a:rPr>
              <a:t>Perform required calculations .</a:t>
            </a:r>
            <a:endParaRPr lang="en-AU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AU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FB48FE2-970A-4630-B73B-B882CE4D7CC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81597" y="893801"/>
            <a:ext cx="6885530" cy="331430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2F9F538-BBCB-4D3C-A789-D4F461B3A1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2454" y="3433353"/>
            <a:ext cx="7894116" cy="319138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708AAD4-9EA2-3346-B9CA-6ACAF8475ABA}"/>
              </a:ext>
            </a:extLst>
          </p:cNvPr>
          <p:cNvSpPr/>
          <p:nvPr/>
        </p:nvSpPr>
        <p:spPr>
          <a:xfrm>
            <a:off x="0" y="0"/>
            <a:ext cx="504497" cy="6936828"/>
          </a:xfrm>
          <a:prstGeom prst="rect">
            <a:avLst/>
          </a:prstGeom>
          <a:solidFill>
            <a:srgbClr val="F9B3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6115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0E3F4B9-4B46-4D6E-9318-4DDE349154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597" y="233265"/>
            <a:ext cx="11074973" cy="6501780"/>
          </a:xfrm>
        </p:spPr>
        <p:txBody>
          <a:bodyPr/>
          <a:lstStyle/>
          <a:p>
            <a:r>
              <a:rPr lang="en-US" sz="2800" dirty="0"/>
              <a:t>STEP 4: Group by parameters like apartment type and  suburbs to study their effect..</a:t>
            </a:r>
            <a:endParaRPr lang="en-AU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AU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9715E1-F14B-4F2A-9B0F-D6299EBDB4E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81597" y="1135762"/>
            <a:ext cx="5731510" cy="397065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AC90F55-494A-459B-9C92-33FA3D5CC8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6667" y="4124733"/>
            <a:ext cx="7028317" cy="228308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700B2FA-4609-4A45-9B15-09A1B01D762B}"/>
              </a:ext>
            </a:extLst>
          </p:cNvPr>
          <p:cNvSpPr/>
          <p:nvPr/>
        </p:nvSpPr>
        <p:spPr>
          <a:xfrm>
            <a:off x="0" y="0"/>
            <a:ext cx="504497" cy="6936828"/>
          </a:xfrm>
          <a:prstGeom prst="rect">
            <a:avLst/>
          </a:prstGeom>
          <a:solidFill>
            <a:srgbClr val="F9B3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4905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0E3F4B9-4B46-4D6E-9318-4DDE349154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597" y="233265"/>
            <a:ext cx="11074973" cy="6501780"/>
          </a:xfrm>
        </p:spPr>
        <p:txBody>
          <a:bodyPr/>
          <a:lstStyle/>
          <a:p>
            <a:r>
              <a:rPr lang="en-US" sz="2400" dirty="0"/>
              <a:t>STEP 5: </a:t>
            </a:r>
            <a:r>
              <a:rPr lang="en-A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Rank by suburbs to analyse the top 10 and bottom 10 suburbs for our focus areas.</a:t>
            </a:r>
          </a:p>
          <a:p>
            <a:endParaRPr lang="en-AU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5A2638C-C220-44BC-8E9E-54F2E2CC5F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738" y="912779"/>
            <a:ext cx="5737363" cy="41845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DEBAA6B-FB4D-42B2-BAED-8B78358977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3935" y="1942890"/>
            <a:ext cx="6269839" cy="468184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9368861-899D-DA4C-A4C7-7436614AADEF}"/>
              </a:ext>
            </a:extLst>
          </p:cNvPr>
          <p:cNvSpPr/>
          <p:nvPr/>
        </p:nvSpPr>
        <p:spPr>
          <a:xfrm>
            <a:off x="0" y="0"/>
            <a:ext cx="504497" cy="6936828"/>
          </a:xfrm>
          <a:prstGeom prst="rect">
            <a:avLst/>
          </a:prstGeom>
          <a:solidFill>
            <a:srgbClr val="F9B3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631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7235C-C25A-DD4F-9DA3-9B342DBBB7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0254" y="2235199"/>
            <a:ext cx="9663545" cy="305723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200" dirty="0"/>
              <a:t>Money to invest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200" dirty="0"/>
              <a:t>Airbnb looks like easy money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200" dirty="0"/>
              <a:t>How do we decide where to establish our first listing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5E05E84-05D6-8740-93A0-CC18738B7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Airbnb Investment Opportunities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5FA138C-A35E-A54B-BE91-7555BC6243BF}"/>
              </a:ext>
            </a:extLst>
          </p:cNvPr>
          <p:cNvSpPr/>
          <p:nvPr/>
        </p:nvSpPr>
        <p:spPr>
          <a:xfrm>
            <a:off x="0" y="0"/>
            <a:ext cx="504497" cy="6936828"/>
          </a:xfrm>
          <a:prstGeom prst="rect">
            <a:avLst/>
          </a:prstGeom>
          <a:solidFill>
            <a:srgbClr val="F9B3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6499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0E3F4B9-4B46-4D6E-9318-4DDE349154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597" y="233265"/>
            <a:ext cx="11074973" cy="6501780"/>
          </a:xfrm>
        </p:spPr>
        <p:txBody>
          <a:bodyPr/>
          <a:lstStyle/>
          <a:p>
            <a:r>
              <a:rPr lang="en-US" sz="2400" dirty="0"/>
              <a:t>STEP 6: </a:t>
            </a:r>
            <a:r>
              <a:rPr lang="en-AU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Use scatter plots and linear regression to establish correlation for our hypothesis.</a:t>
            </a:r>
            <a:endParaRPr lang="en-A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AU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C5E7938-0284-4075-8F03-370FA86E06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596" y="1139377"/>
            <a:ext cx="5284503" cy="419138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9EC7108-9052-4A83-97CF-6986591EBC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09907"/>
            <a:ext cx="5360427" cy="462007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51803DC-AEDA-BA44-AD32-1E3CD190E8F6}"/>
              </a:ext>
            </a:extLst>
          </p:cNvPr>
          <p:cNvSpPr/>
          <p:nvPr/>
        </p:nvSpPr>
        <p:spPr>
          <a:xfrm>
            <a:off x="0" y="0"/>
            <a:ext cx="504497" cy="6936828"/>
          </a:xfrm>
          <a:prstGeom prst="rect">
            <a:avLst/>
          </a:prstGeom>
          <a:solidFill>
            <a:srgbClr val="F9B3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3695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ACDB867-217B-4248-AE05-8BA60323CA08}"/>
              </a:ext>
            </a:extLst>
          </p:cNvPr>
          <p:cNvSpPr txBox="1"/>
          <p:nvPr/>
        </p:nvSpPr>
        <p:spPr>
          <a:xfrm>
            <a:off x="708454" y="382198"/>
            <a:ext cx="1389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Correlations: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1816BB-6656-43C6-8139-364881C5C474}"/>
              </a:ext>
            </a:extLst>
          </p:cNvPr>
          <p:cNvSpPr txBox="1"/>
          <p:nvPr/>
        </p:nvSpPr>
        <p:spPr>
          <a:xfrm>
            <a:off x="708454" y="751530"/>
            <a:ext cx="6880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/>
              <a:t>Earnings has </a:t>
            </a:r>
            <a:r>
              <a:rPr lang="en-AU" dirty="0"/>
              <a:t>a slight positive correlation with distance from train station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5D45429-29C0-4261-A8CE-166923C95654}"/>
              </a:ext>
            </a:extLst>
          </p:cNvPr>
          <p:cNvSpPr/>
          <p:nvPr/>
        </p:nvSpPr>
        <p:spPr>
          <a:xfrm>
            <a:off x="6969470" y="2239995"/>
            <a:ext cx="474109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HYPOTHESIS:</a:t>
            </a:r>
          </a:p>
          <a:p>
            <a:r>
              <a:rPr lang="en-US" dirty="0"/>
              <a:t>(closer) Train proximity will increase earnings (approximate)</a:t>
            </a:r>
          </a:p>
          <a:p>
            <a:endParaRPr lang="en-US" dirty="0"/>
          </a:p>
          <a:p>
            <a:r>
              <a:rPr lang="en-US" dirty="0"/>
              <a:t>DATA INFERENCE:</a:t>
            </a:r>
          </a:p>
          <a:p>
            <a:r>
              <a:rPr lang="en-US" dirty="0"/>
              <a:t>Properties have increased prospective earnings as they are located further from the train stations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ABFFCBC-D426-45AC-B402-FF910EE715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436" y="1120862"/>
            <a:ext cx="6296904" cy="493463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B409F3D-E216-0445-ACBF-CD6364C258AB}"/>
              </a:ext>
            </a:extLst>
          </p:cNvPr>
          <p:cNvSpPr/>
          <p:nvPr/>
        </p:nvSpPr>
        <p:spPr>
          <a:xfrm>
            <a:off x="0" y="0"/>
            <a:ext cx="504497" cy="6936828"/>
          </a:xfrm>
          <a:prstGeom prst="rect">
            <a:avLst/>
          </a:prstGeom>
          <a:solidFill>
            <a:srgbClr val="F9B3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5831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ACDB867-217B-4248-AE05-8BA60323CA08}"/>
              </a:ext>
            </a:extLst>
          </p:cNvPr>
          <p:cNvSpPr txBox="1"/>
          <p:nvPr/>
        </p:nvSpPr>
        <p:spPr>
          <a:xfrm>
            <a:off x="708454" y="382198"/>
            <a:ext cx="1389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Correlations: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1816BB-6656-43C6-8139-364881C5C474}"/>
              </a:ext>
            </a:extLst>
          </p:cNvPr>
          <p:cNvSpPr txBox="1"/>
          <p:nvPr/>
        </p:nvSpPr>
        <p:spPr>
          <a:xfrm>
            <a:off x="708454" y="751530"/>
            <a:ext cx="6979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Price per person has a weak positive </a:t>
            </a:r>
            <a:r>
              <a:rPr lang="en-AU" dirty="0" err="1"/>
              <a:t>correalation</a:t>
            </a:r>
            <a:r>
              <a:rPr lang="en-AU" dirty="0"/>
              <a:t> with distance from CBD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7C4740E-943F-48BE-AC8D-162527BCF6EA}"/>
              </a:ext>
            </a:extLst>
          </p:cNvPr>
          <p:cNvSpPr/>
          <p:nvPr/>
        </p:nvSpPr>
        <p:spPr>
          <a:xfrm>
            <a:off x="7022538" y="2239995"/>
            <a:ext cx="474109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HYPOTHESIS:</a:t>
            </a:r>
          </a:p>
          <a:p>
            <a:r>
              <a:rPr lang="en-US" dirty="0"/>
              <a:t>(Closer) Proximity to the CBD will increase earnings (approximate)</a:t>
            </a:r>
          </a:p>
          <a:p>
            <a:endParaRPr lang="en-US" dirty="0"/>
          </a:p>
          <a:p>
            <a:r>
              <a:rPr lang="en-US" dirty="0"/>
              <a:t>DATA RESULTS:</a:t>
            </a:r>
          </a:p>
          <a:p>
            <a:r>
              <a:rPr lang="en-US" dirty="0"/>
              <a:t>Approximate earnings increase slightly for properties located further from the CBD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9DD0D07-412D-4CD5-9F7A-DD6B4F1A5E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368" y="1227477"/>
            <a:ext cx="6144482" cy="496321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3FE4E1E-E3A2-4F4F-84F1-84F8296A8BFD}"/>
              </a:ext>
            </a:extLst>
          </p:cNvPr>
          <p:cNvSpPr/>
          <p:nvPr/>
        </p:nvSpPr>
        <p:spPr>
          <a:xfrm>
            <a:off x="0" y="0"/>
            <a:ext cx="504497" cy="6936828"/>
          </a:xfrm>
          <a:prstGeom prst="rect">
            <a:avLst/>
          </a:prstGeom>
          <a:solidFill>
            <a:srgbClr val="F9B3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0879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ACDB867-217B-4248-AE05-8BA60323CA08}"/>
              </a:ext>
            </a:extLst>
          </p:cNvPr>
          <p:cNvSpPr txBox="1"/>
          <p:nvPr/>
        </p:nvSpPr>
        <p:spPr>
          <a:xfrm>
            <a:off x="708454" y="382198"/>
            <a:ext cx="1389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Correlations: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1816BB-6656-43C6-8139-364881C5C474}"/>
              </a:ext>
            </a:extLst>
          </p:cNvPr>
          <p:cNvSpPr txBox="1"/>
          <p:nvPr/>
        </p:nvSpPr>
        <p:spPr>
          <a:xfrm>
            <a:off x="708454" y="751530"/>
            <a:ext cx="8460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On property types there is no relationship between Popularity and prospective earnings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358D450-1ACD-46B2-B573-61F500D5F1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454" y="1120863"/>
            <a:ext cx="7531425" cy="230813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C20D25A-9C88-4C0B-9550-94BA60B127D3}"/>
              </a:ext>
            </a:extLst>
          </p:cNvPr>
          <p:cNvSpPr/>
          <p:nvPr/>
        </p:nvSpPr>
        <p:spPr>
          <a:xfrm>
            <a:off x="6824830" y="3555706"/>
            <a:ext cx="4741094" cy="203132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>
            <a:spAutoFit/>
          </a:bodyPr>
          <a:lstStyle/>
          <a:p>
            <a:r>
              <a:rPr lang="en-US" dirty="0"/>
              <a:t>HYPOTHESIS:</a:t>
            </a:r>
          </a:p>
          <a:p>
            <a:r>
              <a:rPr lang="en-US" dirty="0"/>
              <a:t>Property types with highest earnings are the most popular ones</a:t>
            </a:r>
          </a:p>
          <a:p>
            <a:endParaRPr lang="en-US" dirty="0"/>
          </a:p>
          <a:p>
            <a:r>
              <a:rPr lang="en-US" dirty="0"/>
              <a:t>DATA RESULTS:</a:t>
            </a:r>
          </a:p>
          <a:p>
            <a:r>
              <a:rPr lang="en-US" dirty="0"/>
              <a:t>The data shows no correlation to prove that to be true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4C72D92-AD02-4487-920E-CAA35D9259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454" y="3572879"/>
            <a:ext cx="4416523" cy="311754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EF900F9-81B6-704B-81F7-E49AC3D7F2BC}"/>
              </a:ext>
            </a:extLst>
          </p:cNvPr>
          <p:cNvSpPr/>
          <p:nvPr/>
        </p:nvSpPr>
        <p:spPr>
          <a:xfrm>
            <a:off x="0" y="0"/>
            <a:ext cx="504497" cy="6936828"/>
          </a:xfrm>
          <a:prstGeom prst="rect">
            <a:avLst/>
          </a:prstGeom>
          <a:solidFill>
            <a:srgbClr val="F9B3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1073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ACDB867-217B-4248-AE05-8BA60323CA08}"/>
              </a:ext>
            </a:extLst>
          </p:cNvPr>
          <p:cNvSpPr txBox="1"/>
          <p:nvPr/>
        </p:nvSpPr>
        <p:spPr>
          <a:xfrm>
            <a:off x="708454" y="382198"/>
            <a:ext cx="1389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Correlations: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1816BB-6656-43C6-8139-364881C5C474}"/>
              </a:ext>
            </a:extLst>
          </p:cNvPr>
          <p:cNvSpPr txBox="1"/>
          <p:nvPr/>
        </p:nvSpPr>
        <p:spPr>
          <a:xfrm>
            <a:off x="708454" y="751530"/>
            <a:ext cx="6624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Popularity has a weak negative correlation with prospective earnings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C20D25A-9C88-4C0B-9550-94BA60B127D3}"/>
              </a:ext>
            </a:extLst>
          </p:cNvPr>
          <p:cNvSpPr/>
          <p:nvPr/>
        </p:nvSpPr>
        <p:spPr>
          <a:xfrm>
            <a:off x="6882495" y="2239995"/>
            <a:ext cx="474109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HYPOTHESIS:</a:t>
            </a:r>
          </a:p>
          <a:p>
            <a:r>
              <a:rPr lang="en-US" dirty="0"/>
              <a:t>The Popularity of properties will be (positively) reflected in higher earnings</a:t>
            </a:r>
          </a:p>
          <a:p>
            <a:endParaRPr lang="en-US" dirty="0"/>
          </a:p>
          <a:p>
            <a:r>
              <a:rPr lang="en-US" dirty="0"/>
              <a:t>DATA RESULTS:</a:t>
            </a:r>
          </a:p>
          <a:p>
            <a:r>
              <a:rPr lang="en-US" dirty="0"/>
              <a:t>Listings with higher prospective earnings are less popular than listings with lower prospective  earnings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BE34F5E-29E6-43CA-9210-AB333EFF38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454" y="1120862"/>
            <a:ext cx="5963482" cy="490606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471D92E-2C0B-014E-A248-C1ED0F9B2CDE}"/>
              </a:ext>
            </a:extLst>
          </p:cNvPr>
          <p:cNvSpPr/>
          <p:nvPr/>
        </p:nvSpPr>
        <p:spPr>
          <a:xfrm>
            <a:off x="0" y="0"/>
            <a:ext cx="504497" cy="6936828"/>
          </a:xfrm>
          <a:prstGeom prst="rect">
            <a:avLst/>
          </a:prstGeom>
          <a:solidFill>
            <a:srgbClr val="F9B3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4704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471D92E-2C0B-014E-A248-C1ED0F9B2CDE}"/>
              </a:ext>
            </a:extLst>
          </p:cNvPr>
          <p:cNvSpPr/>
          <p:nvPr/>
        </p:nvSpPr>
        <p:spPr>
          <a:xfrm>
            <a:off x="0" y="0"/>
            <a:ext cx="504497" cy="6936828"/>
          </a:xfrm>
          <a:prstGeom prst="rect">
            <a:avLst/>
          </a:prstGeom>
          <a:solidFill>
            <a:srgbClr val="F9B3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0FCB6E4-283C-4740-BDBF-AABD982FDA3F}"/>
              </a:ext>
            </a:extLst>
          </p:cNvPr>
          <p:cNvSpPr txBox="1">
            <a:spLocks/>
          </p:cNvSpPr>
          <p:nvPr/>
        </p:nvSpPr>
        <p:spPr>
          <a:xfrm>
            <a:off x="1954923" y="1240221"/>
            <a:ext cx="9522373" cy="54675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en-US" b="1" dirty="0"/>
              <a:t>Difficulties</a:t>
            </a:r>
          </a:p>
          <a:p>
            <a:pPr marL="342900" indent="-3429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/>
              <a:t>There was not enough time to authenticate the bookings data and make use of it.</a:t>
            </a:r>
          </a:p>
          <a:p>
            <a:pPr marL="342900" indent="-3429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/>
              <a:t>Trying to determine if this data was really going to fulfill our needs without having to search for more data later. We had to commit</a:t>
            </a:r>
          </a:p>
          <a:p>
            <a:pPr algn="l">
              <a:lnSpc>
                <a:spcPct val="120000"/>
              </a:lnSpc>
            </a:pPr>
            <a:r>
              <a:rPr lang="en-US" b="1" dirty="0"/>
              <a:t>Additional Questions</a:t>
            </a:r>
          </a:p>
          <a:p>
            <a:pPr marL="342900" indent="-3429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/>
              <a:t>What aspect of the rating seems to correlate with high earners. Was location more important than quality of the property.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4DE79B1-BF30-BF4A-AC90-8A60F647C156}"/>
              </a:ext>
            </a:extLst>
          </p:cNvPr>
          <p:cNvSpPr/>
          <p:nvPr/>
        </p:nvSpPr>
        <p:spPr>
          <a:xfrm>
            <a:off x="1610036" y="471496"/>
            <a:ext cx="184731" cy="6438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endParaRPr lang="en-AU" sz="3200" dirty="0"/>
          </a:p>
        </p:txBody>
      </p:sp>
    </p:spTree>
    <p:extLst>
      <p:ext uri="{BB962C8B-B14F-4D97-AF65-F5344CB8AC3E}">
        <p14:creationId xmlns:p14="http://schemas.microsoft.com/office/powerpoint/2010/main" val="37470557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05AB6-75BB-5E40-92C9-169437B4E5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55024" y="1132873"/>
            <a:ext cx="9144000" cy="2387600"/>
          </a:xfrm>
        </p:spPr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E45108-73BB-4248-B3B0-BDC3978D47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55024" y="3612548"/>
            <a:ext cx="9144000" cy="1655762"/>
          </a:xfrm>
        </p:spPr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1FFD438-F40F-2146-814A-D2209782D1FA}"/>
              </a:ext>
            </a:extLst>
          </p:cNvPr>
          <p:cNvSpPr/>
          <p:nvPr/>
        </p:nvSpPr>
        <p:spPr>
          <a:xfrm>
            <a:off x="0" y="0"/>
            <a:ext cx="12192000" cy="6936828"/>
          </a:xfrm>
          <a:prstGeom prst="rect">
            <a:avLst/>
          </a:prstGeom>
          <a:solidFill>
            <a:srgbClr val="F9B32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22A6ECC-BC3E-F849-98C5-8F38DAFBF5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5651" y="1329817"/>
            <a:ext cx="3880945" cy="1207405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B3EB0BB-F0F3-554C-967B-5E24B2493075}"/>
              </a:ext>
            </a:extLst>
          </p:cNvPr>
          <p:cNvSpPr txBox="1">
            <a:spLocks/>
          </p:cNvSpPr>
          <p:nvPr/>
        </p:nvSpPr>
        <p:spPr>
          <a:xfrm>
            <a:off x="2069224" y="2792944"/>
            <a:ext cx="5615152" cy="2756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dirty="0"/>
          </a:p>
          <a:p>
            <a:pPr algn="l"/>
            <a:r>
              <a:rPr lang="en-US" dirty="0">
                <a:latin typeface="Arial Rounded MT Bold" panose="020F0704030504030204" pitchFamily="34" charset="77"/>
              </a:rPr>
              <a:t>Thanks from Linda, </a:t>
            </a:r>
            <a:r>
              <a:rPr lang="en-US" dirty="0" err="1">
                <a:latin typeface="Arial Rounded MT Bold" panose="020F0704030504030204" pitchFamily="34" charset="77"/>
              </a:rPr>
              <a:t>Raph</a:t>
            </a:r>
            <a:r>
              <a:rPr lang="en-US" dirty="0">
                <a:latin typeface="Arial Rounded MT Bold" panose="020F0704030504030204" pitchFamily="34" charset="77"/>
              </a:rPr>
              <a:t>, </a:t>
            </a:r>
            <a:r>
              <a:rPr lang="en-US" dirty="0" err="1">
                <a:latin typeface="Arial Rounded MT Bold" panose="020F0704030504030204" pitchFamily="34" charset="77"/>
              </a:rPr>
              <a:t>Swobabika</a:t>
            </a:r>
            <a:r>
              <a:rPr lang="en-US" dirty="0">
                <a:latin typeface="Arial Rounded MT Bold" panose="020F0704030504030204" pitchFamily="34" charset="77"/>
              </a:rPr>
              <a:t> and Jason</a:t>
            </a:r>
          </a:p>
          <a:p>
            <a:pPr algn="l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6E14D9C-155E-F749-B569-D3584F72E8B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9000"/>
          </a:blip>
          <a:srcRect t="-2" r="69663" b="1"/>
          <a:stretch/>
        </p:blipFill>
        <p:spPr>
          <a:xfrm>
            <a:off x="7139582" y="-79289"/>
            <a:ext cx="7200000" cy="738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880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7235C-C25A-DD4F-9DA3-9B342DBBB7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2936" y="1738265"/>
            <a:ext cx="11089064" cy="4671771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Proximity to the CBD will increase earnings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Train proximity will increase earnings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err="1"/>
              <a:t>Neighbourhoods</a:t>
            </a:r>
            <a:r>
              <a:rPr lang="en-US" dirty="0"/>
              <a:t> with the highest earnings are the most popular areas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The popularity of property types will be reflected in higher earnings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5E05E84-05D6-8740-93A0-CC18738B7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11093"/>
          </a:xfrm>
        </p:spPr>
        <p:txBody>
          <a:bodyPr/>
          <a:lstStyle/>
          <a:p>
            <a:r>
              <a:rPr lang="en-US" dirty="0"/>
              <a:t>Hypothesis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6A5BEDD-6492-7E4A-A83D-79AC42CA6941}"/>
              </a:ext>
            </a:extLst>
          </p:cNvPr>
          <p:cNvSpPr/>
          <p:nvPr/>
        </p:nvSpPr>
        <p:spPr>
          <a:xfrm>
            <a:off x="0" y="0"/>
            <a:ext cx="504497" cy="6936828"/>
          </a:xfrm>
          <a:prstGeom prst="rect">
            <a:avLst/>
          </a:prstGeom>
          <a:solidFill>
            <a:srgbClr val="F9B3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021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7235C-C25A-DD4F-9DA3-9B342DBBB7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6363" y="1253766"/>
            <a:ext cx="10441708" cy="514446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  <a:tabLst>
                <a:tab pos="9332913" algn="r"/>
              </a:tabLst>
            </a:pPr>
            <a:r>
              <a:rPr lang="en-US" sz="3600" b="1" dirty="0"/>
              <a:t>Inside Airbnb  </a:t>
            </a:r>
            <a:r>
              <a:rPr lang="en-US" sz="3200" b="1" dirty="0"/>
              <a:t>	</a:t>
            </a:r>
            <a:r>
              <a:rPr lang="en-US" sz="2400" dirty="0"/>
              <a:t>(</a:t>
            </a:r>
            <a:r>
              <a:rPr lang="en-US" sz="2000" dirty="0"/>
              <a:t>Insideairbnb.com)</a:t>
            </a:r>
            <a:endParaRPr lang="en-US" sz="3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/>
              <a:t>.</a:t>
            </a:r>
            <a:r>
              <a:rPr lang="en-US" sz="2800" dirty="0" err="1"/>
              <a:t>gz</a:t>
            </a:r>
            <a:r>
              <a:rPr lang="en-US" sz="2800" dirty="0"/>
              <a:t> files – </a:t>
            </a:r>
            <a:r>
              <a:rPr lang="en-US" dirty="0"/>
              <a:t>zipped large files in .</a:t>
            </a:r>
            <a:r>
              <a:rPr lang="en-US" dirty="0" err="1"/>
              <a:t>gz</a:t>
            </a:r>
            <a:r>
              <a:rPr lang="en-US"/>
              <a:t> format</a:t>
            </a:r>
            <a:endParaRPr lang="en-US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/>
              <a:t>.csv files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  <a:tabLst>
                <a:tab pos="9332913" algn="r"/>
              </a:tabLst>
            </a:pPr>
            <a:r>
              <a:rPr lang="en-US" sz="3600" b="1" dirty="0"/>
              <a:t>Department of Environment, Land, Water &amp; Planning</a:t>
            </a:r>
            <a:r>
              <a:rPr lang="en-US" sz="3200" b="1" dirty="0"/>
              <a:t>	</a:t>
            </a:r>
            <a:r>
              <a:rPr lang="en-US" sz="2000" dirty="0"/>
              <a:t>(</a:t>
            </a:r>
            <a:r>
              <a:rPr lang="en-US" sz="1800" dirty="0"/>
              <a:t>https://land.vic.gov.au/maps-and-spatial)</a:t>
            </a:r>
            <a:endParaRPr lang="en-US" sz="20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/>
              <a:t>.csv file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5E05E84-05D6-8740-93A0-CC18738B7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441708" cy="687820"/>
          </a:xfrm>
        </p:spPr>
        <p:txBody>
          <a:bodyPr>
            <a:normAutofit fontScale="90000"/>
          </a:bodyPr>
          <a:lstStyle/>
          <a:p>
            <a:pPr>
              <a:tabLst>
                <a:tab pos="10671175" algn="r"/>
              </a:tabLst>
            </a:pPr>
            <a:r>
              <a:rPr lang="en-US" dirty="0"/>
              <a:t>Sourcing Data	</a:t>
            </a:r>
            <a:r>
              <a:rPr lang="en-US" sz="2000" dirty="0">
                <a:latin typeface="+mn-lt"/>
              </a:rPr>
              <a:t>Downloaded: 13/01/21</a:t>
            </a:r>
            <a:endParaRPr lang="en-US" dirty="0">
              <a:latin typeface="+mn-lt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661212-05D0-B54A-8C36-A405AD76551F}"/>
              </a:ext>
            </a:extLst>
          </p:cNvPr>
          <p:cNvSpPr/>
          <p:nvPr/>
        </p:nvSpPr>
        <p:spPr>
          <a:xfrm>
            <a:off x="0" y="0"/>
            <a:ext cx="504497" cy="6936828"/>
          </a:xfrm>
          <a:prstGeom prst="rect">
            <a:avLst/>
          </a:prstGeom>
          <a:solidFill>
            <a:srgbClr val="F9B3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365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7235C-C25A-DD4F-9DA3-9B342DBBB7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4924" y="1240221"/>
            <a:ext cx="9335814" cy="4776951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Extremely large datasets</a:t>
            </a:r>
          </a:p>
          <a:p>
            <a:pPr>
              <a:lnSpc>
                <a:spcPct val="120000"/>
              </a:lnSpc>
            </a:pPr>
            <a:r>
              <a:rPr lang="en-US" dirty="0"/>
              <a:t>Not clearly defined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Multiple columns referred to location property</a:t>
            </a:r>
            <a:br>
              <a:rPr lang="en-US" dirty="0"/>
            </a:br>
            <a:r>
              <a:rPr lang="en-US" dirty="0"/>
              <a:t> - </a:t>
            </a:r>
            <a:r>
              <a:rPr lang="en-US" dirty="0" err="1"/>
              <a:t>neighbourhood</a:t>
            </a:r>
            <a:r>
              <a:rPr lang="en-US" dirty="0"/>
              <a:t> - </a:t>
            </a:r>
            <a:r>
              <a:rPr lang="en-US" dirty="0" err="1"/>
              <a:t>neighbourhood</a:t>
            </a:r>
            <a:r>
              <a:rPr lang="en-US" dirty="0"/>
              <a:t> cleansed – city - smart-location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Only one of these matched the coordinates stored against the Airbnb listing</a:t>
            </a:r>
          </a:p>
          <a:p>
            <a:pPr>
              <a:lnSpc>
                <a:spcPct val="120000"/>
              </a:lnSpc>
            </a:pPr>
            <a:r>
              <a:rPr lang="en-US" dirty="0"/>
              <a:t>Quite messy</a:t>
            </a:r>
          </a:p>
          <a:p>
            <a:pPr lvl="1">
              <a:lnSpc>
                <a:spcPct val="120000"/>
              </a:lnSpc>
            </a:pPr>
            <a:r>
              <a:rPr lang="en-US" dirty="0" err="1"/>
              <a:t>eg</a:t>
            </a:r>
            <a:r>
              <a:rPr lang="en-US" dirty="0"/>
              <a:t> room type was free form - we had 1 ”castle” in Melbourne on the listing</a:t>
            </a:r>
          </a:p>
          <a:p>
            <a:pPr>
              <a:lnSpc>
                <a:spcPct val="120000"/>
              </a:lnSpc>
            </a:pPr>
            <a:r>
              <a:rPr lang="en-US" dirty="0"/>
              <a:t>Typos in information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multiple spellings and configuration of suburb names)</a:t>
            </a:r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  <a:p>
            <a:pPr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AF3F28-FC6D-FA47-BEDA-4E6B74930141}"/>
              </a:ext>
            </a:extLst>
          </p:cNvPr>
          <p:cNvSpPr/>
          <p:nvPr/>
        </p:nvSpPr>
        <p:spPr>
          <a:xfrm>
            <a:off x="1610036" y="471496"/>
            <a:ext cx="435952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Data from inside Airbnb:</a:t>
            </a:r>
          </a:p>
        </p:txBody>
      </p:sp>
      <p:pic>
        <p:nvPicPr>
          <p:cNvPr id="1030" name="Picture 6" descr="Scribble Icons - Download Free Vector Icons | Noun Project">
            <a:extLst>
              <a:ext uri="{FF2B5EF4-FFF2-40B4-BE49-F238E27FC236}">
                <a16:creationId xmlns:a16="http://schemas.microsoft.com/office/drawing/2014/main" id="{452351F1-839B-174F-94BB-D66D5C219B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8814" y="4167735"/>
            <a:ext cx="2540000" cy="2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72481F3-DAD2-A140-B805-50EEA4B9699D}"/>
              </a:ext>
            </a:extLst>
          </p:cNvPr>
          <p:cNvSpPr/>
          <p:nvPr/>
        </p:nvSpPr>
        <p:spPr>
          <a:xfrm>
            <a:off x="0" y="0"/>
            <a:ext cx="504497" cy="6936828"/>
          </a:xfrm>
          <a:prstGeom prst="rect">
            <a:avLst/>
          </a:prstGeom>
          <a:solidFill>
            <a:srgbClr val="F9B3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756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BD3A432-9AC2-914E-AE28-086F832CB8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4924" y="1240221"/>
            <a:ext cx="9335814" cy="4776951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containing train stop name, stop id, longitude and latitude</a:t>
            </a:r>
          </a:p>
          <a:p>
            <a:pPr>
              <a:lnSpc>
                <a:spcPct val="120000"/>
              </a:lnSpc>
            </a:pPr>
            <a:r>
              <a:rPr lang="en-US" dirty="0"/>
              <a:t>Quite large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this was be reduced once scope for the data from </a:t>
            </a:r>
            <a:r>
              <a:rPr lang="en-US" dirty="0" err="1"/>
              <a:t>insideairbnb</a:t>
            </a:r>
            <a:r>
              <a:rPr lang="en-US" dirty="0"/>
              <a:t> is </a:t>
            </a:r>
            <a:r>
              <a:rPr lang="en-US" dirty="0" err="1"/>
              <a:t>finalised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Clean, succinct, ready to be mined</a:t>
            </a:r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  <a:p>
            <a:pPr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E40D634-B637-AD40-9A07-4D10AFF75408}"/>
              </a:ext>
            </a:extLst>
          </p:cNvPr>
          <p:cNvSpPr/>
          <p:nvPr/>
        </p:nvSpPr>
        <p:spPr>
          <a:xfrm>
            <a:off x="1610036" y="471496"/>
            <a:ext cx="3983398" cy="643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3200" dirty="0"/>
              <a:t>Data from DELWP was:</a:t>
            </a:r>
          </a:p>
        </p:txBody>
      </p:sp>
      <p:pic>
        <p:nvPicPr>
          <p:cNvPr id="2052" name="Picture 4" descr="Check Mark Icons - Download Free Vector Icons | Noun Project">
            <a:extLst>
              <a:ext uri="{FF2B5EF4-FFF2-40B4-BE49-F238E27FC236}">
                <a16:creationId xmlns:a16="http://schemas.microsoft.com/office/drawing/2014/main" id="{28BEB303-D4F7-BD49-BA87-5853DA2C6A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0155" y="4983162"/>
            <a:ext cx="1724573" cy="1724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06E3CEC-18DB-524B-B6C2-E65BC060A9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0036" y="3468414"/>
            <a:ext cx="8489999" cy="1729264"/>
          </a:xfrm>
          <a:prstGeom prst="rect">
            <a:avLst/>
          </a:prstGeom>
          <a:effectLst>
            <a:outerShdw blurRad="1524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5C31D89-F43D-2342-8EA3-A73DFC806BF3}"/>
              </a:ext>
            </a:extLst>
          </p:cNvPr>
          <p:cNvSpPr/>
          <p:nvPr/>
        </p:nvSpPr>
        <p:spPr>
          <a:xfrm>
            <a:off x="0" y="0"/>
            <a:ext cx="504497" cy="6936828"/>
          </a:xfrm>
          <a:prstGeom prst="rect">
            <a:avLst/>
          </a:prstGeom>
          <a:solidFill>
            <a:srgbClr val="F9B3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315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DA3CBA02-8294-BB42-8784-4A73C30234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6050" y="2836311"/>
            <a:ext cx="3062052" cy="2652288"/>
          </a:xfrm>
          <a:prstGeom prst="rect">
            <a:avLst/>
          </a:prstGeom>
          <a:effectLst>
            <a:outerShdw blurRad="1524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BD3A432-9AC2-914E-AE28-086F832CB8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4924" y="1240221"/>
            <a:ext cx="9335814" cy="5467514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dirty="0"/>
              <a:t>CSV file read into </a:t>
            </a:r>
            <a:r>
              <a:rPr lang="en-US" dirty="0" err="1"/>
              <a:t>Jupyter</a:t>
            </a:r>
            <a:r>
              <a:rPr lang="en-US" dirty="0"/>
              <a:t> Notebook</a:t>
            </a:r>
            <a:endParaRPr lang="en-US" b="1" dirty="0"/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Based on the data needs for our questions, the following records were not required and dropped from the data frame.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b="1" dirty="0"/>
              <a:t>Room type: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The question is around investing in an Airbnb property</a:t>
            </a:r>
            <a:br>
              <a:rPr lang="en-US" dirty="0"/>
            </a:br>
            <a:r>
              <a:rPr lang="en-US" dirty="0"/>
              <a:t>so we are only interested in entire homes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Dropped private rooms / shared rooms / hotel rooms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b="1" dirty="0"/>
              <a:t>Drop irrelevant columns</a:t>
            </a:r>
            <a:endParaRPr lang="en-US" dirty="0"/>
          </a:p>
          <a:p>
            <a:pPr marL="457200" lvl="1" indent="0">
              <a:lnSpc>
                <a:spcPct val="120000"/>
              </a:lnSpc>
              <a:buNone/>
            </a:pPr>
            <a:r>
              <a:rPr lang="en-US" b="1" dirty="0" err="1"/>
              <a:t>Neighbourhood</a:t>
            </a:r>
            <a:r>
              <a:rPr lang="en-US" dirty="0"/>
              <a:t>: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To focus on purely metropolitan properties we</a:t>
            </a:r>
            <a:br>
              <a:rPr lang="en-US" dirty="0"/>
            </a:br>
            <a:r>
              <a:rPr lang="en-US" dirty="0"/>
              <a:t>dropped listings to within 15km of CBD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Achieved by using latitude and longitude in data to</a:t>
            </a:r>
            <a:br>
              <a:rPr lang="en-US" dirty="0"/>
            </a:br>
            <a:r>
              <a:rPr lang="en-US" dirty="0"/>
              <a:t>determine the distance from the CBD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b="1" dirty="0"/>
              <a:t>Used loc property for Room type and </a:t>
            </a:r>
            <a:r>
              <a:rPr lang="en-US" b="1" dirty="0" err="1"/>
              <a:t>Neighbourhood</a:t>
            </a:r>
            <a:endParaRPr lang="en-US" b="1" dirty="0"/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E40D634-B637-AD40-9A07-4D10AFF75408}"/>
              </a:ext>
            </a:extLst>
          </p:cNvPr>
          <p:cNvSpPr/>
          <p:nvPr/>
        </p:nvSpPr>
        <p:spPr>
          <a:xfrm>
            <a:off x="1610036" y="471496"/>
            <a:ext cx="5173852" cy="643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AU" sz="3200" dirty="0"/>
              <a:t>First Wave - Irrelevant records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A02DC4D-0A45-9540-A869-B25F145FC7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9840" y="3157135"/>
            <a:ext cx="1903413" cy="1726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0176451-7DF8-3144-9DE6-65E0E7BFE846}"/>
              </a:ext>
            </a:extLst>
          </p:cNvPr>
          <p:cNvSpPr/>
          <p:nvPr/>
        </p:nvSpPr>
        <p:spPr>
          <a:xfrm>
            <a:off x="0" y="0"/>
            <a:ext cx="504497" cy="6936828"/>
          </a:xfrm>
          <a:prstGeom prst="rect">
            <a:avLst/>
          </a:prstGeom>
          <a:solidFill>
            <a:srgbClr val="F9B3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287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BD3A432-9AC2-914E-AE28-086F832CB8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4923" y="1240221"/>
            <a:ext cx="9522373" cy="5467514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dirty="0"/>
              <a:t>Followed the </a:t>
            </a:r>
            <a:r>
              <a:rPr lang="en-US" i="1" dirty="0"/>
              <a:t>Ultimate guide to data cleaning </a:t>
            </a:r>
            <a:r>
              <a:rPr lang="en-US" dirty="0"/>
              <a:t>- </a:t>
            </a:r>
            <a:r>
              <a:rPr lang="en-US" dirty="0" err="1"/>
              <a:t>towardsdatascience.com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Checked for duplicates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none identified</a:t>
            </a:r>
          </a:p>
          <a:p>
            <a:pPr>
              <a:lnSpc>
                <a:spcPct val="120000"/>
              </a:lnSpc>
            </a:pPr>
            <a:r>
              <a:rPr lang="en-US" dirty="0"/>
              <a:t>Check data info for null field</a:t>
            </a:r>
          </a:p>
          <a:p>
            <a:pPr lvl="1">
              <a:lnSpc>
                <a:spcPct val="120000"/>
              </a:lnSpc>
            </a:pPr>
            <a:r>
              <a:rPr lang="en-US" i="1" dirty="0"/>
              <a:t>using </a:t>
            </a:r>
            <a:r>
              <a:rPr lang="en-US" i="1" dirty="0" err="1"/>
              <a:t>df.info</a:t>
            </a:r>
            <a:r>
              <a:rPr lang="en-US" i="1" dirty="0"/>
              <a:t>()</a:t>
            </a:r>
          </a:p>
          <a:p>
            <a:pPr>
              <a:lnSpc>
                <a:spcPct val="120000"/>
              </a:lnSpc>
            </a:pPr>
            <a:r>
              <a:rPr lang="en-US" dirty="0"/>
              <a:t>Replace null value with relevant data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Fill string values with "missing” or relevant value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Filled integer values with 0</a:t>
            </a:r>
          </a:p>
          <a:p>
            <a:pPr>
              <a:lnSpc>
                <a:spcPct val="120000"/>
              </a:lnSpc>
            </a:pPr>
            <a:r>
              <a:rPr lang="en-US" dirty="0"/>
              <a:t>Check the relevant columns </a:t>
            </a:r>
            <a:r>
              <a:rPr lang="en-US" dirty="0" err="1"/>
              <a:t>dtypes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/>
              <a:t>All columns presented as objects (strings)</a:t>
            </a:r>
          </a:p>
          <a:p>
            <a:pPr>
              <a:lnSpc>
                <a:spcPct val="120000"/>
              </a:lnSpc>
            </a:pPr>
            <a:r>
              <a:rPr lang="en-US" dirty="0"/>
              <a:t>converted relevant columns to integers and floats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including stripping currency of its formatting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E40D634-B637-AD40-9A07-4D10AFF75408}"/>
              </a:ext>
            </a:extLst>
          </p:cNvPr>
          <p:cNvSpPr/>
          <p:nvPr/>
        </p:nvSpPr>
        <p:spPr>
          <a:xfrm>
            <a:off x="1610036" y="471496"/>
            <a:ext cx="7352910" cy="643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AU" sz="3200" dirty="0"/>
              <a:t>Second Wave - Data clean of rubbish fields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D40BA3B-AADB-C64C-B305-7F0F635FC9AE}"/>
              </a:ext>
            </a:extLst>
          </p:cNvPr>
          <p:cNvSpPr/>
          <p:nvPr/>
        </p:nvSpPr>
        <p:spPr>
          <a:xfrm>
            <a:off x="0" y="0"/>
            <a:ext cx="504497" cy="6936828"/>
          </a:xfrm>
          <a:prstGeom prst="rect">
            <a:avLst/>
          </a:prstGeom>
          <a:solidFill>
            <a:srgbClr val="F9B3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1031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Smiley Scribble Vector Images (over 680)">
            <a:extLst>
              <a:ext uri="{FF2B5EF4-FFF2-40B4-BE49-F238E27FC236}">
                <a16:creationId xmlns:a16="http://schemas.microsoft.com/office/drawing/2014/main" id="{446AACB2-F4F9-5142-A58D-CE9A2B8D2D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4000" contrast="-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14" t="16416" r="1" b="31342"/>
          <a:stretch/>
        </p:blipFill>
        <p:spPr bwMode="auto">
          <a:xfrm>
            <a:off x="7416733" y="3973978"/>
            <a:ext cx="4593600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BD3A432-9AC2-914E-AE28-086F832CB8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4923" y="1240221"/>
            <a:ext cx="9522373" cy="5467514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strip leading and trailing space</a:t>
            </a:r>
          </a:p>
          <a:p>
            <a:pPr>
              <a:lnSpc>
                <a:spcPct val="120000"/>
              </a:lnSpc>
            </a:pPr>
            <a:r>
              <a:rPr lang="en-US" dirty="0"/>
              <a:t>checked unique values in city column</a:t>
            </a:r>
          </a:p>
          <a:p>
            <a:pPr>
              <a:lnSpc>
                <a:spcPct val="120000"/>
              </a:lnSpc>
            </a:pPr>
            <a:r>
              <a:rPr lang="en-US" dirty="0"/>
              <a:t>corrected spelling mistakes</a:t>
            </a:r>
          </a:p>
          <a:p>
            <a:pPr>
              <a:lnSpc>
                <a:spcPct val="120000"/>
              </a:lnSpc>
            </a:pPr>
            <a:r>
              <a:rPr lang="en-US" dirty="0"/>
              <a:t>formalized suburb naming conventions</a:t>
            </a:r>
          </a:p>
          <a:p>
            <a:pPr>
              <a:lnSpc>
                <a:spcPct val="120000"/>
              </a:lnSpc>
            </a:pPr>
            <a:r>
              <a:rPr lang="en-US" dirty="0"/>
              <a:t>dropped non-sensical data</a:t>
            </a:r>
          </a:p>
          <a:p>
            <a:pPr>
              <a:lnSpc>
                <a:spcPct val="120000"/>
              </a:lnSpc>
            </a:pPr>
            <a:r>
              <a:rPr lang="en-US" dirty="0"/>
              <a:t>Drop further irrelevant columns as awareness of data grew.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b="1" dirty="0"/>
              <a:t>Lesson learned</a:t>
            </a:r>
          </a:p>
          <a:p>
            <a:pPr>
              <a:lnSpc>
                <a:spcPct val="120000"/>
              </a:lnSpc>
            </a:pPr>
            <a:r>
              <a:rPr lang="en-US" dirty="0"/>
              <a:t>Once the null values had been populated, each </a:t>
            </a:r>
            <a:br>
              <a:rPr lang="en-US" dirty="0"/>
            </a:br>
            <a:r>
              <a:rPr lang="en-US" dirty="0"/>
              <a:t>cleaning step was a discrete task</a:t>
            </a:r>
            <a:br>
              <a:rPr lang="en-US" dirty="0"/>
            </a:br>
            <a:r>
              <a:rPr lang="en-US" dirty="0"/>
              <a:t>– not </a:t>
            </a:r>
            <a:r>
              <a:rPr lang="en-US" dirty="0" err="1"/>
              <a:t>dependant</a:t>
            </a:r>
            <a:r>
              <a:rPr lang="en-US" dirty="0"/>
              <a:t>  on the previous step.</a:t>
            </a:r>
          </a:p>
          <a:p>
            <a:pPr>
              <a:lnSpc>
                <a:spcPct val="120000"/>
              </a:lnSpc>
            </a:pPr>
            <a:r>
              <a:rPr lang="en-US" dirty="0"/>
              <a:t>The work could have been divided among</a:t>
            </a:r>
            <a:br>
              <a:rPr lang="en-US" dirty="0"/>
            </a:br>
            <a:r>
              <a:rPr lang="en-US" dirty="0"/>
              <a:t>the group to avoid delays.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E40D634-B637-AD40-9A07-4D10AFF75408}"/>
              </a:ext>
            </a:extLst>
          </p:cNvPr>
          <p:cNvSpPr/>
          <p:nvPr/>
        </p:nvSpPr>
        <p:spPr>
          <a:xfrm>
            <a:off x="1610036" y="471496"/>
            <a:ext cx="7352910" cy="643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AU" sz="3200" dirty="0"/>
              <a:t>Second Wave - Data clean of rubbish fields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A1847F7-DDC9-6940-930C-48D866F5779D}"/>
              </a:ext>
            </a:extLst>
          </p:cNvPr>
          <p:cNvSpPr/>
          <p:nvPr/>
        </p:nvSpPr>
        <p:spPr>
          <a:xfrm>
            <a:off x="0" y="0"/>
            <a:ext cx="504497" cy="6936828"/>
          </a:xfrm>
          <a:prstGeom prst="rect">
            <a:avLst/>
          </a:prstGeom>
          <a:solidFill>
            <a:srgbClr val="F9B3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4358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577</TotalTime>
  <Words>1052</Words>
  <Application>Microsoft Macintosh PowerPoint</Application>
  <PresentationFormat>Widescreen</PresentationFormat>
  <Paragraphs>142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Arial Rounded MT Bold</vt:lpstr>
      <vt:lpstr>Calibri</vt:lpstr>
      <vt:lpstr>Calibri Light</vt:lpstr>
      <vt:lpstr>Wingdings</vt:lpstr>
      <vt:lpstr>Office Theme</vt:lpstr>
      <vt:lpstr>PowerPoint Presentation</vt:lpstr>
      <vt:lpstr>Airbnb Investment Opportunities</vt:lpstr>
      <vt:lpstr>Hypothesis</vt:lpstr>
      <vt:lpstr>Sourcing Data Downloaded: 13/01/21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 ANALYSIS</vt:lpstr>
      <vt:lpstr>Connecting Parameters to Actual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Jason R Sutton (DJCS)</dc:creator>
  <cp:lastModifiedBy>Jason R Sutton (DJCS)</cp:lastModifiedBy>
  <cp:revision>111</cp:revision>
  <dcterms:created xsi:type="dcterms:W3CDTF">2021-01-19T10:23:59Z</dcterms:created>
  <dcterms:modified xsi:type="dcterms:W3CDTF">2021-01-21T08:58:24Z</dcterms:modified>
</cp:coreProperties>
</file>