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9" r:id="rId3"/>
    <p:sldId id="285" r:id="rId4"/>
    <p:sldId id="286" r:id="rId5"/>
    <p:sldId id="287" r:id="rId6"/>
    <p:sldId id="288" r:id="rId7"/>
    <p:sldId id="289" r:id="rId8"/>
    <p:sldId id="290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912F-FAA9-9443-A482-5F68D70EE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AB70E-ACAC-C342-8947-2CF960561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75264-0AFD-4C4F-B1AB-843937F4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12894-36C2-EF4C-BF77-EE41107F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3C1EE-DD56-F64B-9EF1-F4C62CB6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6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29A6-AFB5-7F4F-ACFF-45EC7B61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F8574-071B-8C42-ABF8-124300BBF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0331E-EA36-F24B-B074-69D6F4F3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AE375-DEFC-1341-8707-71492635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883A7-CEFC-524F-B16D-6D9D7B98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0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523AD-E783-9C48-9152-055FA7C5A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295EA-CC94-EA43-AFFD-4DE88D963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F9A54-D745-C243-B0D7-DB6EEDFD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E88F8-6D41-4749-B4B9-F2F4EC4C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7243-3D72-B649-9B65-1EAF320D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6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3B0C-A621-BC44-A1DF-BAECB048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7D5E-E4FF-5E42-B6D9-8F1F80CFE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A15B-5766-0C44-8F4B-86B6FDB2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EC21-FAF7-6344-A5A7-93BDF4A0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C36C5-28B7-384B-BAB9-4F685ECE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0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638F-89ED-E94F-8662-20076969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DDB00-B427-F04A-A522-DE2E70234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7D87-2EBE-294A-9C32-DBF10787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CF9AC-0C64-7843-B74D-DC78B19C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D6A14-FC38-874C-81F4-F3442EA8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2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6B8A-4A90-6F48-8BA5-9A4E798D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3385-EB7F-834C-8D24-EA0508E07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CBB36-B326-3249-8B7C-C9E2EE1FB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D5AAD-70F2-8B40-8FA6-3278C1B1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760C0-4D38-424C-82F0-0117A1CE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FCDEB-B859-8247-8F78-7F3036BF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1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4131-7CE2-B242-85A3-FF488607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18D35-0A55-914C-BA81-BD9DAE034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B3C4D-54B0-264E-9824-48865F701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08848-B82B-B649-A4FA-95A59B919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6FF79-C74E-7841-873F-FA462F5CD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DC13A-B332-4046-ABD9-CE91D427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2A52F-7FE4-7D49-8949-708F21B8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DEE40-E53A-D549-894F-F5146239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ED38-61D3-B14E-B4AB-FFCD10B7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63711-3A3A-8B4F-853B-8E0E84E6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80F6A-6163-E44D-BBDE-0D50EE31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7E8F6-8C5D-8045-8193-D51A3777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6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BD28F-018F-0449-9C9E-EB74A4EE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E5729-9C3E-9C47-900E-BBDFC3A4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E8FC9-F4F3-C14F-8667-2E6B5EAD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B92D-8A92-CD4C-BD4E-DF3464F8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2DB4E-C0D0-5349-A02D-8855625C5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B786B-AE04-4D42-8BA6-D5DDEEE54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81DE6-73FC-694D-9D49-D0FA3B72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7D679-2E56-0748-81E9-499A7023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9D0B4-8042-3C4F-B858-EFECEEE6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5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ACF5-F9A9-4E4D-89D1-C4089512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45CCC-A4AE-2D4F-AF74-6ECA4F61C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D06E1-866F-914B-82F9-4C5DB2058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8F04E-21EE-B948-8391-45030264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1A54A-AE17-A249-BBBD-D07B25C6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DA28E-89AC-554E-8DA4-27162DA3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1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B9409-A728-674D-82CA-F324C4FC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42BAF-1D5F-7546-8F29-A9375589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DA69F-CF38-C74A-A650-329284CC2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5333-4396-0044-A82A-8EEB2C0AB190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3A6B-F821-FB45-98F9-521F29B73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A1301-F24E-A64F-9CDD-F0C9F0BA2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0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5AB6-75BB-5E40-92C9-169437B4E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5024" y="113287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45108-73BB-4248-B3B0-BDC3978D4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5024" y="3612548"/>
            <a:ext cx="9144000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FFD438-F40F-2146-814A-D2209782D1FA}"/>
              </a:ext>
            </a:extLst>
          </p:cNvPr>
          <p:cNvSpPr/>
          <p:nvPr/>
        </p:nvSpPr>
        <p:spPr>
          <a:xfrm>
            <a:off x="0" y="0"/>
            <a:ext cx="12192000" cy="6936828"/>
          </a:xfrm>
          <a:prstGeom prst="rect">
            <a:avLst/>
          </a:prstGeom>
          <a:solidFill>
            <a:srgbClr val="F9B3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2A6ECC-BC3E-F849-98C5-8F38DAFBF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651" y="1329817"/>
            <a:ext cx="3880945" cy="12074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3EB0BB-F0F3-554C-967B-5E24B2493075}"/>
              </a:ext>
            </a:extLst>
          </p:cNvPr>
          <p:cNvSpPr txBox="1">
            <a:spLocks/>
          </p:cNvSpPr>
          <p:nvPr/>
        </p:nvSpPr>
        <p:spPr>
          <a:xfrm>
            <a:off x="2069224" y="2792944"/>
            <a:ext cx="5615152" cy="275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Group Members: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Linda Levy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Raph</a:t>
            </a:r>
            <a:r>
              <a:rPr lang="en-US" dirty="0"/>
              <a:t> Serrano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Swobabika</a:t>
            </a:r>
            <a:r>
              <a:rPr lang="en-US" dirty="0"/>
              <a:t> Jena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Jason Sutton</a:t>
            </a:r>
          </a:p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E14D9C-155E-F749-B569-D3584F72E8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"/>
          </a:blip>
          <a:srcRect t="-2" r="69663" b="1"/>
          <a:stretch/>
        </p:blipFill>
        <p:spPr>
          <a:xfrm>
            <a:off x="7139582" y="-79289"/>
            <a:ext cx="7200000" cy="73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5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7235C-C25A-DD4F-9DA3-9B342DBBB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924" y="1240221"/>
            <a:ext cx="9335814" cy="477695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Extremely large datasets</a:t>
            </a:r>
          </a:p>
          <a:p>
            <a:pPr>
              <a:lnSpc>
                <a:spcPct val="120000"/>
              </a:lnSpc>
            </a:pPr>
            <a:r>
              <a:rPr lang="en-US" dirty="0"/>
              <a:t>Not clearly defined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Multiple columns referred to location property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 err="1"/>
              <a:t>neighbourhood</a:t>
            </a:r>
            <a:r>
              <a:rPr lang="en-US" dirty="0"/>
              <a:t> - </a:t>
            </a:r>
            <a:r>
              <a:rPr lang="en-US" dirty="0" err="1"/>
              <a:t>neighbourhood</a:t>
            </a:r>
            <a:r>
              <a:rPr lang="en-US" dirty="0"/>
              <a:t> cleansed – city - smart-location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Only one of these matched the coordinates stored against the Airbnb listing</a:t>
            </a:r>
          </a:p>
          <a:p>
            <a:pPr>
              <a:lnSpc>
                <a:spcPct val="120000"/>
              </a:lnSpc>
            </a:pPr>
            <a:r>
              <a:rPr lang="en-US" dirty="0"/>
              <a:t>Quite messy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eg</a:t>
            </a:r>
            <a:r>
              <a:rPr lang="en-US" dirty="0"/>
              <a:t> room type was free form - we had 1 ”castle” in Melbourne on the listing</a:t>
            </a:r>
          </a:p>
          <a:p>
            <a:pPr>
              <a:lnSpc>
                <a:spcPct val="120000"/>
              </a:lnSpc>
            </a:pPr>
            <a:r>
              <a:rPr lang="en-US" dirty="0"/>
              <a:t>Typos in information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multiple spellings and configuration of suburb names)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CB4C78-33B6-3D47-8A22-E4E8AC16B00F}"/>
              </a:ext>
            </a:extLst>
          </p:cNvPr>
          <p:cNvSpPr/>
          <p:nvPr/>
        </p:nvSpPr>
        <p:spPr>
          <a:xfrm>
            <a:off x="9713533" y="150265"/>
            <a:ext cx="189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C. Data Wrangling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6BBADE-DDB6-7540-BDC1-A6C587575DBB}"/>
              </a:ext>
            </a:extLst>
          </p:cNvPr>
          <p:cNvSpPr/>
          <p:nvPr/>
        </p:nvSpPr>
        <p:spPr>
          <a:xfrm>
            <a:off x="0" y="0"/>
            <a:ext cx="1240221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AF3F28-FC6D-FA47-BEDA-4E6B74930141}"/>
              </a:ext>
            </a:extLst>
          </p:cNvPr>
          <p:cNvSpPr/>
          <p:nvPr/>
        </p:nvSpPr>
        <p:spPr>
          <a:xfrm>
            <a:off x="1610036" y="471496"/>
            <a:ext cx="4359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Data from inside Airbnb:</a:t>
            </a:r>
          </a:p>
        </p:txBody>
      </p:sp>
      <p:pic>
        <p:nvPicPr>
          <p:cNvPr id="1030" name="Picture 6" descr="Scribble Icons - Download Free Vector Icons | Noun Project">
            <a:extLst>
              <a:ext uri="{FF2B5EF4-FFF2-40B4-BE49-F238E27FC236}">
                <a16:creationId xmlns:a16="http://schemas.microsoft.com/office/drawing/2014/main" id="{452351F1-839B-174F-94BB-D66D5C219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814" y="4167735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75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CA4C07-4DA0-8644-864C-2A8FD439EEEB}"/>
              </a:ext>
            </a:extLst>
          </p:cNvPr>
          <p:cNvSpPr/>
          <p:nvPr/>
        </p:nvSpPr>
        <p:spPr>
          <a:xfrm>
            <a:off x="0" y="0"/>
            <a:ext cx="1240221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D3A432-9AC2-914E-AE28-086F832C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924" y="1240221"/>
            <a:ext cx="9335814" cy="477695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containing train stop name, stop id, longitude and latitude</a:t>
            </a:r>
          </a:p>
          <a:p>
            <a:pPr>
              <a:lnSpc>
                <a:spcPct val="120000"/>
              </a:lnSpc>
            </a:pPr>
            <a:r>
              <a:rPr lang="en-US" dirty="0"/>
              <a:t>Quite large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this was be reduced once scope for the data from </a:t>
            </a:r>
            <a:r>
              <a:rPr lang="en-US" dirty="0" err="1"/>
              <a:t>insideairbnb</a:t>
            </a:r>
            <a:r>
              <a:rPr lang="en-US" dirty="0"/>
              <a:t> is </a:t>
            </a:r>
            <a:r>
              <a:rPr lang="en-US" dirty="0" err="1"/>
              <a:t>finalised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Clean, succinct, ready to be mined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0D634-B637-AD40-9A07-4D10AFF75408}"/>
              </a:ext>
            </a:extLst>
          </p:cNvPr>
          <p:cNvSpPr/>
          <p:nvPr/>
        </p:nvSpPr>
        <p:spPr>
          <a:xfrm>
            <a:off x="1610036" y="471496"/>
            <a:ext cx="3983398" cy="643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Data from DELWP was:</a:t>
            </a:r>
          </a:p>
        </p:txBody>
      </p:sp>
      <p:pic>
        <p:nvPicPr>
          <p:cNvPr id="2052" name="Picture 4" descr="Check Mark Icons - Download Free Vector Icons | Noun Project">
            <a:extLst>
              <a:ext uri="{FF2B5EF4-FFF2-40B4-BE49-F238E27FC236}">
                <a16:creationId xmlns:a16="http://schemas.microsoft.com/office/drawing/2014/main" id="{28BEB303-D4F7-BD49-BA87-5853DA2C6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155" y="4983162"/>
            <a:ext cx="1724573" cy="172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AC2A9E-C815-A849-A2C2-A9B4826776DF}"/>
              </a:ext>
            </a:extLst>
          </p:cNvPr>
          <p:cNvSpPr/>
          <p:nvPr/>
        </p:nvSpPr>
        <p:spPr>
          <a:xfrm>
            <a:off x="9713533" y="150265"/>
            <a:ext cx="189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C. Data Wrangling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6E3CEC-18DB-524B-B6C2-E65BC060A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036" y="3468414"/>
            <a:ext cx="8489999" cy="1729264"/>
          </a:xfrm>
          <a:prstGeom prst="rect">
            <a:avLst/>
          </a:prstGeo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431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A3CBA02-8294-BB42-8784-4A73C3023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050" y="2836311"/>
            <a:ext cx="3062052" cy="2652288"/>
          </a:xfrm>
          <a:prstGeom prst="rect">
            <a:avLst/>
          </a:prstGeo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CA4C07-4DA0-8644-864C-2A8FD439EEEB}"/>
              </a:ext>
            </a:extLst>
          </p:cNvPr>
          <p:cNvSpPr/>
          <p:nvPr/>
        </p:nvSpPr>
        <p:spPr>
          <a:xfrm>
            <a:off x="0" y="0"/>
            <a:ext cx="1240221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D3A432-9AC2-914E-AE28-086F832C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924" y="1240221"/>
            <a:ext cx="9335814" cy="546751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CSV file read into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-US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Based on the data needs for our questions, the following records were not required and dropped from the data frame.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/>
              <a:t>Room type: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question is around investing in an Airbnb property</a:t>
            </a:r>
            <a:br>
              <a:rPr lang="en-US" dirty="0"/>
            </a:br>
            <a:r>
              <a:rPr lang="en-US" dirty="0"/>
              <a:t>so we are only interested in entire homes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Dropped private rooms / shared rooms / hotel rooms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/>
              <a:t>Drop irrelevant columns</a:t>
            </a: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 err="1"/>
              <a:t>Neighbourhood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To focus on purely metropolitan properties we</a:t>
            </a:r>
            <a:br>
              <a:rPr lang="en-US" dirty="0"/>
            </a:br>
            <a:r>
              <a:rPr lang="en-US" dirty="0"/>
              <a:t>dropped listings to within 15km of CBD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Achieved by using latitude and longitude in data to</a:t>
            </a:r>
            <a:br>
              <a:rPr lang="en-US" dirty="0"/>
            </a:br>
            <a:r>
              <a:rPr lang="en-US" dirty="0"/>
              <a:t>determine the distance from the CBD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Used loc property for Room type and </a:t>
            </a:r>
            <a:r>
              <a:rPr lang="en-US" b="1" dirty="0" err="1"/>
              <a:t>Neighbourhood</a:t>
            </a:r>
            <a:endParaRPr lang="en-US" b="1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0D634-B637-AD40-9A07-4D10AFF75408}"/>
              </a:ext>
            </a:extLst>
          </p:cNvPr>
          <p:cNvSpPr/>
          <p:nvPr/>
        </p:nvSpPr>
        <p:spPr>
          <a:xfrm>
            <a:off x="1610036" y="471496"/>
            <a:ext cx="5173852" cy="643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AU" sz="3200" dirty="0"/>
              <a:t>First Wave - Irrelevant records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7FDA2-FF28-4D42-8B9F-CD4D579EEF14}"/>
              </a:ext>
            </a:extLst>
          </p:cNvPr>
          <p:cNvSpPr/>
          <p:nvPr/>
        </p:nvSpPr>
        <p:spPr>
          <a:xfrm>
            <a:off x="9713533" y="150265"/>
            <a:ext cx="189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C. Data Wrangling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A02DC4D-0A45-9540-A869-B25F145FC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840" y="3157135"/>
            <a:ext cx="1903413" cy="172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28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CA4C07-4DA0-8644-864C-2A8FD439EEEB}"/>
              </a:ext>
            </a:extLst>
          </p:cNvPr>
          <p:cNvSpPr/>
          <p:nvPr/>
        </p:nvSpPr>
        <p:spPr>
          <a:xfrm>
            <a:off x="0" y="0"/>
            <a:ext cx="1240221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D3A432-9AC2-914E-AE28-086F832C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923" y="1240221"/>
            <a:ext cx="9522373" cy="546751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Followed the </a:t>
            </a:r>
            <a:r>
              <a:rPr lang="en-US" i="1" dirty="0"/>
              <a:t>Ultimate guide to data cleaning </a:t>
            </a:r>
            <a:r>
              <a:rPr lang="en-US" dirty="0"/>
              <a:t>- </a:t>
            </a:r>
            <a:r>
              <a:rPr lang="en-US" dirty="0" err="1"/>
              <a:t>towardsdatascience.com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Checked for duplicates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none identified</a:t>
            </a:r>
          </a:p>
          <a:p>
            <a:pPr>
              <a:lnSpc>
                <a:spcPct val="120000"/>
              </a:lnSpc>
            </a:pPr>
            <a:r>
              <a:rPr lang="en-US" dirty="0"/>
              <a:t>Check data info for null field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using </a:t>
            </a:r>
            <a:r>
              <a:rPr lang="en-US" i="1" dirty="0" err="1"/>
              <a:t>df.info</a:t>
            </a:r>
            <a:r>
              <a:rPr lang="en-US" i="1" dirty="0"/>
              <a:t>()</a:t>
            </a:r>
          </a:p>
          <a:p>
            <a:pPr>
              <a:lnSpc>
                <a:spcPct val="120000"/>
              </a:lnSpc>
            </a:pPr>
            <a:r>
              <a:rPr lang="en-US" dirty="0"/>
              <a:t>Replace null value with relevant data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Fill string values with "missing” or relevant value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Filled integer values with 0</a:t>
            </a:r>
          </a:p>
          <a:p>
            <a:pPr>
              <a:lnSpc>
                <a:spcPct val="120000"/>
              </a:lnSpc>
            </a:pPr>
            <a:r>
              <a:rPr lang="en-US" dirty="0"/>
              <a:t>Check the relevant columns </a:t>
            </a:r>
            <a:r>
              <a:rPr lang="en-US" dirty="0" err="1"/>
              <a:t>dtypes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All columns presented as objects (strings)</a:t>
            </a:r>
          </a:p>
          <a:p>
            <a:pPr>
              <a:lnSpc>
                <a:spcPct val="120000"/>
              </a:lnSpc>
            </a:pPr>
            <a:r>
              <a:rPr lang="en-US" dirty="0"/>
              <a:t>converted relevant columns to integers and floats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including stripping currency of its formatting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0D634-B637-AD40-9A07-4D10AFF75408}"/>
              </a:ext>
            </a:extLst>
          </p:cNvPr>
          <p:cNvSpPr/>
          <p:nvPr/>
        </p:nvSpPr>
        <p:spPr>
          <a:xfrm>
            <a:off x="1610036" y="471496"/>
            <a:ext cx="7352910" cy="643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AU" sz="3200" dirty="0"/>
              <a:t>Second Wave - Data clean of rubbish fields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7FDA2-FF28-4D42-8B9F-CD4D579EEF14}"/>
              </a:ext>
            </a:extLst>
          </p:cNvPr>
          <p:cNvSpPr/>
          <p:nvPr/>
        </p:nvSpPr>
        <p:spPr>
          <a:xfrm>
            <a:off x="9713533" y="150265"/>
            <a:ext cx="189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C. Data Wrangling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0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miley Scribble Vector Images (over 680)">
            <a:extLst>
              <a:ext uri="{FF2B5EF4-FFF2-40B4-BE49-F238E27FC236}">
                <a16:creationId xmlns:a16="http://schemas.microsoft.com/office/drawing/2014/main" id="{446AACB2-F4F9-5142-A58D-CE9A2B8D2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4000"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4" t="16416" r="1" b="31342"/>
          <a:stretch/>
        </p:blipFill>
        <p:spPr bwMode="auto">
          <a:xfrm>
            <a:off x="7416733" y="3973978"/>
            <a:ext cx="45936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CA4C07-4DA0-8644-864C-2A8FD439EEEB}"/>
              </a:ext>
            </a:extLst>
          </p:cNvPr>
          <p:cNvSpPr/>
          <p:nvPr/>
        </p:nvSpPr>
        <p:spPr>
          <a:xfrm>
            <a:off x="0" y="0"/>
            <a:ext cx="1240221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D3A432-9AC2-914E-AE28-086F832C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923" y="1240221"/>
            <a:ext cx="9522373" cy="546751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strip leading and trailing space</a:t>
            </a:r>
          </a:p>
          <a:p>
            <a:pPr>
              <a:lnSpc>
                <a:spcPct val="120000"/>
              </a:lnSpc>
            </a:pPr>
            <a:r>
              <a:rPr lang="en-US" dirty="0"/>
              <a:t>checked unique values in city column</a:t>
            </a:r>
          </a:p>
          <a:p>
            <a:pPr>
              <a:lnSpc>
                <a:spcPct val="120000"/>
              </a:lnSpc>
            </a:pPr>
            <a:r>
              <a:rPr lang="en-US" dirty="0"/>
              <a:t>corrected spelling mistakes</a:t>
            </a:r>
          </a:p>
          <a:p>
            <a:pPr>
              <a:lnSpc>
                <a:spcPct val="120000"/>
              </a:lnSpc>
            </a:pPr>
            <a:r>
              <a:rPr lang="en-US" dirty="0"/>
              <a:t>formalized suburb naming conventions</a:t>
            </a:r>
          </a:p>
          <a:p>
            <a:pPr>
              <a:lnSpc>
                <a:spcPct val="120000"/>
              </a:lnSpc>
            </a:pPr>
            <a:r>
              <a:rPr lang="en-US" dirty="0"/>
              <a:t>dropped non-sensical data</a:t>
            </a:r>
          </a:p>
          <a:p>
            <a:pPr>
              <a:lnSpc>
                <a:spcPct val="120000"/>
              </a:lnSpc>
            </a:pPr>
            <a:r>
              <a:rPr lang="en-US" dirty="0"/>
              <a:t>Drop further irrelevant columns as awareness of data grew.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Lesson learned</a:t>
            </a:r>
          </a:p>
          <a:p>
            <a:pPr>
              <a:lnSpc>
                <a:spcPct val="120000"/>
              </a:lnSpc>
            </a:pPr>
            <a:r>
              <a:rPr lang="en-US" dirty="0"/>
              <a:t>Once the null values had been populated, each </a:t>
            </a:r>
            <a:br>
              <a:rPr lang="en-US" dirty="0"/>
            </a:br>
            <a:r>
              <a:rPr lang="en-US" dirty="0"/>
              <a:t>cleaning step was a discrete task</a:t>
            </a:r>
            <a:br>
              <a:rPr lang="en-US" dirty="0"/>
            </a:br>
            <a:r>
              <a:rPr lang="en-US" dirty="0"/>
              <a:t>– not </a:t>
            </a:r>
            <a:r>
              <a:rPr lang="en-US" dirty="0" err="1"/>
              <a:t>dependant</a:t>
            </a:r>
            <a:r>
              <a:rPr lang="en-US" dirty="0"/>
              <a:t>  on the previous step.</a:t>
            </a:r>
          </a:p>
          <a:p>
            <a:pPr>
              <a:lnSpc>
                <a:spcPct val="120000"/>
              </a:lnSpc>
            </a:pPr>
            <a:r>
              <a:rPr lang="en-US" dirty="0"/>
              <a:t>The work could have been divided among</a:t>
            </a:r>
            <a:br>
              <a:rPr lang="en-US" dirty="0"/>
            </a:br>
            <a:r>
              <a:rPr lang="en-US" dirty="0"/>
              <a:t>the group to avoid delays.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0D634-B637-AD40-9A07-4D10AFF75408}"/>
              </a:ext>
            </a:extLst>
          </p:cNvPr>
          <p:cNvSpPr/>
          <p:nvPr/>
        </p:nvSpPr>
        <p:spPr>
          <a:xfrm>
            <a:off x="1610036" y="471496"/>
            <a:ext cx="7352910" cy="643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AU" sz="3200" dirty="0"/>
              <a:t>Second Wave - Data clean of rubbish fields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7FDA2-FF28-4D42-8B9F-CD4D579EEF14}"/>
              </a:ext>
            </a:extLst>
          </p:cNvPr>
          <p:cNvSpPr/>
          <p:nvPr/>
        </p:nvSpPr>
        <p:spPr>
          <a:xfrm>
            <a:off x="9713533" y="150265"/>
            <a:ext cx="189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C. Data Wrangling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3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CA4C07-4DA0-8644-864C-2A8FD439EEEB}"/>
              </a:ext>
            </a:extLst>
          </p:cNvPr>
          <p:cNvSpPr/>
          <p:nvPr/>
        </p:nvSpPr>
        <p:spPr>
          <a:xfrm>
            <a:off x="0" y="0"/>
            <a:ext cx="1240221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0D634-B637-AD40-9A07-4D10AFF75408}"/>
              </a:ext>
            </a:extLst>
          </p:cNvPr>
          <p:cNvSpPr/>
          <p:nvPr/>
        </p:nvSpPr>
        <p:spPr>
          <a:xfrm>
            <a:off x="1610036" y="471496"/>
            <a:ext cx="8413842" cy="643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AU" sz="3200" dirty="0"/>
              <a:t>Third Wave - Decision to only analyse apartments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7FDA2-FF28-4D42-8B9F-CD4D579EEF14}"/>
              </a:ext>
            </a:extLst>
          </p:cNvPr>
          <p:cNvSpPr/>
          <p:nvPr/>
        </p:nvSpPr>
        <p:spPr>
          <a:xfrm>
            <a:off x="9713533" y="150265"/>
            <a:ext cx="189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C. Data Wrangling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80D3C2-3857-F440-9F12-8A2560291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517" y="1315708"/>
            <a:ext cx="6772716" cy="3158461"/>
          </a:xfrm>
          <a:prstGeom prst="rect">
            <a:avLst/>
          </a:prstGeo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AB15D5-1361-8F45-BD0B-637D2BDB6C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3" r="20573"/>
          <a:stretch/>
        </p:blipFill>
        <p:spPr>
          <a:xfrm>
            <a:off x="6466916" y="2515975"/>
            <a:ext cx="5400000" cy="4059267"/>
          </a:xfrm>
          <a:prstGeom prst="rect">
            <a:avLst/>
          </a:prstGeo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CAF0D3-C693-6E42-A2DC-B83F4EB89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902526">
            <a:off x="6619888" y="2776373"/>
            <a:ext cx="785737" cy="130956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0A93715-D034-9E42-B1DF-86A1508AC155}"/>
              </a:ext>
            </a:extLst>
          </p:cNvPr>
          <p:cNvSpPr txBox="1">
            <a:spLocks/>
          </p:cNvSpPr>
          <p:nvPr/>
        </p:nvSpPr>
        <p:spPr>
          <a:xfrm>
            <a:off x="1954924" y="1273751"/>
            <a:ext cx="9909176" cy="5467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/>
              <a:t>Apartments were</a:t>
            </a:r>
            <a:br>
              <a:rPr lang="en-US" sz="2400" dirty="0"/>
            </a:br>
            <a:r>
              <a:rPr lang="en-US" sz="2400" dirty="0"/>
              <a:t>the vast majority</a:t>
            </a:r>
            <a:br>
              <a:rPr lang="en-US" sz="2400" dirty="0"/>
            </a:br>
            <a:r>
              <a:rPr lang="en-US" sz="2400" dirty="0"/>
              <a:t>of property types.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Three other </a:t>
            </a:r>
            <a:br>
              <a:rPr lang="en-US" sz="2400" dirty="0"/>
            </a:br>
            <a:r>
              <a:rPr lang="en-US" sz="2400" dirty="0"/>
              <a:t>property types</a:t>
            </a:r>
            <a:br>
              <a:rPr lang="en-US" sz="2400" dirty="0"/>
            </a:br>
            <a:r>
              <a:rPr lang="en-US" sz="2400" dirty="0"/>
              <a:t>were showing</a:t>
            </a:r>
            <a:br>
              <a:rPr lang="en-US" sz="2400" dirty="0"/>
            </a:br>
            <a:r>
              <a:rPr lang="en-US" sz="2400" dirty="0"/>
              <a:t>higher rates per</a:t>
            </a:r>
            <a:br>
              <a:rPr lang="en-US" sz="2400" dirty="0"/>
            </a:br>
            <a:r>
              <a:rPr lang="en-US" sz="2400" dirty="0"/>
              <a:t>person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It felt unwise to be basing</a:t>
            </a:r>
            <a:br>
              <a:rPr lang="en-US" sz="2400" dirty="0"/>
            </a:br>
            <a:r>
              <a:rPr lang="en-US" sz="2400" dirty="0"/>
              <a:t>decisions on anything other than</a:t>
            </a:r>
            <a:br>
              <a:rPr lang="en-US" sz="2400" dirty="0"/>
            </a:br>
            <a:r>
              <a:rPr lang="en-US" sz="2400" dirty="0"/>
              <a:t>apartments</a:t>
            </a:r>
          </a:p>
        </p:txBody>
      </p:sp>
    </p:spTree>
    <p:extLst>
      <p:ext uri="{BB962C8B-B14F-4D97-AF65-F5344CB8AC3E}">
        <p14:creationId xmlns:p14="http://schemas.microsoft.com/office/powerpoint/2010/main" val="111688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54DFBF-B196-AA4F-B803-45F1D2833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823" y="2681785"/>
            <a:ext cx="5061965" cy="3817391"/>
          </a:xfrm>
          <a:prstGeom prst="rect">
            <a:avLst/>
          </a:prstGeo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CA4C07-4DA0-8644-864C-2A8FD439EEEB}"/>
              </a:ext>
            </a:extLst>
          </p:cNvPr>
          <p:cNvSpPr/>
          <p:nvPr/>
        </p:nvSpPr>
        <p:spPr>
          <a:xfrm>
            <a:off x="0" y="0"/>
            <a:ext cx="1240221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D3A432-9AC2-914E-AE28-086F832C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924" y="1240221"/>
            <a:ext cx="9335814" cy="546751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This led to further exploration of the data and we found </a:t>
            </a:r>
            <a:br>
              <a:rPr lang="en-US" dirty="0"/>
            </a:br>
            <a:r>
              <a:rPr lang="en-US" dirty="0"/>
              <a:t>a number of results didn’t ring true.</a:t>
            </a:r>
            <a:br>
              <a:rPr lang="en-US" dirty="0"/>
            </a:b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Was Brooklyn really getting </a:t>
            </a:r>
            <a:br>
              <a:rPr lang="en-US" dirty="0"/>
            </a:br>
            <a:r>
              <a:rPr lang="en-US" dirty="0"/>
              <a:t>the most reviews per month?</a:t>
            </a:r>
            <a:br>
              <a:rPr lang="en-US" dirty="0"/>
            </a:br>
            <a:r>
              <a:rPr lang="en-US" dirty="0"/>
              <a:t> </a:t>
            </a:r>
          </a:p>
          <a:p>
            <a:pPr>
              <a:lnSpc>
                <a:spcPct val="120000"/>
              </a:lnSpc>
            </a:pPr>
            <a:r>
              <a:rPr lang="en-US" dirty="0"/>
              <a:t>Areas of very small data sets</a:t>
            </a:r>
            <a:br>
              <a:rPr lang="en-US" dirty="0"/>
            </a:br>
            <a:r>
              <a:rPr lang="en-US" dirty="0"/>
              <a:t>were dramatically skewing the</a:t>
            </a:r>
            <a:br>
              <a:rPr lang="en-US" dirty="0"/>
            </a:br>
            <a:r>
              <a:rPr lang="en-US" dirty="0"/>
              <a:t>results in a number of areas.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0D634-B637-AD40-9A07-4D10AFF75408}"/>
              </a:ext>
            </a:extLst>
          </p:cNvPr>
          <p:cNvSpPr/>
          <p:nvPr/>
        </p:nvSpPr>
        <p:spPr>
          <a:xfrm>
            <a:off x="1610036" y="471496"/>
            <a:ext cx="8060412" cy="643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AU" sz="3200" dirty="0"/>
              <a:t>Fourth Wave - small data misleading outcomes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7FDA2-FF28-4D42-8B9F-CD4D579EEF14}"/>
              </a:ext>
            </a:extLst>
          </p:cNvPr>
          <p:cNvSpPr/>
          <p:nvPr/>
        </p:nvSpPr>
        <p:spPr>
          <a:xfrm>
            <a:off x="9713533" y="150265"/>
            <a:ext cx="189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C. Data Wrangling</a:t>
            </a:r>
            <a:endParaRPr lang="en-US" dirty="0"/>
          </a:p>
        </p:txBody>
      </p:sp>
      <p:pic>
        <p:nvPicPr>
          <p:cNvPr id="7186" name="Picture 18" descr="Download Free png Red-arrow Free PNG Images &amp; Clipart Download #1212838 -  Sccpre.Cat - DLPNG.com">
            <a:extLst>
              <a:ext uri="{FF2B5EF4-FFF2-40B4-BE49-F238E27FC236}">
                <a16:creationId xmlns:a16="http://schemas.microsoft.com/office/drawing/2014/main" id="{18B7785D-6E7E-4947-A5C3-163A00CEE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70653">
            <a:off x="8285727" y="3051090"/>
            <a:ext cx="1362132" cy="130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Red Question Mark Clipart - Free Clipart Images - ClipArt Best - ClipArt  Best">
            <a:extLst>
              <a:ext uri="{FF2B5EF4-FFF2-40B4-BE49-F238E27FC236}">
                <a16:creationId xmlns:a16="http://schemas.microsoft.com/office/drawing/2014/main" id="{362D4FC5-E9B9-104F-BA67-6D256D0E1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3718">
            <a:off x="9795727" y="3005600"/>
            <a:ext cx="1330431" cy="162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97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 descr="Black Circle 1393*786 transprent Png Free Download - Happiness,  Calligraphy, Text. - CleanPNG / KissPNG">
            <a:extLst>
              <a:ext uri="{FF2B5EF4-FFF2-40B4-BE49-F238E27FC236}">
                <a16:creationId xmlns:a16="http://schemas.microsoft.com/office/drawing/2014/main" id="{EA6A9771-0723-564B-8787-DB3E5C00C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4" t="45807" r="28196" b="-4514"/>
          <a:stretch/>
        </p:blipFill>
        <p:spPr bwMode="auto">
          <a:xfrm rot="20795926">
            <a:off x="1577533" y="4995555"/>
            <a:ext cx="2808245" cy="163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485ACD-BBB7-1646-825B-23D6E3E0E7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6" t="10948" r="8090" b="51988"/>
          <a:stretch/>
        </p:blipFill>
        <p:spPr>
          <a:xfrm>
            <a:off x="5190365" y="2587956"/>
            <a:ext cx="6629365" cy="4009021"/>
          </a:xfrm>
          <a:prstGeom prst="rect">
            <a:avLst/>
          </a:prstGeo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CA4C07-4DA0-8644-864C-2A8FD439EEEB}"/>
              </a:ext>
            </a:extLst>
          </p:cNvPr>
          <p:cNvSpPr/>
          <p:nvPr/>
        </p:nvSpPr>
        <p:spPr>
          <a:xfrm>
            <a:off x="0" y="0"/>
            <a:ext cx="1240221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D3A432-9AC2-914E-AE28-086F832C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924" y="1240221"/>
            <a:ext cx="9335814" cy="546751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 made a decision to remove any suburbs with low data points as</a:t>
            </a:r>
            <a:br>
              <a:rPr lang="en-US" dirty="0"/>
            </a:br>
            <a:r>
              <a:rPr lang="en-US" dirty="0"/>
              <a:t>they were too small to be meaningful</a:t>
            </a:r>
            <a:br>
              <a:rPr lang="en-US" dirty="0"/>
            </a:b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 resulting data</a:t>
            </a:r>
            <a:br>
              <a:rPr lang="en-US" dirty="0"/>
            </a:br>
            <a:r>
              <a:rPr lang="en-US" dirty="0"/>
              <a:t>passed the common</a:t>
            </a:r>
            <a:br>
              <a:rPr lang="en-US" dirty="0"/>
            </a:br>
            <a:r>
              <a:rPr lang="en-US" dirty="0"/>
              <a:t>sense test</a:t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At each wave a new</a:t>
            </a:r>
            <a:br>
              <a:rPr lang="en-US" b="1" dirty="0"/>
            </a:br>
            <a:r>
              <a:rPr lang="en-US" b="1" dirty="0"/>
              <a:t>CSV was exported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0D634-B637-AD40-9A07-4D10AFF75408}"/>
              </a:ext>
            </a:extLst>
          </p:cNvPr>
          <p:cNvSpPr/>
          <p:nvPr/>
        </p:nvSpPr>
        <p:spPr>
          <a:xfrm>
            <a:off x="1610036" y="471496"/>
            <a:ext cx="8060412" cy="643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AU" sz="3200" dirty="0"/>
              <a:t>Fourth Wave - small data misleading outcomes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7FDA2-FF28-4D42-8B9F-CD4D579EEF14}"/>
              </a:ext>
            </a:extLst>
          </p:cNvPr>
          <p:cNvSpPr/>
          <p:nvPr/>
        </p:nvSpPr>
        <p:spPr>
          <a:xfrm>
            <a:off x="9713533" y="150265"/>
            <a:ext cx="189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C. Data Wrangling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89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578</Words>
  <Application>Microsoft Macintosh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R Sutton (DJCS)</dc:creator>
  <cp:lastModifiedBy>Jason R Sutton (DJCS)</cp:lastModifiedBy>
  <cp:revision>100</cp:revision>
  <dcterms:created xsi:type="dcterms:W3CDTF">2021-01-19T10:23:59Z</dcterms:created>
  <dcterms:modified xsi:type="dcterms:W3CDTF">2021-01-20T11:54:06Z</dcterms:modified>
</cp:coreProperties>
</file>