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57" r:id="rId4"/>
    <p:sldId id="276" r:id="rId5"/>
    <p:sldId id="277" r:id="rId6"/>
    <p:sldId id="278" r:id="rId7"/>
    <p:sldId id="279" r:id="rId8"/>
    <p:sldId id="285" r:id="rId9"/>
    <p:sldId id="286" r:id="rId10"/>
    <p:sldId id="287" r:id="rId11"/>
    <p:sldId id="288" r:id="rId12"/>
    <p:sldId id="289" r:id="rId13"/>
    <p:sldId id="290" r:id="rId14"/>
    <p:sldId id="291" r:id="rId15"/>
    <p:sldId id="275" r:id="rId16"/>
    <p:sldId id="258"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3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6281"/>
  </p:normalViewPr>
  <p:slideViewPr>
    <p:cSldViewPr snapToGrid="0" snapToObjects="1">
      <p:cViewPr varScale="1">
        <p:scale>
          <a:sx n="90" d="100"/>
          <a:sy n="90" d="100"/>
        </p:scale>
        <p:origin x="2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912F-FAA9-9443-A482-5F68D70EE46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EAB70E-ACAC-C342-8947-2CF9605615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7F75264-0AFD-4C4F-B1AB-843937F4181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0112894-36C2-EF4C-BF77-EE41107F3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3C1EE-DD56-F64B-9EF1-F4C62CB6176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7276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529A6-AFB5-7F4F-ACFF-45EC7B61B04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4F8574-071B-8C42-ABF8-124300BBF63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C0331E-EA36-F24B-B074-69D6F4F32D0C}"/>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227AE375-DEFC-1341-8707-71492635D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0883A7-CEFC-524F-B16D-6D9D7B98664D}"/>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49590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523AD-E783-9C48-9152-055FA7C5A13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295EA-CC94-EA43-AFFD-4DE88D963DC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7F9A54-D745-C243-B0D7-DB6EEDFD8B9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DE4E88F8-6D41-4749-B4B9-F2F4EC4CC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27243-3D72-B649-9B65-1EAF320D0E84}"/>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59460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D3B0C-A621-BC44-A1DF-BAECB0489C3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AC97D5E-E4FF-5E42-B6D9-8F1F80CFE84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77A15B-5766-0C44-8F4B-86B6FDB266B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E938EC21-FAF7-6344-A5A7-93BDF4A033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C36C5-28B7-384B-BAB9-4F685ECE8C4E}"/>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695105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638F-89ED-E94F-8662-20076969ED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3DDDB00-B427-F04A-A522-DE2E70234F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5647D87-2EBE-294A-9C32-DBF10787881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554CF9AC-0C64-7843-B74D-DC78B19C4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DD6A14-FC38-874C-81F4-F3442EA86F49}"/>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48342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6B8A-4A90-6F48-8BA5-9A4E798D256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4A3385-EB7F-834C-8D24-EA0508E079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C5CBB36-B326-3249-8B7C-C9E2EE1FBB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12D5AAD-70F2-8B40-8FA6-3278C1B12615}"/>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A65760C0-4D38-424C-82F0-0117A1CEC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9FCDEB-B859-8247-8F78-7F3036BF330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023011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131-7CE2-B242-85A3-FF488607A67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F318D35-0A55-914C-BA81-BD9DAE0348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04B3C4D-54B0-264E-9824-48865F701F6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3B08848-B82B-B649-A4FA-95A59B9192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D76FF79-C74E-7841-873F-FA462F5CD5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B0DC13A-B332-4046-ABD9-CE91D4278607}"/>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8" name="Footer Placeholder 7">
            <a:extLst>
              <a:ext uri="{FF2B5EF4-FFF2-40B4-BE49-F238E27FC236}">
                <a16:creationId xmlns:a16="http://schemas.microsoft.com/office/drawing/2014/main" id="{71E2A52F-7FE4-7D49-8949-708F21B84A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9DEE40-E53A-D549-894F-F51462399413}"/>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21079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CED38-61D3-B14E-B4AB-FFCD10B7E1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8063711-3A3A-8B4F-853B-8E0E84E69A81}"/>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4" name="Footer Placeholder 3">
            <a:extLst>
              <a:ext uri="{FF2B5EF4-FFF2-40B4-BE49-F238E27FC236}">
                <a16:creationId xmlns:a16="http://schemas.microsoft.com/office/drawing/2014/main" id="{9E780F6A-6163-E44D-BBDE-0D50EE3113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7E8F6-8C5D-8045-8193-D51A377760B0}"/>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699365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3BD28F-018F-0449-9C9E-EB74A4EE7AD8}"/>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3" name="Footer Placeholder 2">
            <a:extLst>
              <a:ext uri="{FF2B5EF4-FFF2-40B4-BE49-F238E27FC236}">
                <a16:creationId xmlns:a16="http://schemas.microsoft.com/office/drawing/2014/main" id="{EE7E5729-9C3E-9C47-900E-BBDFC3A484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0E8FC9-F4F3-C14F-8667-2E6B5EADD6E7}"/>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14997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4B92D-8A92-CD4C-BD4E-DF3464F8ACC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FF2DB4E-C0D0-5349-A02D-8855625C56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3B786B-AE04-4D42-8BA6-D5DDEEE5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F81DE6-73FC-694D-9D49-D0FA3B72FAFA}"/>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89F7D679-2E56-0748-81E9-499A70234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9D0B4-8042-3C4F-B858-EFECEEE6BA11}"/>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791452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7ACF5-F9A9-4E4D-89D1-C4089512CC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B145CCC-A4AE-2D4F-AF74-6ECA4F61CB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D06E1-866F-914B-82F9-4C5DB2058E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18F04E-21EE-B948-8391-45030264CBEB}"/>
              </a:ext>
            </a:extLst>
          </p:cNvPr>
          <p:cNvSpPr>
            <a:spLocks noGrp="1"/>
          </p:cNvSpPr>
          <p:nvPr>
            <p:ph type="dt" sz="half" idx="10"/>
          </p:nvPr>
        </p:nvSpPr>
        <p:spPr/>
        <p:txBody>
          <a:bodyPr/>
          <a:lstStyle/>
          <a:p>
            <a:fld id="{AD7A5333-4396-0044-A82A-8EEB2C0AB190}" type="datetimeFigureOut">
              <a:rPr lang="en-US" smtClean="0"/>
              <a:t>1/20/21</a:t>
            </a:fld>
            <a:endParaRPr lang="en-US"/>
          </a:p>
        </p:txBody>
      </p:sp>
      <p:sp>
        <p:nvSpPr>
          <p:cNvPr id="6" name="Footer Placeholder 5">
            <a:extLst>
              <a:ext uri="{FF2B5EF4-FFF2-40B4-BE49-F238E27FC236}">
                <a16:creationId xmlns:a16="http://schemas.microsoft.com/office/drawing/2014/main" id="{5301A54A-AE17-A249-BBBD-D07B25C626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DA28E-89AC-554E-8DA4-27162DA36872}"/>
              </a:ext>
            </a:extLst>
          </p:cNvPr>
          <p:cNvSpPr>
            <a:spLocks noGrp="1"/>
          </p:cNvSpPr>
          <p:nvPr>
            <p:ph type="sldNum" sz="quarter" idx="12"/>
          </p:nvPr>
        </p:nvSpPr>
        <p:spPr/>
        <p:txBody>
          <a:bodyPr/>
          <a:lstStyle/>
          <a:p>
            <a:fld id="{584AE31A-D26E-4C4C-82B3-16C38681C09C}" type="slidenum">
              <a:rPr lang="en-US" smtClean="0"/>
              <a:t>‹#›</a:t>
            </a:fld>
            <a:endParaRPr lang="en-US"/>
          </a:p>
        </p:txBody>
      </p:sp>
    </p:spTree>
    <p:extLst>
      <p:ext uri="{BB962C8B-B14F-4D97-AF65-F5344CB8AC3E}">
        <p14:creationId xmlns:p14="http://schemas.microsoft.com/office/powerpoint/2010/main" val="3166817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6B9409-A728-674D-82CA-F324C4FC40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A42BAF-1D5F-7546-8F29-A937558949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3DA69F-CF38-C74A-A650-329284CC2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A5333-4396-0044-A82A-8EEB2C0AB190}" type="datetimeFigureOut">
              <a:rPr lang="en-US" smtClean="0"/>
              <a:t>1/20/21</a:t>
            </a:fld>
            <a:endParaRPr lang="en-US"/>
          </a:p>
        </p:txBody>
      </p:sp>
      <p:sp>
        <p:nvSpPr>
          <p:cNvPr id="5" name="Footer Placeholder 4">
            <a:extLst>
              <a:ext uri="{FF2B5EF4-FFF2-40B4-BE49-F238E27FC236}">
                <a16:creationId xmlns:a16="http://schemas.microsoft.com/office/drawing/2014/main" id="{F6553A6B-F821-FB45-98F9-521F29B73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9A1301-F24E-A64F-9CDD-F0C9F0BA2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AE31A-D26E-4C4C-82B3-16C38681C09C}" type="slidenum">
              <a:rPr lang="en-US" smtClean="0"/>
              <a:t>‹#›</a:t>
            </a:fld>
            <a:endParaRPr lang="en-US"/>
          </a:p>
        </p:txBody>
      </p:sp>
    </p:spTree>
    <p:extLst>
      <p:ext uri="{BB962C8B-B14F-4D97-AF65-F5344CB8AC3E}">
        <p14:creationId xmlns:p14="http://schemas.microsoft.com/office/powerpoint/2010/main" val="281780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5AB6-75BB-5E40-92C9-169437B4E5C2}"/>
              </a:ext>
            </a:extLst>
          </p:cNvPr>
          <p:cNvSpPr>
            <a:spLocks noGrp="1"/>
          </p:cNvSpPr>
          <p:nvPr>
            <p:ph type="ctrTitle"/>
          </p:nvPr>
        </p:nvSpPr>
        <p:spPr>
          <a:xfrm>
            <a:off x="2755024" y="1132873"/>
            <a:ext cx="9144000" cy="2387600"/>
          </a:xfrm>
        </p:spPr>
        <p:txBody>
          <a:bodyPr/>
          <a:lstStyle/>
          <a:p>
            <a:endParaRPr lang="en-US"/>
          </a:p>
        </p:txBody>
      </p:sp>
      <p:sp>
        <p:nvSpPr>
          <p:cNvPr id="3" name="Subtitle 2">
            <a:extLst>
              <a:ext uri="{FF2B5EF4-FFF2-40B4-BE49-F238E27FC236}">
                <a16:creationId xmlns:a16="http://schemas.microsoft.com/office/drawing/2014/main" id="{70E45108-73BB-4248-B3B0-BDC3978D4711}"/>
              </a:ext>
            </a:extLst>
          </p:cNvPr>
          <p:cNvSpPr>
            <a:spLocks noGrp="1"/>
          </p:cNvSpPr>
          <p:nvPr>
            <p:ph type="subTitle" idx="1"/>
          </p:nvPr>
        </p:nvSpPr>
        <p:spPr>
          <a:xfrm>
            <a:off x="2755024" y="3612548"/>
            <a:ext cx="9144000" cy="1655762"/>
          </a:xfrm>
        </p:spPr>
        <p:txBody>
          <a:bodyPr/>
          <a:lstStyle/>
          <a:p>
            <a:endParaRPr lang="en-US"/>
          </a:p>
        </p:txBody>
      </p:sp>
      <p:sp>
        <p:nvSpPr>
          <p:cNvPr id="4" name="Rectangle 3">
            <a:extLst>
              <a:ext uri="{FF2B5EF4-FFF2-40B4-BE49-F238E27FC236}">
                <a16:creationId xmlns:a16="http://schemas.microsoft.com/office/drawing/2014/main" id="{F1FFD438-F40F-2146-814A-D2209782D1FA}"/>
              </a:ext>
            </a:extLst>
          </p:cNvPr>
          <p:cNvSpPr/>
          <p:nvPr/>
        </p:nvSpPr>
        <p:spPr>
          <a:xfrm>
            <a:off x="0" y="0"/>
            <a:ext cx="12192000" cy="6936828"/>
          </a:xfrm>
          <a:prstGeom prst="rect">
            <a:avLst/>
          </a:prstGeom>
          <a:solidFill>
            <a:srgbClr val="F9B3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22A6ECC-BC3E-F849-98C5-8F38DAFBF57F}"/>
              </a:ext>
            </a:extLst>
          </p:cNvPr>
          <p:cNvPicPr>
            <a:picLocks noChangeAspect="1"/>
          </p:cNvPicPr>
          <p:nvPr/>
        </p:nvPicPr>
        <p:blipFill>
          <a:blip r:embed="rId2"/>
          <a:stretch>
            <a:fillRect/>
          </a:stretch>
        </p:blipFill>
        <p:spPr>
          <a:xfrm>
            <a:off x="1995651" y="1329817"/>
            <a:ext cx="3880945" cy="1207405"/>
          </a:xfrm>
          <a:prstGeom prst="rect">
            <a:avLst/>
          </a:prstGeom>
        </p:spPr>
      </p:pic>
      <p:sp>
        <p:nvSpPr>
          <p:cNvPr id="8" name="Content Placeholder 2">
            <a:extLst>
              <a:ext uri="{FF2B5EF4-FFF2-40B4-BE49-F238E27FC236}">
                <a16:creationId xmlns:a16="http://schemas.microsoft.com/office/drawing/2014/main" id="{7B3EB0BB-F0F3-554C-967B-5E24B2493075}"/>
              </a:ext>
            </a:extLst>
          </p:cNvPr>
          <p:cNvSpPr txBox="1">
            <a:spLocks/>
          </p:cNvSpPr>
          <p:nvPr/>
        </p:nvSpPr>
        <p:spPr>
          <a:xfrm>
            <a:off x="2069224" y="2792944"/>
            <a:ext cx="5615152" cy="27562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Group Members:</a:t>
            </a:r>
          </a:p>
          <a:p>
            <a:pPr marL="342900" indent="-342900" algn="l">
              <a:buFont typeface="Arial" panose="020B0604020202020204" pitchFamily="34" charset="0"/>
              <a:buChar char="•"/>
            </a:pPr>
            <a:r>
              <a:rPr lang="en-US" dirty="0"/>
              <a:t>Linda Levy</a:t>
            </a:r>
          </a:p>
          <a:p>
            <a:pPr marL="342900" indent="-342900" algn="l">
              <a:buFont typeface="Arial" panose="020B0604020202020204" pitchFamily="34" charset="0"/>
              <a:buChar char="•"/>
            </a:pPr>
            <a:r>
              <a:rPr lang="en-US" dirty="0" err="1"/>
              <a:t>Raph</a:t>
            </a:r>
            <a:r>
              <a:rPr lang="en-US" dirty="0"/>
              <a:t> Serrano</a:t>
            </a:r>
          </a:p>
          <a:p>
            <a:pPr marL="342900" indent="-342900" algn="l">
              <a:buFont typeface="Arial" panose="020B0604020202020204" pitchFamily="34" charset="0"/>
              <a:buChar char="•"/>
            </a:pPr>
            <a:r>
              <a:rPr lang="en-US" dirty="0" err="1"/>
              <a:t>Swobabika</a:t>
            </a:r>
            <a:r>
              <a:rPr lang="en-US" dirty="0"/>
              <a:t> Jena</a:t>
            </a:r>
          </a:p>
          <a:p>
            <a:pPr marL="342900" indent="-342900" algn="l">
              <a:buFont typeface="Arial" panose="020B0604020202020204" pitchFamily="34" charset="0"/>
              <a:buChar char="•"/>
            </a:pPr>
            <a:r>
              <a:rPr lang="en-US" dirty="0"/>
              <a:t>Jason Sutton</a:t>
            </a:r>
          </a:p>
          <a:p>
            <a:pPr algn="l"/>
            <a:endParaRPr lang="en-US" dirty="0"/>
          </a:p>
        </p:txBody>
      </p:sp>
      <p:pic>
        <p:nvPicPr>
          <p:cNvPr id="9" name="Picture 8">
            <a:extLst>
              <a:ext uri="{FF2B5EF4-FFF2-40B4-BE49-F238E27FC236}">
                <a16:creationId xmlns:a16="http://schemas.microsoft.com/office/drawing/2014/main" id="{F6E14D9C-155E-F749-B569-D3584F72E8B3}"/>
              </a:ext>
            </a:extLst>
          </p:cNvPr>
          <p:cNvPicPr>
            <a:picLocks noChangeAspect="1"/>
          </p:cNvPicPr>
          <p:nvPr/>
        </p:nvPicPr>
        <p:blipFill rotWithShape="1">
          <a:blip r:embed="rId3">
            <a:alphaModFix amt="9000"/>
          </a:blip>
          <a:srcRect t="-2" r="69663" b="1"/>
          <a:stretch/>
        </p:blipFill>
        <p:spPr>
          <a:xfrm>
            <a:off x="7139582" y="-79289"/>
            <a:ext cx="7200000" cy="7383600"/>
          </a:xfrm>
          <a:prstGeom prst="rect">
            <a:avLst/>
          </a:prstGeom>
        </p:spPr>
      </p:pic>
    </p:spTree>
    <p:extLst>
      <p:ext uri="{BB962C8B-B14F-4D97-AF65-F5344CB8AC3E}">
        <p14:creationId xmlns:p14="http://schemas.microsoft.com/office/powerpoint/2010/main" val="344555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3" y="1240221"/>
            <a:ext cx="9522373" cy="5467514"/>
          </a:xfrm>
        </p:spPr>
        <p:txBody>
          <a:bodyPr>
            <a:normAutofit fontScale="85000" lnSpcReduction="20000"/>
          </a:bodyPr>
          <a:lstStyle/>
          <a:p>
            <a:pPr marL="0" indent="0">
              <a:lnSpc>
                <a:spcPct val="120000"/>
              </a:lnSpc>
              <a:buNone/>
            </a:pPr>
            <a:r>
              <a:rPr lang="en-US" dirty="0"/>
              <a:t>Followed the </a:t>
            </a:r>
            <a:r>
              <a:rPr lang="en-US" i="1" dirty="0"/>
              <a:t>Ultimate guide to data cleaning </a:t>
            </a:r>
            <a:r>
              <a:rPr lang="en-US" dirty="0"/>
              <a:t>- </a:t>
            </a:r>
            <a:r>
              <a:rPr lang="en-US" dirty="0" err="1"/>
              <a:t>towardsdatascience.com</a:t>
            </a:r>
            <a:endParaRPr lang="en-US" dirty="0"/>
          </a:p>
          <a:p>
            <a:pPr>
              <a:lnSpc>
                <a:spcPct val="120000"/>
              </a:lnSpc>
            </a:pPr>
            <a:r>
              <a:rPr lang="en-US" dirty="0"/>
              <a:t>Checked for duplicates</a:t>
            </a:r>
          </a:p>
          <a:p>
            <a:pPr lvl="1">
              <a:lnSpc>
                <a:spcPct val="120000"/>
              </a:lnSpc>
            </a:pPr>
            <a:r>
              <a:rPr lang="en-US" dirty="0"/>
              <a:t>none identified</a:t>
            </a:r>
          </a:p>
          <a:p>
            <a:pPr>
              <a:lnSpc>
                <a:spcPct val="120000"/>
              </a:lnSpc>
            </a:pPr>
            <a:r>
              <a:rPr lang="en-US" dirty="0"/>
              <a:t>Check data info for null field</a:t>
            </a:r>
          </a:p>
          <a:p>
            <a:pPr lvl="1">
              <a:lnSpc>
                <a:spcPct val="120000"/>
              </a:lnSpc>
            </a:pPr>
            <a:r>
              <a:rPr lang="en-US" i="1" dirty="0"/>
              <a:t>using </a:t>
            </a:r>
            <a:r>
              <a:rPr lang="en-US" i="1" dirty="0" err="1"/>
              <a:t>df.info</a:t>
            </a:r>
            <a:r>
              <a:rPr lang="en-US" i="1" dirty="0"/>
              <a:t>()</a:t>
            </a:r>
          </a:p>
          <a:p>
            <a:pPr>
              <a:lnSpc>
                <a:spcPct val="120000"/>
              </a:lnSpc>
            </a:pPr>
            <a:r>
              <a:rPr lang="en-US" dirty="0"/>
              <a:t>Replace null value with relevant data</a:t>
            </a:r>
          </a:p>
          <a:p>
            <a:pPr lvl="1">
              <a:lnSpc>
                <a:spcPct val="120000"/>
              </a:lnSpc>
            </a:pPr>
            <a:r>
              <a:rPr lang="en-US" dirty="0"/>
              <a:t>Fill string values with "missing” or relevant value</a:t>
            </a:r>
          </a:p>
          <a:p>
            <a:pPr lvl="1">
              <a:lnSpc>
                <a:spcPct val="120000"/>
              </a:lnSpc>
            </a:pPr>
            <a:r>
              <a:rPr lang="en-US" dirty="0"/>
              <a:t>Filled integer values with 0</a:t>
            </a:r>
          </a:p>
          <a:p>
            <a:pPr>
              <a:lnSpc>
                <a:spcPct val="120000"/>
              </a:lnSpc>
            </a:pPr>
            <a:r>
              <a:rPr lang="en-US" dirty="0"/>
              <a:t>Check the relevant columns </a:t>
            </a:r>
            <a:r>
              <a:rPr lang="en-US" dirty="0" err="1"/>
              <a:t>dtypes</a:t>
            </a:r>
            <a:endParaRPr lang="en-US" dirty="0"/>
          </a:p>
          <a:p>
            <a:pPr lvl="1">
              <a:lnSpc>
                <a:spcPct val="120000"/>
              </a:lnSpc>
            </a:pPr>
            <a:r>
              <a:rPr lang="en-US" dirty="0"/>
              <a:t>All columns presented as objects (strings)</a:t>
            </a:r>
          </a:p>
          <a:p>
            <a:pPr>
              <a:lnSpc>
                <a:spcPct val="120000"/>
              </a:lnSpc>
            </a:pPr>
            <a:r>
              <a:rPr lang="en-US" dirty="0"/>
              <a:t>converted relevant columns to integers and floats</a:t>
            </a:r>
          </a:p>
          <a:p>
            <a:pPr lvl="1">
              <a:lnSpc>
                <a:spcPct val="120000"/>
              </a:lnSpc>
            </a:pPr>
            <a:r>
              <a:rPr lang="en-US" dirty="0"/>
              <a:t>including stripping currency of its formatting</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7352910" cy="643831"/>
          </a:xfrm>
          <a:prstGeom prst="rect">
            <a:avLst/>
          </a:prstGeom>
        </p:spPr>
        <p:txBody>
          <a:bodyPr wrap="none">
            <a:spAutoFit/>
          </a:bodyPr>
          <a:lstStyle/>
          <a:p>
            <a:pPr>
              <a:lnSpc>
                <a:spcPct val="120000"/>
              </a:lnSpc>
            </a:pPr>
            <a:r>
              <a:rPr lang="en-AU" sz="3200" dirty="0"/>
              <a:t>Second Wave - Data clean of rubbish fields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3457103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miley Scribble Vector Images (over 680)">
            <a:extLst>
              <a:ext uri="{FF2B5EF4-FFF2-40B4-BE49-F238E27FC236}">
                <a16:creationId xmlns:a16="http://schemas.microsoft.com/office/drawing/2014/main" id="{446AACB2-F4F9-5142-A58D-CE9A2B8D2DBE}"/>
              </a:ext>
            </a:extLst>
          </p:cNvPr>
          <p:cNvPicPr>
            <a:picLocks noChangeAspect="1" noChangeArrowheads="1"/>
          </p:cNvPicPr>
          <p:nvPr/>
        </p:nvPicPr>
        <p:blipFill rotWithShape="1">
          <a:blip r:embed="rId2">
            <a:alphaModFix/>
            <a:extLst>
              <a:ext uri="{BEBA8EAE-BF5A-486C-A8C5-ECC9F3942E4B}">
                <a14:imgProps xmlns:a14="http://schemas.microsoft.com/office/drawing/2010/main">
                  <a14:imgLayer r:embed="rId3">
                    <a14:imgEffect>
                      <a14:brightnessContrast bright="24000" contrast="-2000"/>
                    </a14:imgEffect>
                  </a14:imgLayer>
                </a14:imgProps>
              </a:ext>
              <a:ext uri="{28A0092B-C50C-407E-A947-70E740481C1C}">
                <a14:useLocalDpi xmlns:a14="http://schemas.microsoft.com/office/drawing/2010/main" val="0"/>
              </a:ext>
            </a:extLst>
          </a:blip>
          <a:srcRect l="-14" t="16416" r="1" b="31342"/>
          <a:stretch/>
        </p:blipFill>
        <p:spPr bwMode="auto">
          <a:xfrm>
            <a:off x="7416733" y="3973978"/>
            <a:ext cx="4593600" cy="2520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3" y="1240221"/>
            <a:ext cx="9522373" cy="5467514"/>
          </a:xfrm>
        </p:spPr>
        <p:txBody>
          <a:bodyPr>
            <a:normAutofit fontScale="85000" lnSpcReduction="20000"/>
          </a:bodyPr>
          <a:lstStyle/>
          <a:p>
            <a:pPr>
              <a:lnSpc>
                <a:spcPct val="120000"/>
              </a:lnSpc>
            </a:pPr>
            <a:r>
              <a:rPr lang="en-US" dirty="0"/>
              <a:t>strip leading and trailing space</a:t>
            </a:r>
          </a:p>
          <a:p>
            <a:pPr>
              <a:lnSpc>
                <a:spcPct val="120000"/>
              </a:lnSpc>
            </a:pPr>
            <a:r>
              <a:rPr lang="en-US" dirty="0"/>
              <a:t>checked unique values in city column</a:t>
            </a:r>
          </a:p>
          <a:p>
            <a:pPr>
              <a:lnSpc>
                <a:spcPct val="120000"/>
              </a:lnSpc>
            </a:pPr>
            <a:r>
              <a:rPr lang="en-US" dirty="0"/>
              <a:t>corrected spelling mistakes</a:t>
            </a:r>
          </a:p>
          <a:p>
            <a:pPr>
              <a:lnSpc>
                <a:spcPct val="120000"/>
              </a:lnSpc>
            </a:pPr>
            <a:r>
              <a:rPr lang="en-US" dirty="0"/>
              <a:t>formalized suburb naming conventions</a:t>
            </a:r>
          </a:p>
          <a:p>
            <a:pPr>
              <a:lnSpc>
                <a:spcPct val="120000"/>
              </a:lnSpc>
            </a:pPr>
            <a:r>
              <a:rPr lang="en-US" dirty="0"/>
              <a:t>dropped non-sensical data</a:t>
            </a:r>
          </a:p>
          <a:p>
            <a:pPr>
              <a:lnSpc>
                <a:spcPct val="120000"/>
              </a:lnSpc>
            </a:pPr>
            <a:r>
              <a:rPr lang="en-US" dirty="0"/>
              <a:t>Drop further irrelevant columns as awareness of data grew.</a:t>
            </a:r>
          </a:p>
          <a:p>
            <a:pPr marL="0" indent="0">
              <a:lnSpc>
                <a:spcPct val="120000"/>
              </a:lnSpc>
              <a:buNone/>
            </a:pPr>
            <a:r>
              <a:rPr lang="en-US" b="1" dirty="0"/>
              <a:t>Lesson learned</a:t>
            </a:r>
          </a:p>
          <a:p>
            <a:pPr>
              <a:lnSpc>
                <a:spcPct val="120000"/>
              </a:lnSpc>
            </a:pPr>
            <a:r>
              <a:rPr lang="en-US" dirty="0"/>
              <a:t>Once the null values had been populated, each </a:t>
            </a:r>
            <a:br>
              <a:rPr lang="en-US" dirty="0"/>
            </a:br>
            <a:r>
              <a:rPr lang="en-US" dirty="0"/>
              <a:t>cleaning step was a discrete task</a:t>
            </a:r>
            <a:br>
              <a:rPr lang="en-US" dirty="0"/>
            </a:br>
            <a:r>
              <a:rPr lang="en-US" dirty="0"/>
              <a:t>– not </a:t>
            </a:r>
            <a:r>
              <a:rPr lang="en-US" dirty="0" err="1"/>
              <a:t>dependant</a:t>
            </a:r>
            <a:r>
              <a:rPr lang="en-US" dirty="0"/>
              <a:t>  on the previous step.</a:t>
            </a:r>
          </a:p>
          <a:p>
            <a:pPr>
              <a:lnSpc>
                <a:spcPct val="120000"/>
              </a:lnSpc>
            </a:pPr>
            <a:r>
              <a:rPr lang="en-US" dirty="0"/>
              <a:t>The work could have been divided among</a:t>
            </a:r>
            <a:br>
              <a:rPr lang="en-US" dirty="0"/>
            </a:br>
            <a:r>
              <a:rPr lang="en-US" dirty="0"/>
              <a:t>the group.</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7352910" cy="643831"/>
          </a:xfrm>
          <a:prstGeom prst="rect">
            <a:avLst/>
          </a:prstGeom>
        </p:spPr>
        <p:txBody>
          <a:bodyPr wrap="none">
            <a:spAutoFit/>
          </a:bodyPr>
          <a:lstStyle/>
          <a:p>
            <a:pPr>
              <a:lnSpc>
                <a:spcPct val="120000"/>
              </a:lnSpc>
            </a:pPr>
            <a:r>
              <a:rPr lang="en-AU" sz="3200" dirty="0"/>
              <a:t>Second Wave - Data clean of rubbish fields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245843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413842" cy="643831"/>
          </a:xfrm>
          <a:prstGeom prst="rect">
            <a:avLst/>
          </a:prstGeom>
        </p:spPr>
        <p:txBody>
          <a:bodyPr wrap="none">
            <a:spAutoFit/>
          </a:bodyPr>
          <a:lstStyle/>
          <a:p>
            <a:pPr>
              <a:lnSpc>
                <a:spcPct val="120000"/>
              </a:lnSpc>
            </a:pPr>
            <a:r>
              <a:rPr lang="en-AU" sz="3200" dirty="0"/>
              <a:t>Third Wave - Decision to only analyse apartments</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9" name="Picture 8">
            <a:extLst>
              <a:ext uri="{FF2B5EF4-FFF2-40B4-BE49-F238E27FC236}">
                <a16:creationId xmlns:a16="http://schemas.microsoft.com/office/drawing/2014/main" id="{3880D3C2-3857-F440-9F12-8A256029171A}"/>
              </a:ext>
            </a:extLst>
          </p:cNvPr>
          <p:cNvPicPr>
            <a:picLocks noChangeAspect="1"/>
          </p:cNvPicPr>
          <p:nvPr/>
        </p:nvPicPr>
        <p:blipFill>
          <a:blip r:embed="rId2"/>
          <a:stretch>
            <a:fillRect/>
          </a:stretch>
        </p:blipFill>
        <p:spPr>
          <a:xfrm>
            <a:off x="4734517" y="1315708"/>
            <a:ext cx="6772716" cy="3158461"/>
          </a:xfrm>
          <a:prstGeom prst="rect">
            <a:avLst/>
          </a:prstGeom>
          <a:effectLst>
            <a:outerShdw blurRad="152400" dist="38100" dir="2700000" algn="tl" rotWithShape="0">
              <a:prstClr val="black">
                <a:alpha val="40000"/>
              </a:prstClr>
            </a:outerShdw>
          </a:effectLst>
        </p:spPr>
      </p:pic>
      <p:pic>
        <p:nvPicPr>
          <p:cNvPr id="3" name="Picture 2">
            <a:extLst>
              <a:ext uri="{FF2B5EF4-FFF2-40B4-BE49-F238E27FC236}">
                <a16:creationId xmlns:a16="http://schemas.microsoft.com/office/drawing/2014/main" id="{FEAB15D5-1361-8F45-BD0B-637D2BDB6C39}"/>
              </a:ext>
            </a:extLst>
          </p:cNvPr>
          <p:cNvPicPr>
            <a:picLocks noChangeAspect="1"/>
          </p:cNvPicPr>
          <p:nvPr/>
        </p:nvPicPr>
        <p:blipFill rotWithShape="1">
          <a:blip r:embed="rId3"/>
          <a:srcRect l="4613" r="20573"/>
          <a:stretch/>
        </p:blipFill>
        <p:spPr>
          <a:xfrm>
            <a:off x="6466916" y="2515975"/>
            <a:ext cx="5400000" cy="4059267"/>
          </a:xfrm>
          <a:prstGeom prst="rect">
            <a:avLst/>
          </a:prstGeom>
          <a:effectLst>
            <a:outerShdw blurRad="152400" dist="38100" dir="2700000" algn="tl" rotWithShape="0">
              <a:prstClr val="black">
                <a:alpha val="40000"/>
              </a:prstClr>
            </a:outerShdw>
          </a:effectLst>
        </p:spPr>
      </p:pic>
      <p:pic>
        <p:nvPicPr>
          <p:cNvPr id="12" name="Picture 11">
            <a:extLst>
              <a:ext uri="{FF2B5EF4-FFF2-40B4-BE49-F238E27FC236}">
                <a16:creationId xmlns:a16="http://schemas.microsoft.com/office/drawing/2014/main" id="{D9CAF0D3-C693-6E42-A2DC-B83F4EB894FA}"/>
              </a:ext>
            </a:extLst>
          </p:cNvPr>
          <p:cNvPicPr>
            <a:picLocks noChangeAspect="1"/>
          </p:cNvPicPr>
          <p:nvPr/>
        </p:nvPicPr>
        <p:blipFill>
          <a:blip r:embed="rId4"/>
          <a:stretch>
            <a:fillRect/>
          </a:stretch>
        </p:blipFill>
        <p:spPr>
          <a:xfrm rot="17902526">
            <a:off x="6619888" y="2776373"/>
            <a:ext cx="785737" cy="1309562"/>
          </a:xfrm>
          <a:prstGeom prst="rect">
            <a:avLst/>
          </a:prstGeom>
        </p:spPr>
      </p:pic>
      <p:sp>
        <p:nvSpPr>
          <p:cNvPr id="14" name="Content Placeholder 2">
            <a:extLst>
              <a:ext uri="{FF2B5EF4-FFF2-40B4-BE49-F238E27FC236}">
                <a16:creationId xmlns:a16="http://schemas.microsoft.com/office/drawing/2014/main" id="{D0A93715-D034-9E42-B1DF-86A1508AC155}"/>
              </a:ext>
            </a:extLst>
          </p:cNvPr>
          <p:cNvSpPr txBox="1">
            <a:spLocks/>
          </p:cNvSpPr>
          <p:nvPr/>
        </p:nvSpPr>
        <p:spPr>
          <a:xfrm>
            <a:off x="1954924" y="1273751"/>
            <a:ext cx="9909176" cy="5467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400" dirty="0"/>
              <a:t>Apartments were</a:t>
            </a:r>
            <a:br>
              <a:rPr lang="en-US" sz="2400" dirty="0"/>
            </a:br>
            <a:r>
              <a:rPr lang="en-US" sz="2400" dirty="0"/>
              <a:t>the vast majority</a:t>
            </a:r>
            <a:br>
              <a:rPr lang="en-US" sz="2400" dirty="0"/>
            </a:br>
            <a:r>
              <a:rPr lang="en-US" sz="2400" dirty="0"/>
              <a:t>of property types.</a:t>
            </a:r>
          </a:p>
          <a:p>
            <a:pPr>
              <a:lnSpc>
                <a:spcPct val="120000"/>
              </a:lnSpc>
            </a:pPr>
            <a:r>
              <a:rPr lang="en-US" sz="2400" dirty="0"/>
              <a:t>Three other </a:t>
            </a:r>
            <a:br>
              <a:rPr lang="en-US" sz="2400" dirty="0"/>
            </a:br>
            <a:r>
              <a:rPr lang="en-US" sz="2400" dirty="0"/>
              <a:t>property types</a:t>
            </a:r>
            <a:br>
              <a:rPr lang="en-US" sz="2400" dirty="0"/>
            </a:br>
            <a:r>
              <a:rPr lang="en-US" sz="2400" dirty="0"/>
              <a:t>were showing</a:t>
            </a:r>
            <a:br>
              <a:rPr lang="en-US" sz="2400" dirty="0"/>
            </a:br>
            <a:r>
              <a:rPr lang="en-US" sz="2400" dirty="0"/>
              <a:t>higher rates per</a:t>
            </a:r>
            <a:br>
              <a:rPr lang="en-US" sz="2400" dirty="0"/>
            </a:br>
            <a:r>
              <a:rPr lang="en-US" sz="2400" dirty="0"/>
              <a:t>person</a:t>
            </a:r>
          </a:p>
          <a:p>
            <a:pPr>
              <a:lnSpc>
                <a:spcPct val="120000"/>
              </a:lnSpc>
            </a:pPr>
            <a:r>
              <a:rPr lang="en-US" sz="2400" dirty="0"/>
              <a:t>It felt unwise to be basing</a:t>
            </a:r>
            <a:br>
              <a:rPr lang="en-US" sz="2400" dirty="0"/>
            </a:br>
            <a:r>
              <a:rPr lang="en-US" sz="2400" dirty="0"/>
              <a:t>decisions on </a:t>
            </a:r>
            <a:r>
              <a:rPr lang="en-US" sz="2400" dirty="0" err="1"/>
              <a:t>anyting</a:t>
            </a:r>
            <a:r>
              <a:rPr lang="en-US" sz="2400" dirty="0"/>
              <a:t> other than</a:t>
            </a:r>
            <a:br>
              <a:rPr lang="en-US" sz="2400" dirty="0"/>
            </a:br>
            <a:r>
              <a:rPr lang="en-US" sz="2400" dirty="0"/>
              <a:t>apartments</a:t>
            </a:r>
          </a:p>
        </p:txBody>
      </p:sp>
    </p:spTree>
    <p:extLst>
      <p:ext uri="{BB962C8B-B14F-4D97-AF65-F5344CB8AC3E}">
        <p14:creationId xmlns:p14="http://schemas.microsoft.com/office/powerpoint/2010/main" val="1116884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54DFBF-B196-AA4F-B803-45F1D28332E4}"/>
              </a:ext>
            </a:extLst>
          </p:cNvPr>
          <p:cNvPicPr>
            <a:picLocks noChangeAspect="1"/>
          </p:cNvPicPr>
          <p:nvPr/>
        </p:nvPicPr>
        <p:blipFill>
          <a:blip r:embed="rId2"/>
          <a:stretch>
            <a:fillRect/>
          </a:stretch>
        </p:blipFill>
        <p:spPr>
          <a:xfrm>
            <a:off x="6725823" y="2681785"/>
            <a:ext cx="5061965" cy="3817391"/>
          </a:xfrm>
          <a:prstGeom prst="rect">
            <a:avLst/>
          </a:prstGeom>
          <a:effectLst>
            <a:outerShdw blurRad="152400" dist="38100" dir="2700000" algn="tl" rotWithShape="0">
              <a:prstClr val="black">
                <a:alpha val="40000"/>
              </a:prstClr>
            </a:outerShdw>
          </a:effec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a:lnSpc>
                <a:spcPct val="120000"/>
              </a:lnSpc>
            </a:pPr>
            <a:r>
              <a:rPr lang="en-US" dirty="0"/>
              <a:t>We met to compare our findings</a:t>
            </a:r>
            <a:br>
              <a:rPr lang="en-US" dirty="0"/>
            </a:br>
            <a:r>
              <a:rPr lang="en-US" dirty="0"/>
              <a:t>and a number of results didn’t ring true</a:t>
            </a:r>
            <a:br>
              <a:rPr lang="en-US" dirty="0"/>
            </a:br>
            <a:r>
              <a:rPr lang="en-US" dirty="0"/>
              <a:t> </a:t>
            </a:r>
          </a:p>
          <a:p>
            <a:pPr>
              <a:lnSpc>
                <a:spcPct val="120000"/>
              </a:lnSpc>
            </a:pPr>
            <a:r>
              <a:rPr lang="en-US" dirty="0"/>
              <a:t>Areas of high value were based</a:t>
            </a:r>
            <a:br>
              <a:rPr lang="en-US" dirty="0"/>
            </a:br>
            <a:r>
              <a:rPr lang="en-US" dirty="0"/>
              <a:t>on very small data sets.</a:t>
            </a:r>
            <a:br>
              <a:rPr lang="en-US" dirty="0"/>
            </a:br>
            <a:endParaRPr lang="en-US" dirty="0"/>
          </a:p>
          <a:p>
            <a:pPr>
              <a:lnSpc>
                <a:spcPct val="120000"/>
              </a:lnSpc>
            </a:pPr>
            <a:r>
              <a:rPr lang="en-US" dirty="0"/>
              <a:t>Was Brooklyn really getting </a:t>
            </a:r>
            <a:br>
              <a:rPr lang="en-US" dirty="0"/>
            </a:br>
            <a:r>
              <a:rPr lang="en-US" dirty="0"/>
              <a:t>the most reviews per month?</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060412" cy="643831"/>
          </a:xfrm>
          <a:prstGeom prst="rect">
            <a:avLst/>
          </a:prstGeom>
        </p:spPr>
        <p:txBody>
          <a:bodyPr wrap="none">
            <a:spAutoFit/>
          </a:bodyPr>
          <a:lstStyle/>
          <a:p>
            <a:pPr>
              <a:lnSpc>
                <a:spcPct val="120000"/>
              </a:lnSpc>
            </a:pPr>
            <a:r>
              <a:rPr lang="en-AU" sz="3200" dirty="0"/>
              <a:t>Fourth Wave - small data misleading outcomes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7186" name="Picture 18" descr="Download Free png Red-arrow Free PNG Images &amp; Clipart Download #1212838 -  Sccpre.Cat - DLPNG.com">
            <a:extLst>
              <a:ext uri="{FF2B5EF4-FFF2-40B4-BE49-F238E27FC236}">
                <a16:creationId xmlns:a16="http://schemas.microsoft.com/office/drawing/2014/main" id="{18B7785D-6E7E-4947-A5C3-163A00CEE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4670653">
            <a:off x="8285727" y="3051090"/>
            <a:ext cx="1362132" cy="1302909"/>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descr="Red Question Mark Clipart - Free Clipart Images - ClipArt Best - ClipArt  Best">
            <a:extLst>
              <a:ext uri="{FF2B5EF4-FFF2-40B4-BE49-F238E27FC236}">
                <a16:creationId xmlns:a16="http://schemas.microsoft.com/office/drawing/2014/main" id="{362D4FC5-E9B9-104F-BA67-6D256D0E1A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123718">
            <a:off x="9795727" y="3005600"/>
            <a:ext cx="1330431" cy="1625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97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00" name="Picture 8" descr="Black Circle 1393*786 transprent Png Free Download - Happiness,  Calligraphy, Text. - CleanPNG / KissPNG">
            <a:extLst>
              <a:ext uri="{FF2B5EF4-FFF2-40B4-BE49-F238E27FC236}">
                <a16:creationId xmlns:a16="http://schemas.microsoft.com/office/drawing/2014/main" id="{EA6A9771-0723-564B-8787-DB3E5C00C4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24" t="45807" r="28196" b="-4514"/>
          <a:stretch/>
        </p:blipFill>
        <p:spPr bwMode="auto">
          <a:xfrm rot="950785">
            <a:off x="1627863" y="4587550"/>
            <a:ext cx="2808245" cy="163814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E485ACD-BBB7-1646-825B-23D6E3E0E726}"/>
              </a:ext>
            </a:extLst>
          </p:cNvPr>
          <p:cNvPicPr>
            <a:picLocks noChangeAspect="1"/>
          </p:cNvPicPr>
          <p:nvPr/>
        </p:nvPicPr>
        <p:blipFill rotWithShape="1">
          <a:blip r:embed="rId3"/>
          <a:srcRect l="-26" t="10948" r="8090" b="51988"/>
          <a:stretch/>
        </p:blipFill>
        <p:spPr>
          <a:xfrm>
            <a:off x="5190365" y="2587956"/>
            <a:ext cx="6629365" cy="4009021"/>
          </a:xfrm>
          <a:prstGeom prst="rect">
            <a:avLst/>
          </a:prstGeom>
          <a:effectLst>
            <a:outerShdw blurRad="152400" dist="38100" dir="2700000" algn="tl" rotWithShape="0">
              <a:prstClr val="black">
                <a:alpha val="40000"/>
              </a:prstClr>
            </a:outerShdw>
          </a:effec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a:lnSpc>
                <a:spcPct val="120000"/>
              </a:lnSpc>
            </a:pPr>
            <a:r>
              <a:rPr lang="en-US" dirty="0"/>
              <a:t>We made a decision to remove any suburbs with low data points as it meant the data was too small to be meaningful</a:t>
            </a:r>
          </a:p>
          <a:p>
            <a:pPr>
              <a:lnSpc>
                <a:spcPct val="120000"/>
              </a:lnSpc>
            </a:pPr>
            <a:r>
              <a:rPr lang="en-US" dirty="0"/>
              <a:t>The resulting data passed the</a:t>
            </a:r>
            <a:br>
              <a:rPr lang="en-US" dirty="0"/>
            </a:br>
            <a:r>
              <a:rPr lang="en-US" dirty="0"/>
              <a:t>common sense test.</a:t>
            </a:r>
            <a:br>
              <a:rPr lang="en-US" dirty="0"/>
            </a:br>
            <a:endParaRPr lang="en-US" dirty="0"/>
          </a:p>
          <a:p>
            <a:pPr>
              <a:lnSpc>
                <a:spcPct val="120000"/>
              </a:lnSpc>
            </a:pPr>
            <a:r>
              <a:rPr lang="en-US" dirty="0"/>
              <a:t>At each wave a new</a:t>
            </a:r>
            <a:br>
              <a:rPr lang="en-US" dirty="0"/>
            </a:br>
            <a:r>
              <a:rPr lang="en-US" dirty="0"/>
              <a:t>CSV was exported</a:t>
            </a:r>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8060412" cy="643831"/>
          </a:xfrm>
          <a:prstGeom prst="rect">
            <a:avLst/>
          </a:prstGeom>
        </p:spPr>
        <p:txBody>
          <a:bodyPr wrap="none">
            <a:spAutoFit/>
          </a:bodyPr>
          <a:lstStyle/>
          <a:p>
            <a:pPr>
              <a:lnSpc>
                <a:spcPct val="120000"/>
              </a:lnSpc>
            </a:pPr>
            <a:r>
              <a:rPr lang="en-AU" sz="3200" dirty="0"/>
              <a:t>Fourth Wave - small data misleading outcomes </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Tree>
    <p:extLst>
      <p:ext uri="{BB962C8B-B14F-4D97-AF65-F5344CB8AC3E}">
        <p14:creationId xmlns:p14="http://schemas.microsoft.com/office/powerpoint/2010/main" val="212288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AU" dirty="0"/>
              <a:t>As an indication to occupancy rates, we looked at the number of ratings per month for each listing in our data. We wanted to include the popularity of areas within Melbourne to our decision making as investors.</a:t>
            </a:r>
          </a:p>
          <a:p>
            <a:r>
              <a:rPr lang="en-AU" b="1" dirty="0" err="1"/>
              <a:t>LImitations</a:t>
            </a:r>
            <a:endParaRPr lang="en-AU" b="1" dirty="0"/>
          </a:p>
          <a:p>
            <a:r>
              <a:rPr lang="en-AU" dirty="0"/>
              <a:t>We were unable source actual data for occupancy rates. Other data considered was availability of the listing but as a host can limit the availability of the listing, we felt that was even more problematic that the number of reviews posted.</a:t>
            </a:r>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575191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4FC4-E6EA-D141-ABFE-77572F63870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5" name="Content Placeholder 4">
            <a:extLst>
              <a:ext uri="{FF2B5EF4-FFF2-40B4-BE49-F238E27FC236}">
                <a16:creationId xmlns:a16="http://schemas.microsoft.com/office/drawing/2014/main" id="{E8B20747-F340-3C44-9AD0-F47DF3A697DE}"/>
              </a:ext>
            </a:extLst>
          </p:cNvPr>
          <p:cNvPicPr>
            <a:picLocks noGrp="1" noChangeAspect="1"/>
          </p:cNvPicPr>
          <p:nvPr>
            <p:ph idx="1"/>
          </p:nvPr>
        </p:nvPicPr>
        <p:blipFill>
          <a:blip r:embed="rId2"/>
          <a:stretch>
            <a:fillRect/>
          </a:stretch>
        </p:blipFill>
        <p:spPr>
          <a:xfrm>
            <a:off x="1007977" y="2136227"/>
            <a:ext cx="10176041" cy="4351338"/>
          </a:xfrm>
        </p:spPr>
      </p:pic>
      <p:sp>
        <p:nvSpPr>
          <p:cNvPr id="6" name="Oval 5">
            <a:extLst>
              <a:ext uri="{FF2B5EF4-FFF2-40B4-BE49-F238E27FC236}">
                <a16:creationId xmlns:a16="http://schemas.microsoft.com/office/drawing/2014/main" id="{4CF9222E-7869-824B-BD5D-95E8659D3C77}"/>
              </a:ext>
            </a:extLst>
          </p:cNvPr>
          <p:cNvSpPr/>
          <p:nvPr/>
        </p:nvSpPr>
        <p:spPr>
          <a:xfrm>
            <a:off x="32582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152FF89-3FE1-0E4D-9493-5FAB571BEBA8}"/>
              </a:ext>
            </a:extLst>
          </p:cNvPr>
          <p:cNvSpPr/>
          <p:nvPr/>
        </p:nvSpPr>
        <p:spPr>
          <a:xfrm>
            <a:off x="4908329" y="2798269"/>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9730498-3C57-F64D-8435-37321D82D75F}"/>
              </a:ext>
            </a:extLst>
          </p:cNvPr>
          <p:cNvSpPr/>
          <p:nvPr/>
        </p:nvSpPr>
        <p:spPr>
          <a:xfrm>
            <a:off x="6401306" y="2824545"/>
            <a:ext cx="1187669" cy="43092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E7113B67-E30C-D147-896B-A166FFCA86D2}"/>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Looking at the Mean and variance, the median is possibly the best measure of central tendency.</a:t>
            </a:r>
          </a:p>
          <a:p>
            <a:pPr marL="285750" indent="-285750">
              <a:buFont typeface="Arial" panose="020B0604020202020204" pitchFamily="34" charset="0"/>
              <a:buChar char="•"/>
            </a:pPr>
            <a:r>
              <a:rPr lang="en-US" sz="1600" dirty="0"/>
              <a:t>Not surprisingly, Melbourne stands out with the highest median reviews per month.</a:t>
            </a:r>
          </a:p>
          <a:p>
            <a:pPr marL="285750" indent="-285750">
              <a:buFont typeface="Arial" panose="020B0604020202020204" pitchFamily="34" charset="0"/>
              <a:buChar char="•"/>
            </a:pPr>
            <a:r>
              <a:rPr lang="en-US" sz="1600" dirty="0"/>
              <a:t>With the variances indicating a wide range of "occupancies" throughout each </a:t>
            </a:r>
            <a:r>
              <a:rPr lang="en-US" sz="1600" dirty="0" err="1"/>
              <a:t>neighbourhood</a:t>
            </a:r>
            <a:r>
              <a:rPr lang="en-US" sz="1600" dirty="0"/>
              <a:t>, it was beneficial to break the data down and see if there was more consistency at the individual suburbs level</a:t>
            </a:r>
          </a:p>
        </p:txBody>
      </p:sp>
      <p:sp>
        <p:nvSpPr>
          <p:cNvPr id="13" name="Rectangle 12">
            <a:extLst>
              <a:ext uri="{FF2B5EF4-FFF2-40B4-BE49-F238E27FC236}">
                <a16:creationId xmlns:a16="http://schemas.microsoft.com/office/drawing/2014/main" id="{D07C0096-86AD-874E-8429-AC9D7A69FB2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06AD1C83-7EBB-2F4B-9F92-0F144A2F5D0D}"/>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60606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AD4592B-27CE-BF46-A3F0-47FA81E823C7}"/>
              </a:ext>
            </a:extLst>
          </p:cNvPr>
          <p:cNvPicPr>
            <a:picLocks noGrp="1" noChangeAspect="1"/>
          </p:cNvPicPr>
          <p:nvPr>
            <p:ph idx="1"/>
          </p:nvPr>
        </p:nvPicPr>
        <p:blipFill>
          <a:blip r:embed="rId2"/>
          <a:stretch>
            <a:fillRect/>
          </a:stretch>
        </p:blipFill>
        <p:spPr>
          <a:xfrm>
            <a:off x="838200" y="2288753"/>
            <a:ext cx="10515600" cy="3425081"/>
          </a:xfrm>
        </p:spPr>
      </p:pic>
      <p:sp>
        <p:nvSpPr>
          <p:cNvPr id="11" name="Rectangle 10">
            <a:extLst>
              <a:ext uri="{FF2B5EF4-FFF2-40B4-BE49-F238E27FC236}">
                <a16:creationId xmlns:a16="http://schemas.microsoft.com/office/drawing/2014/main" id="{243C64BF-DEB7-BF41-AD8D-83A8A9AA1250}"/>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CC3CB8F7-452D-0946-9C93-85AA166DD59F}"/>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19" name="Title 1">
            <a:extLst>
              <a:ext uri="{FF2B5EF4-FFF2-40B4-BE49-F238E27FC236}">
                <a16:creationId xmlns:a16="http://schemas.microsoft.com/office/drawing/2014/main" id="{818DC147-5CF3-1146-A220-765009AAA42B}"/>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sp>
        <p:nvSpPr>
          <p:cNvPr id="20" name="Title 1">
            <a:extLst>
              <a:ext uri="{FF2B5EF4-FFF2-40B4-BE49-F238E27FC236}">
                <a16:creationId xmlns:a16="http://schemas.microsoft.com/office/drawing/2014/main" id="{4331E14C-7484-0344-AED1-5DEAF97C8EBA}"/>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2304675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58FA3E-EEC3-DF45-9F50-3114EF4C091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FA2A6C2F-5DD5-9B43-8E33-694C7E454662}"/>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14" name="Title 1">
            <a:extLst>
              <a:ext uri="{FF2B5EF4-FFF2-40B4-BE49-F238E27FC236}">
                <a16:creationId xmlns:a16="http://schemas.microsoft.com/office/drawing/2014/main" id="{F65E0600-6B4A-CB40-94A6-AE0FC42CF00F}"/>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Breaking it down into suburbs has allowed us to better see areas of interest and areas to avoid.</a:t>
            </a:r>
          </a:p>
          <a:p>
            <a:pPr marL="285750" indent="-285750">
              <a:buFont typeface="Arial" panose="020B0604020202020204" pitchFamily="34" charset="0"/>
              <a:buChar char="•"/>
            </a:pPr>
            <a:r>
              <a:rPr lang="en-US" sz="1600" dirty="0"/>
              <a:t>Of note, some of the bottom ten suburbs are in areas I would have considered popular tourist areas - </a:t>
            </a:r>
            <a:r>
              <a:rPr lang="en-US" sz="1600" dirty="0" err="1"/>
              <a:t>ie</a:t>
            </a:r>
            <a:endParaRPr lang="en-US" sz="1600" dirty="0"/>
          </a:p>
          <a:p>
            <a:pPr marL="285750" indent="-285750">
              <a:buFont typeface="Courier New" panose="02070309020205020404" pitchFamily="49" charset="0"/>
              <a:buChar char="o"/>
            </a:pPr>
            <a:r>
              <a:rPr lang="en-US" sz="1600" dirty="0"/>
              <a:t>Balaclava</a:t>
            </a:r>
          </a:p>
          <a:p>
            <a:pPr marL="285750" indent="-285750">
              <a:buFont typeface="Courier New" panose="02070309020205020404" pitchFamily="49" charset="0"/>
              <a:buChar char="o"/>
            </a:pPr>
            <a:r>
              <a:rPr lang="en-US" sz="1600" dirty="0"/>
              <a:t>St Kilda East</a:t>
            </a:r>
          </a:p>
          <a:p>
            <a:pPr marL="285750" indent="-285750">
              <a:buFont typeface="Courier New" panose="02070309020205020404" pitchFamily="49" charset="0"/>
              <a:buChar char="o"/>
            </a:pPr>
            <a:r>
              <a:rPr lang="en-US" sz="1600" dirty="0"/>
              <a:t>Elwood</a:t>
            </a:r>
          </a:p>
          <a:p>
            <a:pPr marL="285750" indent="-285750">
              <a:buFont typeface="Arial" panose="020B0604020202020204" pitchFamily="34" charset="0"/>
              <a:buChar char="•"/>
            </a:pPr>
            <a:r>
              <a:rPr lang="en-US" sz="1600" dirty="0"/>
              <a:t>This further calls into question the viability of using number of reviews as an indication of occupancy rates.</a:t>
            </a:r>
          </a:p>
        </p:txBody>
      </p:sp>
      <p:pic>
        <p:nvPicPr>
          <p:cNvPr id="16" name="Picture 15">
            <a:extLst>
              <a:ext uri="{FF2B5EF4-FFF2-40B4-BE49-F238E27FC236}">
                <a16:creationId xmlns:a16="http://schemas.microsoft.com/office/drawing/2014/main" id="{E1CFED92-31DF-9D46-993B-79B7225B3F82}"/>
              </a:ext>
            </a:extLst>
          </p:cNvPr>
          <p:cNvPicPr>
            <a:picLocks noChangeAspect="1"/>
          </p:cNvPicPr>
          <p:nvPr/>
        </p:nvPicPr>
        <p:blipFill>
          <a:blip r:embed="rId2"/>
          <a:stretch>
            <a:fillRect/>
          </a:stretch>
        </p:blipFill>
        <p:spPr>
          <a:xfrm>
            <a:off x="922283" y="2458161"/>
            <a:ext cx="10928131" cy="3541109"/>
          </a:xfrm>
          <a:prstGeom prst="rect">
            <a:avLst/>
          </a:prstGeom>
        </p:spPr>
      </p:pic>
      <p:sp>
        <p:nvSpPr>
          <p:cNvPr id="17" name="Title 1">
            <a:extLst>
              <a:ext uri="{FF2B5EF4-FFF2-40B4-BE49-F238E27FC236}">
                <a16:creationId xmlns:a16="http://schemas.microsoft.com/office/drawing/2014/main" id="{E6D8FE6C-0060-1543-A746-7C744F9F961F}"/>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799541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AD5ECA3-6DD5-E741-8A3D-CCE87AF4F832}"/>
              </a:ext>
            </a:extLst>
          </p:cNvPr>
          <p:cNvPicPr>
            <a:picLocks noChangeAspect="1"/>
          </p:cNvPicPr>
          <p:nvPr/>
        </p:nvPicPr>
        <p:blipFill>
          <a:blip r:embed="rId2"/>
          <a:stretch>
            <a:fillRect/>
          </a:stretch>
        </p:blipFill>
        <p:spPr>
          <a:xfrm>
            <a:off x="1017739" y="823694"/>
            <a:ext cx="4014976" cy="6022466"/>
          </a:xfrm>
          <a:prstGeom prst="rect">
            <a:avLst/>
          </a:prstGeom>
        </p:spPr>
      </p:pic>
      <p:sp>
        <p:nvSpPr>
          <p:cNvPr id="4" name="Rectangle 3">
            <a:extLst>
              <a:ext uri="{FF2B5EF4-FFF2-40B4-BE49-F238E27FC236}">
                <a16:creationId xmlns:a16="http://schemas.microsoft.com/office/drawing/2014/main" id="{4EF757AE-2D17-FA47-9785-D261A86894D7}"/>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A1E3F8C2-5169-F94F-8388-7A4D03A7EB9F}"/>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6" name="Title 1">
            <a:extLst>
              <a:ext uri="{FF2B5EF4-FFF2-40B4-BE49-F238E27FC236}">
                <a16:creationId xmlns:a16="http://schemas.microsoft.com/office/drawing/2014/main" id="{89D9B52D-6CEB-3145-9D8F-A486F5E3B5E5}"/>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To get a sense of how reviews per month might look for a year, the data has be extrapolated to over 12 months</a:t>
            </a:r>
          </a:p>
        </p:txBody>
      </p:sp>
      <p:sp>
        <p:nvSpPr>
          <p:cNvPr id="10" name="Title 1">
            <a:extLst>
              <a:ext uri="{FF2B5EF4-FFF2-40B4-BE49-F238E27FC236}">
                <a16:creationId xmlns:a16="http://schemas.microsoft.com/office/drawing/2014/main" id="{1EE2638E-5E80-1A41-B695-A4DCB3C16B2E}"/>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Tree>
    <p:extLst>
      <p:ext uri="{BB962C8B-B14F-4D97-AF65-F5344CB8AC3E}">
        <p14:creationId xmlns:p14="http://schemas.microsoft.com/office/powerpoint/2010/main" val="324026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lstStyle/>
          <a:p>
            <a:r>
              <a:rPr lang="en-US" dirty="0"/>
              <a:t>As investors, our project is to uncover investment opportunities for Airbnb in Melbourne metropolitan area. What type of investment property, and which Melbourne location would give us the best outcome for our investment.</a:t>
            </a:r>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D38CD6A-13E0-2D41-A70B-DFD822D16CE2}"/>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65325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CE4145-348A-D74D-83A7-F1421294F19B}"/>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31684C9-D079-4C44-8297-CB7A6E7804F7}"/>
              </a:ext>
            </a:extLst>
          </p:cNvPr>
          <p:cNvSpPr txBox="1">
            <a:spLocks/>
          </p:cNvSpPr>
          <p:nvPr/>
        </p:nvSpPr>
        <p:spPr>
          <a:xfrm>
            <a:off x="333703" y="115615"/>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All property types</a:t>
            </a:r>
          </a:p>
        </p:txBody>
      </p:sp>
      <p:sp>
        <p:nvSpPr>
          <p:cNvPr id="10" name="Title 1">
            <a:extLst>
              <a:ext uri="{FF2B5EF4-FFF2-40B4-BE49-F238E27FC236}">
                <a16:creationId xmlns:a16="http://schemas.microsoft.com/office/drawing/2014/main" id="{CC0E11F2-3321-CD45-AC05-F1B3B95B3384}"/>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Occupancy by property type</a:t>
            </a:r>
            <a:endParaRPr lang="en-US" sz="1600" dirty="0"/>
          </a:p>
        </p:txBody>
      </p:sp>
      <p:sp>
        <p:nvSpPr>
          <p:cNvPr id="11" name="Title 1">
            <a:extLst>
              <a:ext uri="{FF2B5EF4-FFF2-40B4-BE49-F238E27FC236}">
                <a16:creationId xmlns:a16="http://schemas.microsoft.com/office/drawing/2014/main" id="{1D60E81B-53ED-B248-A1B6-C45A4138A10E}"/>
              </a:ext>
            </a:extLst>
          </p:cNvPr>
          <p:cNvSpPr txBox="1">
            <a:spLocks/>
          </p:cNvSpPr>
          <p:nvPr/>
        </p:nvSpPr>
        <p:spPr>
          <a:xfrm>
            <a:off x="922283" y="1145629"/>
            <a:ext cx="10347431" cy="93542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Although lofts were the property type with the highest number of reviews it was based on the smallest number of data points.</a:t>
            </a:r>
          </a:p>
          <a:p>
            <a:pPr marL="285750" indent="-285750">
              <a:buFont typeface="Arial" panose="020B0604020202020204" pitchFamily="34" charset="0"/>
              <a:buChar char="•"/>
            </a:pPr>
            <a:r>
              <a:rPr lang="en-US" sz="1600" dirty="0"/>
              <a:t>The second highest in the chart is apartment. As this is by far the highest amount of property types in the data, and with the highest indication of "occupancy", we decided to only look at apartments.</a:t>
            </a:r>
          </a:p>
        </p:txBody>
      </p:sp>
      <p:pic>
        <p:nvPicPr>
          <p:cNvPr id="13" name="Picture 12">
            <a:extLst>
              <a:ext uri="{FF2B5EF4-FFF2-40B4-BE49-F238E27FC236}">
                <a16:creationId xmlns:a16="http://schemas.microsoft.com/office/drawing/2014/main" id="{04BC401D-580A-5F43-99CD-961ACD6F63E5}"/>
              </a:ext>
            </a:extLst>
          </p:cNvPr>
          <p:cNvPicPr>
            <a:picLocks noChangeAspect="1"/>
          </p:cNvPicPr>
          <p:nvPr/>
        </p:nvPicPr>
        <p:blipFill>
          <a:blip r:embed="rId2"/>
          <a:stretch>
            <a:fillRect/>
          </a:stretch>
        </p:blipFill>
        <p:spPr>
          <a:xfrm>
            <a:off x="1523998" y="2004848"/>
            <a:ext cx="9144000" cy="4572000"/>
          </a:xfrm>
          <a:prstGeom prst="rect">
            <a:avLst/>
          </a:prstGeom>
        </p:spPr>
      </p:pic>
    </p:spTree>
    <p:extLst>
      <p:ext uri="{BB962C8B-B14F-4D97-AF65-F5344CB8AC3E}">
        <p14:creationId xmlns:p14="http://schemas.microsoft.com/office/powerpoint/2010/main" val="34750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7CB9B8F-D94F-7F4A-BC03-3D35B7D0DD7F}"/>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EB50CB7-EBBB-1848-99F8-9254D02640A2}"/>
              </a:ext>
            </a:extLst>
          </p:cNvPr>
          <p:cNvSpPr txBox="1">
            <a:spLocks/>
          </p:cNvSpPr>
          <p:nvPr/>
        </p:nvSpPr>
        <p:spPr>
          <a:xfrm>
            <a:off x="922283" y="1145629"/>
            <a:ext cx="10347431" cy="7080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No further major insights into </a:t>
            </a:r>
            <a:r>
              <a:rPr lang="en-US" sz="1600" dirty="0" err="1"/>
              <a:t>neighbourhood</a:t>
            </a:r>
            <a:r>
              <a:rPr lang="en-US" sz="1600" dirty="0"/>
              <a:t> summary</a:t>
            </a:r>
          </a:p>
        </p:txBody>
      </p:sp>
      <p:sp>
        <p:nvSpPr>
          <p:cNvPr id="11" name="Title 1">
            <a:extLst>
              <a:ext uri="{FF2B5EF4-FFF2-40B4-BE49-F238E27FC236}">
                <a16:creationId xmlns:a16="http://schemas.microsoft.com/office/drawing/2014/main" id="{2EB7A005-5F5F-364C-B859-D023E14E3586}"/>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13" name="Title 1">
            <a:extLst>
              <a:ext uri="{FF2B5EF4-FFF2-40B4-BE49-F238E27FC236}">
                <a16:creationId xmlns:a16="http://schemas.microsoft.com/office/drawing/2014/main" id="{68F492E4-9661-854F-8B73-F0CDE761A688}"/>
              </a:ext>
            </a:extLst>
          </p:cNvPr>
          <p:cNvSpPr>
            <a:spLocks noGrp="1"/>
          </p:cNvSpPr>
          <p:nvPr>
            <p:ph type="title"/>
          </p:nvPr>
        </p:nvSpPr>
        <p:spPr>
          <a:xfrm>
            <a:off x="922284" y="823694"/>
            <a:ext cx="10018983" cy="412641"/>
          </a:xfrm>
        </p:spPr>
        <p:txBody>
          <a:bodyPr>
            <a:normAutofit/>
          </a:bodyPr>
          <a:lstStyle/>
          <a:p>
            <a:r>
              <a:rPr lang="en-US" sz="1600" b="1" dirty="0" err="1"/>
              <a:t>Neighbourhood</a:t>
            </a:r>
            <a:r>
              <a:rPr lang="en-US" sz="1600" b="1" dirty="0"/>
              <a:t>  - Summary Table</a:t>
            </a:r>
            <a:endParaRPr lang="en-US" sz="1600" dirty="0"/>
          </a:p>
        </p:txBody>
      </p:sp>
      <p:pic>
        <p:nvPicPr>
          <p:cNvPr id="15" name="Picture 14">
            <a:extLst>
              <a:ext uri="{FF2B5EF4-FFF2-40B4-BE49-F238E27FC236}">
                <a16:creationId xmlns:a16="http://schemas.microsoft.com/office/drawing/2014/main" id="{F9090BCE-1FAC-2E4C-BE05-BC0D6658DD26}"/>
              </a:ext>
            </a:extLst>
          </p:cNvPr>
          <p:cNvPicPr>
            <a:picLocks noChangeAspect="1"/>
          </p:cNvPicPr>
          <p:nvPr/>
        </p:nvPicPr>
        <p:blipFill>
          <a:blip r:embed="rId2"/>
          <a:stretch>
            <a:fillRect/>
          </a:stretch>
        </p:blipFill>
        <p:spPr>
          <a:xfrm>
            <a:off x="1066803" y="2412546"/>
            <a:ext cx="10347431" cy="4329839"/>
          </a:xfrm>
          <a:prstGeom prst="rect">
            <a:avLst/>
          </a:prstGeom>
        </p:spPr>
      </p:pic>
    </p:spTree>
    <p:extLst>
      <p:ext uri="{BB962C8B-B14F-4D97-AF65-F5344CB8AC3E}">
        <p14:creationId xmlns:p14="http://schemas.microsoft.com/office/powerpoint/2010/main" val="3341612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31F3AE-0B0D-6840-8C3B-0798939EC044}"/>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114FBA1-7CE8-5D4A-91DC-9548F8F31E00}"/>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7E895B41-5150-6645-9893-0AE49246F2F1}"/>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Suburbs - Summary Table</a:t>
            </a:r>
            <a:endParaRPr lang="en-US" sz="1600" dirty="0"/>
          </a:p>
        </p:txBody>
      </p:sp>
      <p:sp>
        <p:nvSpPr>
          <p:cNvPr id="7" name="Title 1">
            <a:extLst>
              <a:ext uri="{FF2B5EF4-FFF2-40B4-BE49-F238E27FC236}">
                <a16:creationId xmlns:a16="http://schemas.microsoft.com/office/drawing/2014/main" id="{E54232B0-332B-5243-921B-F44308F75670}"/>
              </a:ext>
            </a:extLst>
          </p:cNvPr>
          <p:cNvSpPr txBox="1">
            <a:spLocks/>
          </p:cNvSpPr>
          <p:nvPr/>
        </p:nvSpPr>
        <p:spPr>
          <a:xfrm>
            <a:off x="922283" y="1145628"/>
            <a:ext cx="10347431" cy="99059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163B0F29-5121-424A-BEDE-514453BD5132}"/>
              </a:ext>
            </a:extLst>
          </p:cNvPr>
          <p:cNvPicPr>
            <a:picLocks noChangeAspect="1"/>
          </p:cNvPicPr>
          <p:nvPr/>
        </p:nvPicPr>
        <p:blipFill>
          <a:blip r:embed="rId2"/>
          <a:stretch>
            <a:fillRect/>
          </a:stretch>
        </p:blipFill>
        <p:spPr>
          <a:xfrm>
            <a:off x="922283" y="2529105"/>
            <a:ext cx="10967201" cy="3608936"/>
          </a:xfrm>
          <a:prstGeom prst="rect">
            <a:avLst/>
          </a:prstGeom>
        </p:spPr>
      </p:pic>
    </p:spTree>
    <p:extLst>
      <p:ext uri="{BB962C8B-B14F-4D97-AF65-F5344CB8AC3E}">
        <p14:creationId xmlns:p14="http://schemas.microsoft.com/office/powerpoint/2010/main" val="3155850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883A6F9-8387-A944-8069-AAC15487AAA6}"/>
              </a:ext>
            </a:extLst>
          </p:cNvPr>
          <p:cNvSpPr txBox="1">
            <a:spLocks/>
          </p:cNvSpPr>
          <p:nvPr/>
        </p:nvSpPr>
        <p:spPr>
          <a:xfrm>
            <a:off x="922284" y="823694"/>
            <a:ext cx="10018983"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Bottom Ten Suburbs - Summary Table</a:t>
            </a:r>
            <a:endParaRPr lang="en-US" sz="1600" dirty="0"/>
          </a:p>
        </p:txBody>
      </p:sp>
      <p:sp>
        <p:nvSpPr>
          <p:cNvPr id="5" name="Title 1">
            <a:extLst>
              <a:ext uri="{FF2B5EF4-FFF2-40B4-BE49-F238E27FC236}">
                <a16:creationId xmlns:a16="http://schemas.microsoft.com/office/drawing/2014/main" id="{D8D2BC8E-44D7-B342-BF53-80D63395EB7B}"/>
              </a:ext>
            </a:extLst>
          </p:cNvPr>
          <p:cNvSpPr txBox="1">
            <a:spLocks/>
          </p:cNvSpPr>
          <p:nvPr/>
        </p:nvSpPr>
        <p:spPr>
          <a:xfrm>
            <a:off x="922283" y="1145628"/>
            <a:ext cx="10347431" cy="131253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br>
              <a:rPr lang="en-US" sz="1600" dirty="0"/>
            </a:br>
            <a:endParaRPr lang="en-US" sz="1600" dirty="0"/>
          </a:p>
        </p:txBody>
      </p:sp>
      <p:sp>
        <p:nvSpPr>
          <p:cNvPr id="6" name="Rectangle 5">
            <a:extLst>
              <a:ext uri="{FF2B5EF4-FFF2-40B4-BE49-F238E27FC236}">
                <a16:creationId xmlns:a16="http://schemas.microsoft.com/office/drawing/2014/main" id="{38661285-38D8-CB4D-9685-A56B53F17FFA}"/>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31C93DC2-1741-B141-BA9F-5468B3A3D5A3}"/>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pic>
        <p:nvPicPr>
          <p:cNvPr id="9" name="Picture 8">
            <a:extLst>
              <a:ext uri="{FF2B5EF4-FFF2-40B4-BE49-F238E27FC236}">
                <a16:creationId xmlns:a16="http://schemas.microsoft.com/office/drawing/2014/main" id="{7C222FD0-68B2-9F43-B29C-5793C58F86BE}"/>
              </a:ext>
            </a:extLst>
          </p:cNvPr>
          <p:cNvPicPr>
            <a:picLocks noChangeAspect="1"/>
          </p:cNvPicPr>
          <p:nvPr/>
        </p:nvPicPr>
        <p:blipFill>
          <a:blip r:embed="rId2"/>
          <a:stretch>
            <a:fillRect/>
          </a:stretch>
        </p:blipFill>
        <p:spPr>
          <a:xfrm>
            <a:off x="1119353" y="2780095"/>
            <a:ext cx="10347431" cy="3395376"/>
          </a:xfrm>
          <a:prstGeom prst="rect">
            <a:avLst/>
          </a:prstGeom>
        </p:spPr>
      </p:pic>
    </p:spTree>
    <p:extLst>
      <p:ext uri="{BB962C8B-B14F-4D97-AF65-F5344CB8AC3E}">
        <p14:creationId xmlns:p14="http://schemas.microsoft.com/office/powerpoint/2010/main" val="2836392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11B730-9245-1C47-BBE0-03DC78BD74B9}"/>
              </a:ext>
            </a:extLst>
          </p:cNvPr>
          <p:cNvSpPr/>
          <p:nvPr/>
        </p:nvSpPr>
        <p:spPr>
          <a:xfrm>
            <a:off x="-115614" y="-207579"/>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42DF21D-C1F6-5546-ACCC-43D675666DF2}"/>
              </a:ext>
            </a:extLst>
          </p:cNvPr>
          <p:cNvSpPr txBox="1">
            <a:spLocks/>
          </p:cNvSpPr>
          <p:nvPr/>
        </p:nvSpPr>
        <p:spPr>
          <a:xfrm>
            <a:off x="333703" y="44670"/>
            <a:ext cx="10515600" cy="708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Indication of occupancy – Apartments</a:t>
            </a:r>
          </a:p>
        </p:txBody>
      </p:sp>
      <p:sp>
        <p:nvSpPr>
          <p:cNvPr id="6" name="Title 1">
            <a:extLst>
              <a:ext uri="{FF2B5EF4-FFF2-40B4-BE49-F238E27FC236}">
                <a16:creationId xmlns:a16="http://schemas.microsoft.com/office/drawing/2014/main" id="{84F04DE5-7826-D746-9A29-826989A16D11}"/>
              </a:ext>
            </a:extLst>
          </p:cNvPr>
          <p:cNvSpPr txBox="1">
            <a:spLocks/>
          </p:cNvSpPr>
          <p:nvPr/>
        </p:nvSpPr>
        <p:spPr>
          <a:xfrm>
            <a:off x="5716751" y="823694"/>
            <a:ext cx="6046075" cy="41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a:t>Top Ten and Bottom Ten Suburbs – Bar Plot</a:t>
            </a:r>
            <a:endParaRPr lang="en-US" sz="1600" dirty="0"/>
          </a:p>
        </p:txBody>
      </p:sp>
      <p:sp>
        <p:nvSpPr>
          <p:cNvPr id="7" name="Title 1">
            <a:extLst>
              <a:ext uri="{FF2B5EF4-FFF2-40B4-BE49-F238E27FC236}">
                <a16:creationId xmlns:a16="http://schemas.microsoft.com/office/drawing/2014/main" id="{F5C8585C-AAF7-3342-B36E-DDA5BE5BB442}"/>
              </a:ext>
            </a:extLst>
          </p:cNvPr>
          <p:cNvSpPr txBox="1">
            <a:spLocks/>
          </p:cNvSpPr>
          <p:nvPr/>
        </p:nvSpPr>
        <p:spPr>
          <a:xfrm>
            <a:off x="5716751" y="1296601"/>
            <a:ext cx="6109138"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t>?</a:t>
            </a:r>
          </a:p>
        </p:txBody>
      </p:sp>
      <p:pic>
        <p:nvPicPr>
          <p:cNvPr id="9" name="Picture 8">
            <a:extLst>
              <a:ext uri="{FF2B5EF4-FFF2-40B4-BE49-F238E27FC236}">
                <a16:creationId xmlns:a16="http://schemas.microsoft.com/office/drawing/2014/main" id="{54B74F4B-DE1F-4445-9408-98F4D271ED08}"/>
              </a:ext>
            </a:extLst>
          </p:cNvPr>
          <p:cNvPicPr>
            <a:picLocks noChangeAspect="1"/>
          </p:cNvPicPr>
          <p:nvPr/>
        </p:nvPicPr>
        <p:blipFill>
          <a:blip r:embed="rId2"/>
          <a:stretch>
            <a:fillRect/>
          </a:stretch>
        </p:blipFill>
        <p:spPr>
          <a:xfrm>
            <a:off x="861848" y="693680"/>
            <a:ext cx="4139326" cy="6208989"/>
          </a:xfrm>
          <a:prstGeom prst="rect">
            <a:avLst/>
          </a:prstGeom>
        </p:spPr>
      </p:pic>
    </p:spTree>
    <p:extLst>
      <p:ext uri="{BB962C8B-B14F-4D97-AF65-F5344CB8AC3E}">
        <p14:creationId xmlns:p14="http://schemas.microsoft.com/office/powerpoint/2010/main" val="44127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21080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69693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7290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65FC3-1923-F045-AE96-252FBF7393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F7AB40-B9E9-6540-8881-8418001CC6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44429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lnSpcReduction="10000"/>
          </a:bodyPr>
          <a:lstStyle/>
          <a:p>
            <a:pPr marL="0" indent="0">
              <a:buNone/>
            </a:pPr>
            <a:r>
              <a:rPr lang="en-AU" b="1" dirty="0"/>
              <a:t>Questions of interest – version 1:</a:t>
            </a:r>
          </a:p>
          <a:p>
            <a:r>
              <a:rPr lang="en-US" dirty="0"/>
              <a:t>relationships between </a:t>
            </a:r>
            <a:r>
              <a:rPr lang="en-US" dirty="0" err="1"/>
              <a:t>neighbourhoods</a:t>
            </a:r>
            <a:r>
              <a:rPr lang="en-US" dirty="0"/>
              <a:t> and occupancy rate,</a:t>
            </a:r>
          </a:p>
          <a:p>
            <a:endParaRPr lang="en-US" dirty="0"/>
          </a:p>
          <a:p>
            <a:r>
              <a:rPr lang="en-US" dirty="0"/>
              <a:t>revenue and occupancy </a:t>
            </a:r>
          </a:p>
          <a:p>
            <a:endParaRPr lang="en-US" dirty="0"/>
          </a:p>
          <a:p>
            <a:r>
              <a:rPr lang="en-US" dirty="0"/>
              <a:t>whether ratings have an impact on profitability</a:t>
            </a:r>
          </a:p>
          <a:p>
            <a:endParaRPr lang="en-US" dirty="0"/>
          </a:p>
          <a:p>
            <a:r>
              <a:rPr lang="en-US" dirty="0"/>
              <a:t>proximity to train stations (as a significant transport option) and occupancy</a:t>
            </a:r>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912091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fontScale="85000" lnSpcReduction="20000"/>
          </a:bodyPr>
          <a:lstStyle/>
          <a:p>
            <a:pPr marL="0" indent="0">
              <a:buNone/>
            </a:pPr>
            <a:r>
              <a:rPr lang="en-AU" b="1" dirty="0"/>
              <a:t>Questions of interest – version 2 (original questions from proposal):</a:t>
            </a:r>
          </a:p>
          <a:p>
            <a:r>
              <a:rPr lang="en-US" dirty="0"/>
              <a:t>The highest occupancy rates are in which </a:t>
            </a:r>
            <a:r>
              <a:rPr lang="en-US" dirty="0" err="1"/>
              <a:t>neighbourhoods</a:t>
            </a:r>
            <a:r>
              <a:rPr lang="en-US" dirty="0"/>
              <a:t>.</a:t>
            </a:r>
            <a:br>
              <a:rPr lang="en-US" dirty="0"/>
            </a:br>
            <a:r>
              <a:rPr lang="en-US" dirty="0"/>
              <a:t>The highest earners are in which </a:t>
            </a:r>
            <a:r>
              <a:rPr lang="en-US" dirty="0" err="1"/>
              <a:t>neighbourhoods</a:t>
            </a:r>
            <a:br>
              <a:rPr lang="en-US" dirty="0"/>
            </a:br>
            <a:r>
              <a:rPr lang="en-US" dirty="0"/>
              <a:t>Is there a correlation? Are high occupancies the highest earners.</a:t>
            </a:r>
            <a:br>
              <a:rPr lang="en-US" dirty="0"/>
            </a:br>
            <a:endParaRPr lang="en-US" dirty="0"/>
          </a:p>
          <a:p>
            <a:r>
              <a:rPr lang="en-US" dirty="0"/>
              <a:t>What </a:t>
            </a:r>
            <a:r>
              <a:rPr lang="en-US" dirty="0" err="1"/>
              <a:t>neighbourhoods</a:t>
            </a:r>
            <a:r>
              <a:rPr lang="en-US" dirty="0"/>
              <a:t> have the highest ratings?</a:t>
            </a:r>
            <a:br>
              <a:rPr lang="en-US" dirty="0"/>
            </a:br>
            <a:r>
              <a:rPr lang="en-US" dirty="0"/>
              <a:t>Is there a correlation with the highest earners?</a:t>
            </a:r>
            <a:br>
              <a:rPr lang="en-US" dirty="0"/>
            </a:br>
            <a:r>
              <a:rPr lang="en-US" dirty="0"/>
              <a:t>If there is no correlation with overall rating, is there a particulate category that rates highly with high earners.</a:t>
            </a:r>
          </a:p>
          <a:p>
            <a:r>
              <a:rPr lang="en-US" dirty="0"/>
              <a:t>What is the average distance to a train station in each </a:t>
            </a:r>
            <a:r>
              <a:rPr lang="en-US" dirty="0" err="1"/>
              <a:t>neighbourhood</a:t>
            </a:r>
            <a:r>
              <a:rPr lang="en-US" dirty="0"/>
              <a:t>?</a:t>
            </a:r>
            <a:br>
              <a:rPr lang="en-US" dirty="0"/>
            </a:br>
            <a:r>
              <a:rPr lang="en-US" dirty="0"/>
              <a:t>If occupancy rates and revenue are the same </a:t>
            </a:r>
            <a:r>
              <a:rPr lang="en-US" dirty="0" err="1"/>
              <a:t>neighbourhoods</a:t>
            </a:r>
            <a:r>
              <a:rPr lang="en-US" dirty="0"/>
              <a:t>, is close proximity to a train station a contributing factor?</a:t>
            </a:r>
            <a:br>
              <a:rPr lang="en-US" dirty="0"/>
            </a:br>
            <a:r>
              <a:rPr lang="en-US" dirty="0"/>
              <a:t>If occupancy rates and revenue are in different </a:t>
            </a:r>
            <a:r>
              <a:rPr lang="en-US" dirty="0" err="1"/>
              <a:t>neighbourhoods</a:t>
            </a:r>
            <a:r>
              <a:rPr lang="en-US" dirty="0"/>
              <a:t>, which one has a close proximity to a train station a contributing factor?</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1165465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pPr marL="0" indent="0">
              <a:buNone/>
            </a:pPr>
            <a:r>
              <a:rPr lang="en-AU" b="1" dirty="0"/>
              <a:t>Hypothesis</a:t>
            </a:r>
          </a:p>
          <a:p>
            <a:r>
              <a:rPr lang="en-US" dirty="0" err="1"/>
              <a:t>Neighbourhood</a:t>
            </a:r>
            <a:r>
              <a:rPr lang="en-US" dirty="0"/>
              <a:t> and train proximity would have a direct relationship with occupancy.</a:t>
            </a:r>
          </a:p>
          <a:p>
            <a:r>
              <a:rPr lang="en-US" dirty="0" err="1"/>
              <a:t>Neighbourhood</a:t>
            </a:r>
            <a:r>
              <a:rPr lang="en-US" dirty="0"/>
              <a:t> would have a direct impact on profitability.</a:t>
            </a:r>
          </a:p>
          <a:p>
            <a:r>
              <a:rPr lang="en-US" dirty="0"/>
              <a:t>Review numbers will be important when considering occupancy</a:t>
            </a:r>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Section A: Describe core message and questions of interest (clearly stated hypothesis and defined directionality (more, less, increase):</a:t>
            </a:r>
          </a:p>
        </p:txBody>
      </p:sp>
    </p:spTree>
    <p:extLst>
      <p:ext uri="{BB962C8B-B14F-4D97-AF65-F5344CB8AC3E}">
        <p14:creationId xmlns:p14="http://schemas.microsoft.com/office/powerpoint/2010/main" val="2857652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p:txBody>
          <a:bodyPr>
            <a:normAutofit/>
          </a:bodyPr>
          <a:lstStyle/>
          <a:p>
            <a:r>
              <a:rPr lang="en-US" dirty="0"/>
              <a:t>Airbnb data from Kaggle</a:t>
            </a:r>
          </a:p>
          <a:p>
            <a:r>
              <a:rPr lang="en-US" dirty="0"/>
              <a:t>Concerns about the datasets had us bring down data from ‘Inside Airbnb’</a:t>
            </a:r>
          </a:p>
          <a:p>
            <a:r>
              <a:rPr lang="en-US" dirty="0"/>
              <a:t>Partially available in csv format</a:t>
            </a:r>
          </a:p>
          <a:p>
            <a:r>
              <a:rPr lang="en-US" dirty="0"/>
              <a:t>Larger aspects of the data available in .</a:t>
            </a:r>
            <a:r>
              <a:rPr lang="en-US" dirty="0" err="1"/>
              <a:t>gz</a:t>
            </a:r>
            <a:r>
              <a:rPr lang="en-US" dirty="0"/>
              <a:t> format (Gnu zipped), which required unzipping (in </a:t>
            </a:r>
            <a:r>
              <a:rPr lang="en-US" dirty="0" err="1"/>
              <a:t>Winzip</a:t>
            </a:r>
            <a:r>
              <a:rPr lang="en-US" dirty="0"/>
              <a:t>) to save as a .csv</a:t>
            </a:r>
          </a:p>
          <a:p>
            <a:r>
              <a:rPr lang="en-US" dirty="0"/>
              <a:t>Train station information from Victorian  Department of Environment, Land, Water and Planning DELWP. Spatial data, ordered and then downloaded as .csv file</a:t>
            </a:r>
          </a:p>
          <a:p>
            <a:endParaRPr lang="en-US" dirty="0"/>
          </a:p>
          <a:p>
            <a:pPr marL="0" indent="0">
              <a:buNone/>
            </a:pPr>
            <a:endParaRPr lang="en-US" dirty="0"/>
          </a:p>
          <a:p>
            <a:endParaRPr lang="en-US" dirty="0"/>
          </a:p>
          <a:p>
            <a:endParaRPr lang="en-US" dirty="0"/>
          </a:p>
          <a:p>
            <a:endParaRPr lang="en-US" dirty="0"/>
          </a:p>
        </p:txBody>
      </p:sp>
      <p:sp>
        <p:nvSpPr>
          <p:cNvPr id="4" name="Rectangle 3">
            <a:extLst>
              <a:ext uri="{FF2B5EF4-FFF2-40B4-BE49-F238E27FC236}">
                <a16:creationId xmlns:a16="http://schemas.microsoft.com/office/drawing/2014/main" id="{F555A6B0-A439-9443-A251-F97140853746}"/>
              </a:ext>
            </a:extLst>
          </p:cNvPr>
          <p:cNvSpPr/>
          <p:nvPr/>
        </p:nvSpPr>
        <p:spPr>
          <a:xfrm>
            <a:off x="-115614" y="-136634"/>
            <a:ext cx="357352" cy="727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DFD2B9D5-1FFB-004F-BAAE-9EAF622D38AD}"/>
              </a:ext>
            </a:extLst>
          </p:cNvPr>
          <p:cNvSpPr txBox="1">
            <a:spLocks/>
          </p:cNvSpPr>
          <p:nvPr/>
        </p:nvSpPr>
        <p:spPr>
          <a:xfrm>
            <a:off x="333703" y="129244"/>
            <a:ext cx="10515600" cy="1103585"/>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b="1" dirty="0"/>
              <a:t>Section B: Summarise where and how the data was found:</a:t>
            </a:r>
          </a:p>
        </p:txBody>
      </p:sp>
    </p:spTree>
    <p:extLst>
      <p:ext uri="{BB962C8B-B14F-4D97-AF65-F5344CB8AC3E}">
        <p14:creationId xmlns:p14="http://schemas.microsoft.com/office/powerpoint/2010/main" val="266100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B7235C-C25A-DD4F-9DA3-9B342DBBB755}"/>
              </a:ext>
            </a:extLst>
          </p:cNvPr>
          <p:cNvSpPr>
            <a:spLocks noGrp="1"/>
          </p:cNvSpPr>
          <p:nvPr>
            <p:ph idx="1"/>
          </p:nvPr>
        </p:nvSpPr>
        <p:spPr>
          <a:xfrm>
            <a:off x="1954924" y="1240221"/>
            <a:ext cx="9335814" cy="4776951"/>
          </a:xfrm>
        </p:spPr>
        <p:txBody>
          <a:bodyPr>
            <a:normAutofit fontScale="85000" lnSpcReduction="20000"/>
          </a:bodyPr>
          <a:lstStyle/>
          <a:p>
            <a:pPr>
              <a:lnSpc>
                <a:spcPct val="120000"/>
              </a:lnSpc>
            </a:pPr>
            <a:r>
              <a:rPr lang="en-US" dirty="0"/>
              <a:t>extremely large in numbers of the datasets</a:t>
            </a:r>
          </a:p>
          <a:p>
            <a:pPr>
              <a:lnSpc>
                <a:spcPct val="120000"/>
              </a:lnSpc>
            </a:pPr>
            <a:r>
              <a:rPr lang="en-US" dirty="0"/>
              <a:t>Not clearly defined</a:t>
            </a:r>
          </a:p>
          <a:p>
            <a:pPr lvl="1">
              <a:lnSpc>
                <a:spcPct val="120000"/>
              </a:lnSpc>
            </a:pPr>
            <a:r>
              <a:rPr lang="en-US" dirty="0"/>
              <a:t>Multiple columns referred to location property</a:t>
            </a:r>
            <a:br>
              <a:rPr lang="en-US" dirty="0"/>
            </a:br>
            <a:r>
              <a:rPr lang="en-US" dirty="0"/>
              <a:t> - </a:t>
            </a:r>
            <a:r>
              <a:rPr lang="en-US" dirty="0" err="1"/>
              <a:t>neighbourhood</a:t>
            </a:r>
            <a:r>
              <a:rPr lang="en-US" dirty="0"/>
              <a:t> - </a:t>
            </a:r>
            <a:r>
              <a:rPr lang="en-US" dirty="0" err="1"/>
              <a:t>neighbourhood</a:t>
            </a:r>
            <a:r>
              <a:rPr lang="en-US" dirty="0"/>
              <a:t> cleansed – city - smart-location</a:t>
            </a:r>
          </a:p>
          <a:p>
            <a:pPr lvl="1">
              <a:lnSpc>
                <a:spcPct val="120000"/>
              </a:lnSpc>
            </a:pPr>
            <a:r>
              <a:rPr lang="en-US" dirty="0"/>
              <a:t>Only one of these matched the coordinates stored against the Airbnb listing</a:t>
            </a:r>
          </a:p>
          <a:p>
            <a:pPr>
              <a:lnSpc>
                <a:spcPct val="120000"/>
              </a:lnSpc>
            </a:pPr>
            <a:r>
              <a:rPr lang="en-US" dirty="0"/>
              <a:t>Quite messy</a:t>
            </a:r>
          </a:p>
          <a:p>
            <a:pPr lvl="1">
              <a:lnSpc>
                <a:spcPct val="120000"/>
              </a:lnSpc>
            </a:pPr>
            <a:r>
              <a:rPr lang="en-US" dirty="0" err="1"/>
              <a:t>eg</a:t>
            </a:r>
            <a:r>
              <a:rPr lang="en-US" dirty="0"/>
              <a:t> room type was free form - we had 1 ”castle” in Melbourne on the listing</a:t>
            </a:r>
          </a:p>
          <a:p>
            <a:pPr>
              <a:lnSpc>
                <a:spcPct val="120000"/>
              </a:lnSpc>
            </a:pPr>
            <a:r>
              <a:rPr lang="en-US" dirty="0"/>
              <a:t>Typos in information</a:t>
            </a:r>
          </a:p>
          <a:p>
            <a:pPr lvl="1">
              <a:lnSpc>
                <a:spcPct val="120000"/>
              </a:lnSpc>
            </a:pPr>
            <a:r>
              <a:rPr lang="en-US" dirty="0"/>
              <a:t>multiple spellings and configuration of suburb names)</a:t>
            </a:r>
          </a:p>
          <a:p>
            <a:pPr marL="0" indent="0">
              <a:lnSpc>
                <a:spcPct val="120000"/>
              </a:lnSpc>
              <a:buNone/>
            </a:pPr>
            <a:endParaRPr lang="en-US" dirty="0"/>
          </a:p>
          <a:p>
            <a:pPr marL="0" indent="0">
              <a:lnSpc>
                <a:spcPct val="120000"/>
              </a:lnSpc>
              <a:buNone/>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2" name="Rectangle 1">
            <a:extLst>
              <a:ext uri="{FF2B5EF4-FFF2-40B4-BE49-F238E27FC236}">
                <a16:creationId xmlns:a16="http://schemas.microsoft.com/office/drawing/2014/main" id="{E8CB4C78-33B6-3D47-8A22-E4E8AC16B00F}"/>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sp>
        <p:nvSpPr>
          <p:cNvPr id="6" name="Rectangle 5">
            <a:extLst>
              <a:ext uri="{FF2B5EF4-FFF2-40B4-BE49-F238E27FC236}">
                <a16:creationId xmlns:a16="http://schemas.microsoft.com/office/drawing/2014/main" id="{C86BBADE-DDB6-7540-BDC1-A6C587575DB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CAF3F28-FC6D-FA47-BEDA-4E6B74930141}"/>
              </a:ext>
            </a:extLst>
          </p:cNvPr>
          <p:cNvSpPr/>
          <p:nvPr/>
        </p:nvSpPr>
        <p:spPr>
          <a:xfrm>
            <a:off x="1610036" y="471496"/>
            <a:ext cx="5005729" cy="584775"/>
          </a:xfrm>
          <a:prstGeom prst="rect">
            <a:avLst/>
          </a:prstGeom>
        </p:spPr>
        <p:txBody>
          <a:bodyPr wrap="none">
            <a:spAutoFit/>
          </a:bodyPr>
          <a:lstStyle/>
          <a:p>
            <a:r>
              <a:rPr lang="en-US" sz="3200" dirty="0"/>
              <a:t>Data from inside Airbnb was:</a:t>
            </a:r>
          </a:p>
        </p:txBody>
      </p:sp>
      <p:pic>
        <p:nvPicPr>
          <p:cNvPr id="1030" name="Picture 6" descr="Scribble Icons - Download Free Vector Icons | Noun Project">
            <a:extLst>
              <a:ext uri="{FF2B5EF4-FFF2-40B4-BE49-F238E27FC236}">
                <a16:creationId xmlns:a16="http://schemas.microsoft.com/office/drawing/2014/main" id="{452351F1-839B-174F-94BB-D66D5C219B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814" y="4167735"/>
            <a:ext cx="254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756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4776951"/>
          </a:xfrm>
        </p:spPr>
        <p:txBody>
          <a:bodyPr>
            <a:normAutofit fontScale="85000" lnSpcReduction="20000"/>
          </a:bodyPr>
          <a:lstStyle/>
          <a:p>
            <a:pPr>
              <a:lnSpc>
                <a:spcPct val="120000"/>
              </a:lnSpc>
            </a:pPr>
            <a:r>
              <a:rPr lang="en-US" dirty="0"/>
              <a:t>containing train stop name, stop id, longitude and latitude</a:t>
            </a:r>
          </a:p>
          <a:p>
            <a:pPr>
              <a:lnSpc>
                <a:spcPct val="120000"/>
              </a:lnSpc>
            </a:pPr>
            <a:r>
              <a:rPr lang="en-US" dirty="0"/>
              <a:t>Quite large</a:t>
            </a:r>
          </a:p>
          <a:p>
            <a:pPr lvl="1">
              <a:lnSpc>
                <a:spcPct val="120000"/>
              </a:lnSpc>
            </a:pPr>
            <a:r>
              <a:rPr lang="en-US" dirty="0"/>
              <a:t>this was be reduced once scope for the data from </a:t>
            </a:r>
            <a:r>
              <a:rPr lang="en-US" dirty="0" err="1"/>
              <a:t>insideairbnb</a:t>
            </a:r>
            <a:r>
              <a:rPr lang="en-US" dirty="0"/>
              <a:t> is </a:t>
            </a:r>
            <a:r>
              <a:rPr lang="en-US" dirty="0" err="1"/>
              <a:t>finalised</a:t>
            </a:r>
            <a:endParaRPr lang="en-US" dirty="0"/>
          </a:p>
          <a:p>
            <a:pPr>
              <a:lnSpc>
                <a:spcPct val="120000"/>
              </a:lnSpc>
            </a:pPr>
            <a:r>
              <a:rPr lang="en-US" dirty="0"/>
              <a:t>Clean, succinct, ready to be mined</a:t>
            </a:r>
          </a:p>
          <a:p>
            <a:pPr marL="0" indent="0">
              <a:lnSpc>
                <a:spcPct val="120000"/>
              </a:lnSpc>
              <a:buNone/>
            </a:pPr>
            <a:endParaRPr lang="en-US" dirty="0"/>
          </a:p>
          <a:p>
            <a:pPr>
              <a:lnSpc>
                <a:spcPct val="120000"/>
              </a:lnSpc>
            </a:pPr>
            <a:endParaRPr lang="en-US" dirty="0"/>
          </a:p>
          <a:p>
            <a:pPr>
              <a:lnSpc>
                <a:spcPct val="120000"/>
              </a:lnSpc>
            </a:pPr>
            <a:endParaRPr lang="en-US" dirty="0"/>
          </a:p>
          <a:p>
            <a:pPr>
              <a:lnSpc>
                <a:spcPct val="120000"/>
              </a:lnSpc>
            </a:pP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3983398" cy="643831"/>
          </a:xfrm>
          <a:prstGeom prst="rect">
            <a:avLst/>
          </a:prstGeom>
        </p:spPr>
        <p:txBody>
          <a:bodyPr wrap="none">
            <a:spAutoFit/>
          </a:bodyPr>
          <a:lstStyle/>
          <a:p>
            <a:pPr>
              <a:lnSpc>
                <a:spcPct val="120000"/>
              </a:lnSpc>
            </a:pPr>
            <a:r>
              <a:rPr lang="en-US" sz="3200" dirty="0"/>
              <a:t>Data from DELWP was:</a:t>
            </a:r>
          </a:p>
        </p:txBody>
      </p:sp>
      <p:pic>
        <p:nvPicPr>
          <p:cNvPr id="2052" name="Picture 4" descr="Check Mark Icons - Download Free Vector Icons | Noun Project">
            <a:extLst>
              <a:ext uri="{FF2B5EF4-FFF2-40B4-BE49-F238E27FC236}">
                <a16:creationId xmlns:a16="http://schemas.microsoft.com/office/drawing/2014/main" id="{28BEB303-D4F7-BD49-BA87-5853DA2C6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0155" y="4983162"/>
            <a:ext cx="1724573" cy="172457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82AC2A9E-C815-A849-A2C2-A9B4826776DF}"/>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9" name="Picture 8">
            <a:extLst>
              <a:ext uri="{FF2B5EF4-FFF2-40B4-BE49-F238E27FC236}">
                <a16:creationId xmlns:a16="http://schemas.microsoft.com/office/drawing/2014/main" id="{706E3CEC-18DB-524B-B6C2-E65BC060A9DD}"/>
              </a:ext>
            </a:extLst>
          </p:cNvPr>
          <p:cNvPicPr>
            <a:picLocks noChangeAspect="1"/>
          </p:cNvPicPr>
          <p:nvPr/>
        </p:nvPicPr>
        <p:blipFill>
          <a:blip r:embed="rId3"/>
          <a:stretch>
            <a:fillRect/>
          </a:stretch>
        </p:blipFill>
        <p:spPr>
          <a:xfrm>
            <a:off x="1610036" y="3468414"/>
            <a:ext cx="8489999" cy="1729264"/>
          </a:xfrm>
          <a:prstGeom prst="rect">
            <a:avLst/>
          </a:prstGeom>
          <a:effectLst>
            <a:outerShdw blurRad="152400" dist="38100" dir="2700000" algn="tl" rotWithShape="0">
              <a:prstClr val="black">
                <a:alpha val="40000"/>
              </a:prstClr>
            </a:outerShdw>
          </a:effectLst>
        </p:spPr>
      </p:pic>
    </p:spTree>
    <p:extLst>
      <p:ext uri="{BB962C8B-B14F-4D97-AF65-F5344CB8AC3E}">
        <p14:creationId xmlns:p14="http://schemas.microsoft.com/office/powerpoint/2010/main" val="2384315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A3CBA02-8294-BB42-8784-4A73C30234FC}"/>
              </a:ext>
            </a:extLst>
          </p:cNvPr>
          <p:cNvPicPr>
            <a:picLocks noChangeAspect="1"/>
          </p:cNvPicPr>
          <p:nvPr/>
        </p:nvPicPr>
        <p:blipFill>
          <a:blip r:embed="rId2"/>
          <a:stretch>
            <a:fillRect/>
          </a:stretch>
        </p:blipFill>
        <p:spPr>
          <a:xfrm>
            <a:off x="8706050" y="2836311"/>
            <a:ext cx="3062052" cy="2652288"/>
          </a:xfrm>
          <a:prstGeom prst="rect">
            <a:avLst/>
          </a:prstGeom>
          <a:effectLst>
            <a:outerShdw blurRad="152400" dist="38100" dir="2700000" algn="tl" rotWithShape="0">
              <a:prstClr val="black">
                <a:alpha val="40000"/>
              </a:prstClr>
            </a:outerShdw>
          </a:effectLst>
        </p:spPr>
      </p:pic>
      <p:sp>
        <p:nvSpPr>
          <p:cNvPr id="5" name="Rectangle 4">
            <a:extLst>
              <a:ext uri="{FF2B5EF4-FFF2-40B4-BE49-F238E27FC236}">
                <a16:creationId xmlns:a16="http://schemas.microsoft.com/office/drawing/2014/main" id="{DCCA4C07-4DA0-8644-864C-2A8FD439EEEB}"/>
              </a:ext>
            </a:extLst>
          </p:cNvPr>
          <p:cNvSpPr/>
          <p:nvPr/>
        </p:nvSpPr>
        <p:spPr>
          <a:xfrm>
            <a:off x="0" y="0"/>
            <a:ext cx="1240221" cy="6936828"/>
          </a:xfrm>
          <a:prstGeom prst="rect">
            <a:avLst/>
          </a:prstGeom>
          <a:solidFill>
            <a:srgbClr val="F9B3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DBD3A432-9AC2-914E-AE28-086F832CB8A9}"/>
              </a:ext>
            </a:extLst>
          </p:cNvPr>
          <p:cNvSpPr>
            <a:spLocks noGrp="1"/>
          </p:cNvSpPr>
          <p:nvPr>
            <p:ph idx="1"/>
          </p:nvPr>
        </p:nvSpPr>
        <p:spPr>
          <a:xfrm>
            <a:off x="1954924" y="1240221"/>
            <a:ext cx="9335814" cy="5467514"/>
          </a:xfrm>
        </p:spPr>
        <p:txBody>
          <a:bodyPr>
            <a:normAutofit fontScale="85000" lnSpcReduction="20000"/>
          </a:bodyPr>
          <a:lstStyle/>
          <a:p>
            <a:pPr marL="0" indent="0">
              <a:lnSpc>
                <a:spcPct val="120000"/>
              </a:lnSpc>
              <a:buNone/>
            </a:pPr>
            <a:r>
              <a:rPr lang="en-US" dirty="0"/>
              <a:t>CSV file read into </a:t>
            </a:r>
            <a:r>
              <a:rPr lang="en-US" dirty="0" err="1"/>
              <a:t>Jupyter</a:t>
            </a:r>
            <a:r>
              <a:rPr lang="en-US" dirty="0"/>
              <a:t> Notebook</a:t>
            </a:r>
            <a:endParaRPr lang="en-US" b="1" dirty="0"/>
          </a:p>
          <a:p>
            <a:pPr marL="0" indent="0">
              <a:lnSpc>
                <a:spcPct val="120000"/>
              </a:lnSpc>
              <a:buNone/>
            </a:pPr>
            <a:r>
              <a:rPr lang="en-US" dirty="0"/>
              <a:t>Based on the data needs for our questions, the following records were not required and dropped from the data frame.</a:t>
            </a:r>
          </a:p>
          <a:p>
            <a:pPr marL="457200" lvl="1" indent="0">
              <a:lnSpc>
                <a:spcPct val="120000"/>
              </a:lnSpc>
              <a:buNone/>
            </a:pPr>
            <a:r>
              <a:rPr lang="en-US" b="1" dirty="0"/>
              <a:t>Room type:</a:t>
            </a:r>
          </a:p>
          <a:p>
            <a:pPr lvl="1">
              <a:lnSpc>
                <a:spcPct val="120000"/>
              </a:lnSpc>
            </a:pPr>
            <a:r>
              <a:rPr lang="en-US" dirty="0"/>
              <a:t>The question is around investing in an Airbnb property</a:t>
            </a:r>
            <a:br>
              <a:rPr lang="en-US" dirty="0"/>
            </a:br>
            <a:r>
              <a:rPr lang="en-US" dirty="0"/>
              <a:t>so we are only interested in entire homes</a:t>
            </a:r>
          </a:p>
          <a:p>
            <a:pPr lvl="1">
              <a:lnSpc>
                <a:spcPct val="120000"/>
              </a:lnSpc>
            </a:pPr>
            <a:r>
              <a:rPr lang="en-US" dirty="0"/>
              <a:t>Dropped private rooms / shared rooms / hotel rooms</a:t>
            </a:r>
          </a:p>
          <a:p>
            <a:pPr marL="457200" lvl="1" indent="0">
              <a:lnSpc>
                <a:spcPct val="120000"/>
              </a:lnSpc>
              <a:buNone/>
            </a:pPr>
            <a:r>
              <a:rPr lang="en-US" b="1" dirty="0"/>
              <a:t>Drop irrelevant columns</a:t>
            </a:r>
            <a:endParaRPr lang="en-US" dirty="0"/>
          </a:p>
          <a:p>
            <a:pPr marL="457200" lvl="1" indent="0">
              <a:lnSpc>
                <a:spcPct val="120000"/>
              </a:lnSpc>
              <a:buNone/>
            </a:pPr>
            <a:r>
              <a:rPr lang="en-US" b="1" dirty="0" err="1"/>
              <a:t>Neighbourhood</a:t>
            </a:r>
            <a:r>
              <a:rPr lang="en-US" dirty="0"/>
              <a:t>:</a:t>
            </a:r>
          </a:p>
          <a:p>
            <a:pPr lvl="1">
              <a:lnSpc>
                <a:spcPct val="120000"/>
              </a:lnSpc>
            </a:pPr>
            <a:r>
              <a:rPr lang="en-US" dirty="0"/>
              <a:t>To focus on purely metropolitan properties we</a:t>
            </a:r>
            <a:br>
              <a:rPr lang="en-US" dirty="0"/>
            </a:br>
            <a:r>
              <a:rPr lang="en-US" dirty="0"/>
              <a:t>dropped listings to within 15km of CBD</a:t>
            </a:r>
          </a:p>
          <a:p>
            <a:pPr lvl="1">
              <a:lnSpc>
                <a:spcPct val="120000"/>
              </a:lnSpc>
            </a:pPr>
            <a:r>
              <a:rPr lang="en-US" dirty="0"/>
              <a:t>Achieved by using latitude and longitude in data to</a:t>
            </a:r>
            <a:br>
              <a:rPr lang="en-US" dirty="0"/>
            </a:br>
            <a:r>
              <a:rPr lang="en-US" dirty="0"/>
              <a:t>determine the distance from the CBD</a:t>
            </a:r>
          </a:p>
          <a:p>
            <a:pPr marL="0" indent="0">
              <a:lnSpc>
                <a:spcPct val="120000"/>
              </a:lnSpc>
              <a:buNone/>
            </a:pPr>
            <a:r>
              <a:rPr lang="en-US" b="1" dirty="0"/>
              <a:t>Used loc property for Room type and </a:t>
            </a:r>
            <a:r>
              <a:rPr lang="en-US" b="1" dirty="0" err="1"/>
              <a:t>Neighbourhood</a:t>
            </a:r>
            <a:endParaRPr lang="en-US" b="1" dirty="0"/>
          </a:p>
          <a:p>
            <a:pPr marL="0" indent="0">
              <a:lnSpc>
                <a:spcPct val="120000"/>
              </a:lnSpc>
              <a:buNone/>
            </a:pPr>
            <a:endParaRPr lang="en-US" dirty="0"/>
          </a:p>
        </p:txBody>
      </p:sp>
      <p:sp>
        <p:nvSpPr>
          <p:cNvPr id="7" name="Rectangle 6">
            <a:extLst>
              <a:ext uri="{FF2B5EF4-FFF2-40B4-BE49-F238E27FC236}">
                <a16:creationId xmlns:a16="http://schemas.microsoft.com/office/drawing/2014/main" id="{2E40D634-B637-AD40-9A07-4D10AFF75408}"/>
              </a:ext>
            </a:extLst>
          </p:cNvPr>
          <p:cNvSpPr/>
          <p:nvPr/>
        </p:nvSpPr>
        <p:spPr>
          <a:xfrm>
            <a:off x="1610036" y="471496"/>
            <a:ext cx="5173852" cy="643831"/>
          </a:xfrm>
          <a:prstGeom prst="rect">
            <a:avLst/>
          </a:prstGeom>
        </p:spPr>
        <p:txBody>
          <a:bodyPr wrap="none">
            <a:spAutoFit/>
          </a:bodyPr>
          <a:lstStyle/>
          <a:p>
            <a:pPr>
              <a:lnSpc>
                <a:spcPct val="120000"/>
              </a:lnSpc>
            </a:pPr>
            <a:r>
              <a:rPr lang="en-AU" sz="3200" dirty="0"/>
              <a:t>First Wave - Irrelevant records</a:t>
            </a:r>
          </a:p>
        </p:txBody>
      </p:sp>
      <p:sp>
        <p:nvSpPr>
          <p:cNvPr id="8" name="Rectangle 7">
            <a:extLst>
              <a:ext uri="{FF2B5EF4-FFF2-40B4-BE49-F238E27FC236}">
                <a16:creationId xmlns:a16="http://schemas.microsoft.com/office/drawing/2014/main" id="{82A7FDA2-FF28-4D42-8B9F-CD4D579EEF14}"/>
              </a:ext>
            </a:extLst>
          </p:cNvPr>
          <p:cNvSpPr/>
          <p:nvPr/>
        </p:nvSpPr>
        <p:spPr>
          <a:xfrm>
            <a:off x="9713533" y="150265"/>
            <a:ext cx="1893788" cy="369332"/>
          </a:xfrm>
          <a:prstGeom prst="rect">
            <a:avLst/>
          </a:prstGeom>
        </p:spPr>
        <p:txBody>
          <a:bodyPr wrap="none">
            <a:spAutoFit/>
          </a:bodyPr>
          <a:lstStyle/>
          <a:p>
            <a:r>
              <a:rPr lang="en-AU" b="1" dirty="0"/>
              <a:t>C. Data Wrangling</a:t>
            </a:r>
            <a:endParaRPr lang="en-US" dirty="0"/>
          </a:p>
        </p:txBody>
      </p:sp>
      <p:pic>
        <p:nvPicPr>
          <p:cNvPr id="3074" name="Picture 2">
            <a:extLst>
              <a:ext uri="{FF2B5EF4-FFF2-40B4-BE49-F238E27FC236}">
                <a16:creationId xmlns:a16="http://schemas.microsoft.com/office/drawing/2014/main" id="{2A02DC4D-0A45-9540-A869-B25F145FC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9840" y="3157135"/>
            <a:ext cx="1903413" cy="1726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87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TotalTime>
  <Words>1433</Words>
  <Application>Microsoft Macintosh PowerPoint</Application>
  <PresentationFormat>Widescreen</PresentationFormat>
  <Paragraphs>150</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Neighbourhood  - Summary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R Sutton (DJCS)</dc:creator>
  <cp:lastModifiedBy>Jason R Sutton (DJCS)</cp:lastModifiedBy>
  <cp:revision>92</cp:revision>
  <dcterms:created xsi:type="dcterms:W3CDTF">2021-01-19T10:23:59Z</dcterms:created>
  <dcterms:modified xsi:type="dcterms:W3CDTF">2021-01-20T11:12:09Z</dcterms:modified>
</cp:coreProperties>
</file>