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57" r:id="rId4"/>
    <p:sldId id="276" r:id="rId5"/>
    <p:sldId id="277" r:id="rId6"/>
    <p:sldId id="278" r:id="rId7"/>
    <p:sldId id="279" r:id="rId8"/>
    <p:sldId id="281" r:id="rId9"/>
    <p:sldId id="283" r:id="rId10"/>
    <p:sldId id="282" r:id="rId11"/>
    <p:sldId id="280" r:id="rId12"/>
    <p:sldId id="259" r:id="rId13"/>
    <p:sldId id="275" r:id="rId14"/>
    <p:sldId id="258"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281"/>
  </p:normalViewPr>
  <p:slideViewPr>
    <p:cSldViewPr snapToGrid="0" snapToObjects="1">
      <p:cViewPr varScale="1">
        <p:scale>
          <a:sx n="121" d="100"/>
          <a:sy n="121" d="100"/>
        </p:scale>
        <p:origin x="20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912F-FAA9-9443-A482-5F68D70EE4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EAB70E-ACAC-C342-8947-2CF960561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F75264-0AFD-4C4F-B1AB-843937F4181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0112894-36C2-EF4C-BF77-EE41107F3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3C1EE-DD56-F64B-9EF1-F4C62CB6176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727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29A6-AFB5-7F4F-ACFF-45EC7B61B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4F8574-071B-8C42-ABF8-124300BBF6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0331E-EA36-F24B-B074-69D6F4F32D0C}"/>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227AE375-DEFC-1341-8707-71492635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883A7-CEFC-524F-B16D-6D9D7B98664D}"/>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4959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523AD-E783-9C48-9152-055FA7C5A1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295EA-CC94-EA43-AFFD-4DE88D963D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7F9A54-D745-C243-B0D7-DB6EEDFD8B9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DE4E88F8-6D41-4749-B4B9-F2F4EC4CC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27243-3D72-B649-9B65-1EAF320D0E84}"/>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594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3B0C-A621-BC44-A1DF-BAECB0489C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C97D5E-E4FF-5E42-B6D9-8F1F80CFE8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77A15B-5766-0C44-8F4B-86B6FDB266B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E938EC21-FAF7-6344-A5A7-93BDF4A03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C36C5-28B7-384B-BAB9-4F685ECE8C4E}"/>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951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38F-89ED-E94F-8662-20076969ED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DDDB00-B427-F04A-A522-DE2E70234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647D87-2EBE-294A-9C32-DBF10787881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54CF9AC-0C64-7843-B74D-DC78B19C4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D6A14-FC38-874C-81F4-F3442EA86F49}"/>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48342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6B8A-4A90-6F48-8BA5-9A4E798D25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4A3385-EB7F-834C-8D24-EA0508E079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5CBB36-B326-3249-8B7C-C9E2EE1FBB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2D5AAD-70F2-8B40-8FA6-3278C1B1261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A65760C0-4D38-424C-82F0-0117A1CE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FCDEB-B859-8247-8F78-7F3036BF330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02301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131-7CE2-B242-85A3-FF488607A6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318D35-0A55-914C-BA81-BD9DAE034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4B3C4D-54B0-264E-9824-48865F701F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B08848-B82B-B649-A4FA-95A59B919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76FF79-C74E-7841-873F-FA462F5CD5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0DC13A-B332-4046-ABD9-CE91D427860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8" name="Footer Placeholder 7">
            <a:extLst>
              <a:ext uri="{FF2B5EF4-FFF2-40B4-BE49-F238E27FC236}">
                <a16:creationId xmlns:a16="http://schemas.microsoft.com/office/drawing/2014/main" id="{71E2A52F-7FE4-7D49-8949-708F21B84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DEE40-E53A-D549-894F-F51462399413}"/>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079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ED38-61D3-B14E-B4AB-FFCD10B7E1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063711-3A3A-8B4F-853B-8E0E84E69A81}"/>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4" name="Footer Placeholder 3">
            <a:extLst>
              <a:ext uri="{FF2B5EF4-FFF2-40B4-BE49-F238E27FC236}">
                <a16:creationId xmlns:a16="http://schemas.microsoft.com/office/drawing/2014/main" id="{9E780F6A-6163-E44D-BBDE-0D50EE311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7E8F6-8C5D-8045-8193-D51A377760B0}"/>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69936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BD28F-018F-0449-9C9E-EB74A4EE7AD8}"/>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3" name="Footer Placeholder 2">
            <a:extLst>
              <a:ext uri="{FF2B5EF4-FFF2-40B4-BE49-F238E27FC236}">
                <a16:creationId xmlns:a16="http://schemas.microsoft.com/office/drawing/2014/main" id="{EE7E5729-9C3E-9C47-900E-BBDFC3A48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E8FC9-F4F3-C14F-8667-2E6B5EADD6E7}"/>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4997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B92D-8A92-CD4C-BD4E-DF3464F8A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FF2DB4E-C0D0-5349-A02D-8855625C5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3B786B-AE04-4D42-8BA6-D5DDEEE5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F81DE6-73FC-694D-9D49-D0FA3B72FAF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89F7D679-2E56-0748-81E9-499A70234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9D0B4-8042-3C4F-B858-EFECEEE6BA1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79145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CF5-F9A9-4E4D-89D1-C4089512CC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B145CCC-A4AE-2D4F-AF74-6ECA4F61C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D06E1-866F-914B-82F9-4C5DB2058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18F04E-21EE-B948-8391-45030264CBE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5301A54A-AE17-A249-BBBD-D07B25C62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DA28E-89AC-554E-8DA4-27162DA3687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1668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B9409-A728-674D-82CA-F324C4FC4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A42BAF-1D5F-7546-8F29-A93755894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3DA69F-CF38-C74A-A650-329284CC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F6553A6B-F821-FB45-98F9-521F29B73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A1301-F24E-A64F-9CDD-F0C9F0BA2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E31A-D26E-4C4C-82B3-16C38681C09C}" type="slidenum">
              <a:rPr lang="en-US" smtClean="0"/>
              <a:t>‹#›</a:t>
            </a:fld>
            <a:endParaRPr lang="en-US"/>
          </a:p>
        </p:txBody>
      </p:sp>
    </p:spTree>
    <p:extLst>
      <p:ext uri="{BB962C8B-B14F-4D97-AF65-F5344CB8AC3E}">
        <p14:creationId xmlns:p14="http://schemas.microsoft.com/office/powerpoint/2010/main" val="281780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5AB6-75BB-5E40-92C9-169437B4E5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0E45108-73BB-4248-B3B0-BDC3978D4711}"/>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F1FFD438-F40F-2146-814A-D2209782D1FA}"/>
              </a:ext>
            </a:extLst>
          </p:cNvPr>
          <p:cNvSpPr/>
          <p:nvPr/>
        </p:nvSpPr>
        <p:spPr>
          <a:xfrm>
            <a:off x="0" y="0"/>
            <a:ext cx="12192000" cy="6936828"/>
          </a:xfrm>
          <a:prstGeom prst="rect">
            <a:avLst/>
          </a:prstGeom>
          <a:solidFill>
            <a:srgbClr val="F9B3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2404AD-6F14-F343-A5BF-A4A9C5AF86A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2A6ECC-BC3E-F849-98C5-8F38DAFBF57F}"/>
              </a:ext>
            </a:extLst>
          </p:cNvPr>
          <p:cNvPicPr>
            <a:picLocks noChangeAspect="1"/>
          </p:cNvPicPr>
          <p:nvPr/>
        </p:nvPicPr>
        <p:blipFill>
          <a:blip r:embed="rId2"/>
          <a:stretch>
            <a:fillRect/>
          </a:stretch>
        </p:blipFill>
        <p:spPr>
          <a:xfrm>
            <a:off x="3112376" y="711200"/>
            <a:ext cx="5715000" cy="1778000"/>
          </a:xfrm>
          <a:prstGeom prst="rect">
            <a:avLst/>
          </a:prstGeom>
        </p:spPr>
      </p:pic>
    </p:spTree>
    <p:extLst>
      <p:ext uri="{BB962C8B-B14F-4D97-AF65-F5344CB8AC3E}">
        <p14:creationId xmlns:p14="http://schemas.microsoft.com/office/powerpoint/2010/main" val="344555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40000" lnSpcReduction="20000"/>
          </a:bodyPr>
          <a:lstStyle/>
          <a:p>
            <a:pPr marL="0" indent="0">
              <a:buNone/>
            </a:pPr>
            <a:endParaRPr lang="en-US" dirty="0"/>
          </a:p>
          <a:p>
            <a:r>
              <a:rPr lang="en-US" dirty="0"/>
              <a:t>Duplicates – none identified</a:t>
            </a:r>
          </a:p>
          <a:p>
            <a:r>
              <a:rPr lang="en-US" dirty="0"/>
              <a:t>Type conversion - done</a:t>
            </a:r>
          </a:p>
          <a:p>
            <a:r>
              <a:rPr lang="en-US" dirty="0"/>
              <a:t>Syntax errors(remove white space) – done</a:t>
            </a:r>
          </a:p>
          <a:p>
            <a:r>
              <a:rPr lang="en-US" dirty="0"/>
              <a:t>Remove white spaces – checking with team if issue columns are required</a:t>
            </a:r>
          </a:p>
          <a:p>
            <a:r>
              <a:rPr lang="en-US" dirty="0"/>
              <a:t>Pad strings: </a:t>
            </a:r>
            <a:r>
              <a:rPr lang="en-US" dirty="0" err="1"/>
              <a:t>ie</a:t>
            </a:r>
            <a:r>
              <a:rPr lang="en-US" dirty="0"/>
              <a:t> 313 =&gt; 000313 (6 digits) = not required</a:t>
            </a:r>
          </a:p>
          <a:p>
            <a:r>
              <a:rPr lang="en-US" dirty="0"/>
              <a:t>Fix typos: check unique values for consistency– checking with team if issue columns are required</a:t>
            </a:r>
          </a:p>
          <a:p>
            <a:r>
              <a:rPr lang="en-US" dirty="0"/>
              <a:t>Gender</a:t>
            </a:r>
          </a:p>
          <a:p>
            <a:r>
              <a:rPr lang="en-US" dirty="0"/>
              <a:t>m</a:t>
            </a:r>
          </a:p>
          <a:p>
            <a:r>
              <a:rPr lang="en-US" dirty="0"/>
              <a:t>Male</a:t>
            </a:r>
          </a:p>
          <a:p>
            <a:r>
              <a:rPr lang="en-US" dirty="0"/>
              <a:t>To fix: </a:t>
            </a:r>
            <a:r>
              <a:rPr lang="en-US" dirty="0" err="1"/>
              <a:t>dataframe</a:t>
            </a:r>
            <a:r>
              <a:rPr lang="en-US" dirty="0"/>
              <a:t>['gender'].map({'m': 'male', fem.': 'female', ...})</a:t>
            </a:r>
          </a:p>
          <a:p>
            <a:r>
              <a:rPr lang="en-US" dirty="0"/>
              <a:t>Standardize</a:t>
            </a:r>
          </a:p>
          <a:p>
            <a:r>
              <a:rPr lang="en-US" dirty="0"/>
              <a:t>	For strings, make sure all values are either in lower or upper case – not  required</a:t>
            </a:r>
          </a:p>
          <a:p>
            <a:r>
              <a:rPr lang="en-US" dirty="0"/>
              <a:t>	Dates – not required</a:t>
            </a:r>
          </a:p>
          <a:p>
            <a:r>
              <a:rPr lang="en-US" dirty="0"/>
              <a:t>Missing values - done</a:t>
            </a:r>
          </a:p>
          <a:p>
            <a:r>
              <a:rPr lang="en-US" dirty="0"/>
              <a:t>	Outliers - worth investigating before removing – to be done during individual </a:t>
            </a:r>
            <a:r>
              <a:rPr lang="en-US" dirty="0" err="1"/>
              <a:t>tasls</a:t>
            </a:r>
            <a:endParaRPr lang="en-US" dirty="0"/>
          </a:p>
          <a:p>
            <a:r>
              <a:rPr lang="en-US" dirty="0"/>
              <a:t>in-record &amp; cross-datasets errors – not required</a:t>
            </a:r>
          </a:p>
          <a:p>
            <a:r>
              <a:rPr lang="en-US" dirty="0"/>
              <a:t>For example, if we have a dataset about the cost of living in cities. The total column must be equivalent to the sum of rent, transport, and food.</a:t>
            </a:r>
          </a:p>
          <a:p>
            <a:r>
              <a:rPr lang="en-US" dirty="0"/>
              <a:t>Verifying - re-inspecting data - sometimes even just a common sense check – verifying as I go</a:t>
            </a:r>
          </a:p>
          <a:p>
            <a:r>
              <a:rPr lang="en-US" dirty="0"/>
              <a:t>Reporting - Reporting how healthy the data is?? Checking as I go</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p:txBody>
      </p:sp>
      <p:sp>
        <p:nvSpPr>
          <p:cNvPr id="2" name="Rectangle 1">
            <a:extLst>
              <a:ext uri="{FF2B5EF4-FFF2-40B4-BE49-F238E27FC236}">
                <a16:creationId xmlns:a16="http://schemas.microsoft.com/office/drawing/2014/main" id="{5E70937E-05D1-C149-8418-52B2C035C339}"/>
              </a:ext>
            </a:extLst>
          </p:cNvPr>
          <p:cNvSpPr/>
          <p:nvPr/>
        </p:nvSpPr>
        <p:spPr>
          <a:xfrm>
            <a:off x="7546427" y="1420450"/>
            <a:ext cx="6096000" cy="4801314"/>
          </a:xfrm>
          <a:prstGeom prst="rect">
            <a:avLst/>
          </a:prstGeom>
        </p:spPr>
        <p:txBody>
          <a:bodyPr>
            <a:spAutoFit/>
          </a:bodyPr>
          <a:lstStyle/>
          <a:p>
            <a:endParaRPr lang="en-US" dirty="0"/>
          </a:p>
          <a:p>
            <a:r>
              <a:rPr lang="en-US" dirty="0"/>
              <a:t>Data cleaning process:</a:t>
            </a:r>
          </a:p>
          <a:p>
            <a:endParaRPr lang="en-US" dirty="0"/>
          </a:p>
          <a:p>
            <a:r>
              <a:rPr lang="en-US" dirty="0"/>
              <a:t>#Check data info for null fields</a:t>
            </a:r>
          </a:p>
          <a:p>
            <a:r>
              <a:rPr lang="en-US" dirty="0"/>
              <a:t>#Replace null (missing) value with relevant data</a:t>
            </a:r>
          </a:p>
          <a:p>
            <a:endParaRPr lang="en-US" dirty="0"/>
          </a:p>
          <a:p>
            <a:r>
              <a:rPr lang="en-US" dirty="0"/>
              <a:t># - the </a:t>
            </a:r>
            <a:r>
              <a:rPr lang="en-US" dirty="0" err="1"/>
              <a:t>followng</a:t>
            </a:r>
            <a:r>
              <a:rPr lang="en-US" dirty="0"/>
              <a:t> columns have incorrect </a:t>
            </a:r>
            <a:r>
              <a:rPr lang="en-US" dirty="0" err="1"/>
              <a:t>dtypes</a:t>
            </a:r>
            <a:endParaRPr lang="en-US" dirty="0"/>
          </a:p>
          <a:p>
            <a:r>
              <a:rPr lang="en-US" dirty="0"/>
              <a:t>	converted strings to:</a:t>
            </a:r>
          </a:p>
          <a:p>
            <a:r>
              <a:rPr lang="en-US" dirty="0"/>
              <a:t>	integers and floats</a:t>
            </a:r>
          </a:p>
          <a:p>
            <a:r>
              <a:rPr lang="en-US" dirty="0"/>
              <a:t>	(including currency)</a:t>
            </a:r>
          </a:p>
          <a:p>
            <a:r>
              <a:rPr lang="en-US" dirty="0"/>
              <a:t>#strip leading and trailing space</a:t>
            </a:r>
          </a:p>
          <a:p>
            <a:endParaRPr lang="en-US" dirty="0"/>
          </a:p>
          <a:p>
            <a:r>
              <a:rPr lang="en-US" dirty="0"/>
              <a:t>#checked unique values in city column</a:t>
            </a:r>
          </a:p>
          <a:p>
            <a:r>
              <a:rPr lang="en-US" dirty="0"/>
              <a:t>	#corrected spelling mistakes</a:t>
            </a:r>
          </a:p>
          <a:p>
            <a:r>
              <a:rPr lang="en-US" dirty="0"/>
              <a:t>	#formalized suburb naming conventions</a:t>
            </a:r>
          </a:p>
          <a:p>
            <a:r>
              <a:rPr lang="en-US" dirty="0"/>
              <a:t>	#dropped non-sensical data</a:t>
            </a:r>
          </a:p>
          <a:p>
            <a:r>
              <a:rPr lang="en-US" dirty="0"/>
              <a:t>#Drop </a:t>
            </a:r>
            <a:r>
              <a:rPr lang="en-US" dirty="0" err="1"/>
              <a:t>irrlevant</a:t>
            </a:r>
            <a:r>
              <a:rPr lang="en-US" dirty="0"/>
              <a:t> </a:t>
            </a:r>
            <a:r>
              <a:rPr lang="en-US" dirty="0" err="1"/>
              <a:t>colum</a:t>
            </a:r>
            <a:endParaRPr lang="en-US" dirty="0"/>
          </a:p>
        </p:txBody>
      </p:sp>
    </p:spTree>
    <p:extLst>
      <p:ext uri="{BB962C8B-B14F-4D97-AF65-F5344CB8AC3E}">
        <p14:creationId xmlns:p14="http://schemas.microsoft.com/office/powerpoint/2010/main" val="407056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77500" lnSpcReduction="20000"/>
          </a:bodyPr>
          <a:lstStyle/>
          <a:p>
            <a:r>
              <a:rPr lang="en-US" dirty="0"/>
              <a:t>Followed the the </a:t>
            </a:r>
            <a:r>
              <a:rPr lang="en-US" i="1" dirty="0"/>
              <a:t>Ultimate guide to data cleaning </a:t>
            </a:r>
            <a:r>
              <a:rPr lang="en-US" dirty="0"/>
              <a:t>from  </a:t>
            </a:r>
            <a:r>
              <a:rPr lang="en-US" dirty="0" err="1"/>
              <a:t>towardsdatascience.com</a:t>
            </a:r>
            <a:endParaRPr lang="en-US" dirty="0"/>
          </a:p>
          <a:p>
            <a:pPr marL="0" indent="0">
              <a:buNone/>
            </a:pPr>
            <a:r>
              <a:rPr lang="en-US" dirty="0"/>
              <a:t>Data from inside Airbnb was:</a:t>
            </a:r>
          </a:p>
          <a:p>
            <a:r>
              <a:rPr lang="en-US" dirty="0"/>
              <a:t>extremely large in numbers of the datasets</a:t>
            </a:r>
          </a:p>
          <a:p>
            <a:r>
              <a:rPr lang="en-US" dirty="0"/>
              <a:t>Not clearly defined</a:t>
            </a:r>
          </a:p>
          <a:p>
            <a:pPr lvl="1"/>
            <a:r>
              <a:rPr lang="en-US" dirty="0" err="1"/>
              <a:t>eg</a:t>
            </a:r>
            <a:r>
              <a:rPr lang="en-US" dirty="0"/>
              <a:t> </a:t>
            </a:r>
            <a:r>
              <a:rPr lang="en-US" dirty="0" err="1"/>
              <a:t>Multilpe</a:t>
            </a:r>
            <a:r>
              <a:rPr lang="en-US" dirty="0"/>
              <a:t> columns loosely referred to location of the Airbnb property</a:t>
            </a:r>
            <a:br>
              <a:rPr lang="en-US" dirty="0"/>
            </a:br>
            <a:r>
              <a:rPr lang="en-US" dirty="0"/>
              <a:t> - </a:t>
            </a:r>
            <a:r>
              <a:rPr lang="en-US" dirty="0" err="1"/>
              <a:t>neighbourhood</a:t>
            </a:r>
            <a:r>
              <a:rPr lang="en-US" dirty="0"/>
              <a:t> - </a:t>
            </a:r>
            <a:r>
              <a:rPr lang="en-US" dirty="0" err="1"/>
              <a:t>neighbourhood</a:t>
            </a:r>
            <a:r>
              <a:rPr lang="en-US" dirty="0"/>
              <a:t> cleansed – city - smart-location</a:t>
            </a:r>
          </a:p>
          <a:p>
            <a:pPr lvl="1"/>
            <a:r>
              <a:rPr lang="en-US" dirty="0"/>
              <a:t>Only one of these matched the coordinates stored against the Airbnb listing</a:t>
            </a:r>
          </a:p>
          <a:p>
            <a:r>
              <a:rPr lang="en-US" dirty="0"/>
              <a:t>Quite messy</a:t>
            </a:r>
          </a:p>
          <a:p>
            <a:pPr lvl="1"/>
            <a:r>
              <a:rPr lang="en-US" dirty="0" err="1"/>
              <a:t>eg</a:t>
            </a:r>
            <a:r>
              <a:rPr lang="en-US" dirty="0"/>
              <a:t> room type was free form - we had 1 ”castle” in Melbourne on the listing</a:t>
            </a:r>
          </a:p>
          <a:p>
            <a:r>
              <a:rPr lang="en-US" dirty="0"/>
              <a:t>typos in information (multiple spellings and configuration of suburb names)</a:t>
            </a:r>
          </a:p>
          <a:p>
            <a:r>
              <a:rPr lang="en-US" dirty="0"/>
              <a:t>outliers – not removed until later in the analysis</a:t>
            </a:r>
          </a:p>
          <a:p>
            <a:pPr marL="0" indent="0">
              <a:buNone/>
            </a:pPr>
            <a:r>
              <a:rPr lang="en-US" dirty="0"/>
              <a:t>Data from DELWP</a:t>
            </a:r>
          </a:p>
          <a:p>
            <a:r>
              <a:rPr lang="en-US" dirty="0"/>
              <a:t>Quite large, this will be reduced one scope for the data from </a:t>
            </a:r>
            <a:r>
              <a:rPr lang="en-US" dirty="0" err="1"/>
              <a:t>insideairbnb</a:t>
            </a:r>
            <a:r>
              <a:rPr lang="en-US" dirty="0"/>
              <a:t> is </a:t>
            </a:r>
            <a:r>
              <a:rPr lang="en-US" dirty="0" err="1"/>
              <a:t>finalised</a:t>
            </a:r>
            <a:endParaRPr lang="en-US" dirty="0"/>
          </a:p>
          <a:p>
            <a:r>
              <a:rPr lang="en-US" dirty="0"/>
              <a:t>Clean, succinct, ready to be mined, containing train stop name, stop id, longitude and latitude</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D: Describe the Data Exploration (evidence: histograms, scatterplots, outliers, grouping/aggregation:</a:t>
            </a:r>
          </a:p>
        </p:txBody>
      </p:sp>
    </p:spTree>
    <p:extLst>
      <p:ext uri="{BB962C8B-B14F-4D97-AF65-F5344CB8AC3E}">
        <p14:creationId xmlns:p14="http://schemas.microsoft.com/office/powerpoint/2010/main" val="110996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83EF-D5EE-024D-9B37-14C43132F4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6E1EF3-E81B-5A46-B7F5-21F23BB25C2A}"/>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19947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AU" dirty="0"/>
              <a:t>As an indication to occupancy rates, we looked at the number of ratings per month for each listing in our data. We wanted to include the popularity of areas within Melbourne to our decision making as investors.</a:t>
            </a:r>
          </a:p>
          <a:p>
            <a:r>
              <a:rPr lang="en-AU" b="1" dirty="0" err="1"/>
              <a:t>LImitations</a:t>
            </a:r>
            <a:endParaRPr lang="en-AU" b="1" dirty="0"/>
          </a:p>
          <a:p>
            <a:r>
              <a:rPr lang="en-AU" dirty="0"/>
              <a:t>We were unable source actual data for occupancy rates. Other data considered was availability of the listing but as a host can limit the availability of the listing, we felt that was even more problematic that the number of reviews posted.</a:t>
            </a:r>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57519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4FC4-E6EA-D141-ABFE-77572F63870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5" name="Content Placeholder 4">
            <a:extLst>
              <a:ext uri="{FF2B5EF4-FFF2-40B4-BE49-F238E27FC236}">
                <a16:creationId xmlns:a16="http://schemas.microsoft.com/office/drawing/2014/main" id="{E8B20747-F340-3C44-9AD0-F47DF3A697DE}"/>
              </a:ext>
            </a:extLst>
          </p:cNvPr>
          <p:cNvPicPr>
            <a:picLocks noGrp="1" noChangeAspect="1"/>
          </p:cNvPicPr>
          <p:nvPr>
            <p:ph idx="1"/>
          </p:nvPr>
        </p:nvPicPr>
        <p:blipFill>
          <a:blip r:embed="rId2"/>
          <a:stretch>
            <a:fillRect/>
          </a:stretch>
        </p:blipFill>
        <p:spPr>
          <a:xfrm>
            <a:off x="1007977" y="2136227"/>
            <a:ext cx="10176041" cy="4351338"/>
          </a:xfrm>
        </p:spPr>
      </p:pic>
      <p:sp>
        <p:nvSpPr>
          <p:cNvPr id="6" name="Oval 5">
            <a:extLst>
              <a:ext uri="{FF2B5EF4-FFF2-40B4-BE49-F238E27FC236}">
                <a16:creationId xmlns:a16="http://schemas.microsoft.com/office/drawing/2014/main" id="{4CF9222E-7869-824B-BD5D-95E8659D3C77}"/>
              </a:ext>
            </a:extLst>
          </p:cNvPr>
          <p:cNvSpPr/>
          <p:nvPr/>
        </p:nvSpPr>
        <p:spPr>
          <a:xfrm>
            <a:off x="32582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52FF89-3FE1-0E4D-9493-5FAB571BEBA8}"/>
              </a:ext>
            </a:extLst>
          </p:cNvPr>
          <p:cNvSpPr/>
          <p:nvPr/>
        </p:nvSpPr>
        <p:spPr>
          <a:xfrm>
            <a:off x="4908329" y="2798269"/>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730498-3C57-F64D-8435-37321D82D75F}"/>
              </a:ext>
            </a:extLst>
          </p:cNvPr>
          <p:cNvSpPr/>
          <p:nvPr/>
        </p:nvSpPr>
        <p:spPr>
          <a:xfrm>
            <a:off x="64013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7113B67-E30C-D147-896B-A166FFCA86D2}"/>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Looking at the Mean and variance, the median is possibly the best measure of central tendency.</a:t>
            </a:r>
          </a:p>
          <a:p>
            <a:pPr marL="285750" indent="-285750">
              <a:buFont typeface="Arial" panose="020B0604020202020204" pitchFamily="34" charset="0"/>
              <a:buChar char="•"/>
            </a:pPr>
            <a:r>
              <a:rPr lang="en-US" sz="1600" dirty="0"/>
              <a:t>Not surprisingly, Melbourne stands out with the highest median reviews per month.</a:t>
            </a:r>
          </a:p>
          <a:p>
            <a:pPr marL="285750" indent="-285750">
              <a:buFont typeface="Arial" panose="020B0604020202020204" pitchFamily="34" charset="0"/>
              <a:buChar char="•"/>
            </a:pPr>
            <a:r>
              <a:rPr lang="en-US" sz="1600" dirty="0"/>
              <a:t>With the variances indicating a wide range of "occupancies" throughout each </a:t>
            </a:r>
            <a:r>
              <a:rPr lang="en-US" sz="1600" dirty="0" err="1"/>
              <a:t>neighbourhood</a:t>
            </a:r>
            <a:r>
              <a:rPr lang="en-US" sz="1600" dirty="0"/>
              <a:t>, it was beneficial to break the data down and see if there was more consistency at the individual suburbs level</a:t>
            </a:r>
          </a:p>
        </p:txBody>
      </p:sp>
      <p:sp>
        <p:nvSpPr>
          <p:cNvPr id="13" name="Rectangle 12">
            <a:extLst>
              <a:ext uri="{FF2B5EF4-FFF2-40B4-BE49-F238E27FC236}">
                <a16:creationId xmlns:a16="http://schemas.microsoft.com/office/drawing/2014/main" id="{D07C0096-86AD-874E-8429-AC9D7A69FB2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6AD1C83-7EBB-2F4B-9F92-0F144A2F5D0D}"/>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606064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4592B-27CE-BF46-A3F0-47FA81E823C7}"/>
              </a:ext>
            </a:extLst>
          </p:cNvPr>
          <p:cNvPicPr>
            <a:picLocks noGrp="1" noChangeAspect="1"/>
          </p:cNvPicPr>
          <p:nvPr>
            <p:ph idx="1"/>
          </p:nvPr>
        </p:nvPicPr>
        <p:blipFill>
          <a:blip r:embed="rId2"/>
          <a:stretch>
            <a:fillRect/>
          </a:stretch>
        </p:blipFill>
        <p:spPr>
          <a:xfrm>
            <a:off x="838200" y="2288753"/>
            <a:ext cx="10515600" cy="3425081"/>
          </a:xfrm>
        </p:spPr>
      </p:pic>
      <p:sp>
        <p:nvSpPr>
          <p:cNvPr id="11" name="Rectangle 10">
            <a:extLst>
              <a:ext uri="{FF2B5EF4-FFF2-40B4-BE49-F238E27FC236}">
                <a16:creationId xmlns:a16="http://schemas.microsoft.com/office/drawing/2014/main" id="{243C64BF-DEB7-BF41-AD8D-83A8A9AA1250}"/>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CC3CB8F7-452D-0946-9C93-85AA166DD59F}"/>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19" name="Title 1">
            <a:extLst>
              <a:ext uri="{FF2B5EF4-FFF2-40B4-BE49-F238E27FC236}">
                <a16:creationId xmlns:a16="http://schemas.microsoft.com/office/drawing/2014/main" id="{818DC147-5CF3-1146-A220-765009AAA42B}"/>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sp>
        <p:nvSpPr>
          <p:cNvPr id="20" name="Title 1">
            <a:extLst>
              <a:ext uri="{FF2B5EF4-FFF2-40B4-BE49-F238E27FC236}">
                <a16:creationId xmlns:a16="http://schemas.microsoft.com/office/drawing/2014/main" id="{4331E14C-7484-0344-AED1-5DEAF97C8EBA}"/>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30467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8FA3E-EEC3-DF45-9F50-3114EF4C091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A2A6C2F-5DD5-9B43-8E33-694C7E454662}"/>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14" name="Title 1">
            <a:extLst>
              <a:ext uri="{FF2B5EF4-FFF2-40B4-BE49-F238E27FC236}">
                <a16:creationId xmlns:a16="http://schemas.microsoft.com/office/drawing/2014/main" id="{F65E0600-6B4A-CB40-94A6-AE0FC42CF00F}"/>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Breaking it down into suburbs has allowed us to better see areas of interest and areas to avoid.</a:t>
            </a:r>
          </a:p>
          <a:p>
            <a:pPr marL="285750" indent="-285750">
              <a:buFont typeface="Arial" panose="020B0604020202020204" pitchFamily="34" charset="0"/>
              <a:buChar char="•"/>
            </a:pPr>
            <a:r>
              <a:rPr lang="en-US" sz="1600" dirty="0"/>
              <a:t>Of note, some of the bottom ten suburbs are in areas I would have considered popular tourist areas - </a:t>
            </a:r>
            <a:r>
              <a:rPr lang="en-US" sz="1600" dirty="0" err="1"/>
              <a:t>ie</a:t>
            </a:r>
            <a:endParaRPr lang="en-US" sz="1600" dirty="0"/>
          </a:p>
          <a:p>
            <a:pPr marL="285750" indent="-285750">
              <a:buFont typeface="Courier New" panose="02070309020205020404" pitchFamily="49" charset="0"/>
              <a:buChar char="o"/>
            </a:pPr>
            <a:r>
              <a:rPr lang="en-US" sz="1600" dirty="0"/>
              <a:t>Balaclava</a:t>
            </a:r>
          </a:p>
          <a:p>
            <a:pPr marL="285750" indent="-285750">
              <a:buFont typeface="Courier New" panose="02070309020205020404" pitchFamily="49" charset="0"/>
              <a:buChar char="o"/>
            </a:pPr>
            <a:r>
              <a:rPr lang="en-US" sz="1600" dirty="0"/>
              <a:t>St Kilda East</a:t>
            </a:r>
          </a:p>
          <a:p>
            <a:pPr marL="285750" indent="-285750">
              <a:buFont typeface="Courier New" panose="02070309020205020404" pitchFamily="49" charset="0"/>
              <a:buChar char="o"/>
            </a:pPr>
            <a:r>
              <a:rPr lang="en-US" sz="1600" dirty="0"/>
              <a:t>Elwood</a:t>
            </a:r>
          </a:p>
          <a:p>
            <a:pPr marL="285750" indent="-285750">
              <a:buFont typeface="Arial" panose="020B0604020202020204" pitchFamily="34" charset="0"/>
              <a:buChar char="•"/>
            </a:pPr>
            <a:r>
              <a:rPr lang="en-US" sz="1600" dirty="0"/>
              <a:t>This further calls into question the viability of using number of reviews as an indication of occupancy rates.</a:t>
            </a:r>
          </a:p>
        </p:txBody>
      </p:sp>
      <p:pic>
        <p:nvPicPr>
          <p:cNvPr id="16" name="Picture 15">
            <a:extLst>
              <a:ext uri="{FF2B5EF4-FFF2-40B4-BE49-F238E27FC236}">
                <a16:creationId xmlns:a16="http://schemas.microsoft.com/office/drawing/2014/main" id="{E1CFED92-31DF-9D46-993B-79B7225B3F82}"/>
              </a:ext>
            </a:extLst>
          </p:cNvPr>
          <p:cNvPicPr>
            <a:picLocks noChangeAspect="1"/>
          </p:cNvPicPr>
          <p:nvPr/>
        </p:nvPicPr>
        <p:blipFill>
          <a:blip r:embed="rId2"/>
          <a:stretch>
            <a:fillRect/>
          </a:stretch>
        </p:blipFill>
        <p:spPr>
          <a:xfrm>
            <a:off x="922283" y="2458161"/>
            <a:ext cx="10928131" cy="3541109"/>
          </a:xfrm>
          <a:prstGeom prst="rect">
            <a:avLst/>
          </a:prstGeom>
        </p:spPr>
      </p:pic>
      <p:sp>
        <p:nvSpPr>
          <p:cNvPr id="17" name="Title 1">
            <a:extLst>
              <a:ext uri="{FF2B5EF4-FFF2-40B4-BE49-F238E27FC236}">
                <a16:creationId xmlns:a16="http://schemas.microsoft.com/office/drawing/2014/main" id="{E6D8FE6C-0060-1543-A746-7C744F9F961F}"/>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799541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D5ECA3-6DD5-E741-8A3D-CCE87AF4F832}"/>
              </a:ext>
            </a:extLst>
          </p:cNvPr>
          <p:cNvPicPr>
            <a:picLocks noChangeAspect="1"/>
          </p:cNvPicPr>
          <p:nvPr/>
        </p:nvPicPr>
        <p:blipFill>
          <a:blip r:embed="rId2"/>
          <a:stretch>
            <a:fillRect/>
          </a:stretch>
        </p:blipFill>
        <p:spPr>
          <a:xfrm>
            <a:off x="1017739" y="823694"/>
            <a:ext cx="4014976" cy="6022466"/>
          </a:xfrm>
          <a:prstGeom prst="rect">
            <a:avLst/>
          </a:prstGeom>
        </p:spPr>
      </p:pic>
      <p:sp>
        <p:nvSpPr>
          <p:cNvPr id="4" name="Rectangle 3">
            <a:extLst>
              <a:ext uri="{FF2B5EF4-FFF2-40B4-BE49-F238E27FC236}">
                <a16:creationId xmlns:a16="http://schemas.microsoft.com/office/drawing/2014/main" id="{4EF757AE-2D17-FA47-9785-D261A86894D7}"/>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1E3F8C2-5169-F94F-8388-7A4D03A7EB9F}"/>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6" name="Title 1">
            <a:extLst>
              <a:ext uri="{FF2B5EF4-FFF2-40B4-BE49-F238E27FC236}">
                <a16:creationId xmlns:a16="http://schemas.microsoft.com/office/drawing/2014/main" id="{89D9B52D-6CEB-3145-9D8F-A486F5E3B5E5}"/>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To get a sense of how reviews per month might look for a year, the data has be extrapolated to over 12 months</a:t>
            </a:r>
          </a:p>
        </p:txBody>
      </p:sp>
      <p:sp>
        <p:nvSpPr>
          <p:cNvPr id="10" name="Title 1">
            <a:extLst>
              <a:ext uri="{FF2B5EF4-FFF2-40B4-BE49-F238E27FC236}">
                <a16:creationId xmlns:a16="http://schemas.microsoft.com/office/drawing/2014/main" id="{1EE2638E-5E80-1A41-B695-A4DCB3C16B2E}"/>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324026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CE4145-348A-D74D-83A7-F1421294F19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1684C9-D079-4C44-8297-CB7A6E7804F7}"/>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
        <p:nvSpPr>
          <p:cNvPr id="10" name="Title 1">
            <a:extLst>
              <a:ext uri="{FF2B5EF4-FFF2-40B4-BE49-F238E27FC236}">
                <a16:creationId xmlns:a16="http://schemas.microsoft.com/office/drawing/2014/main" id="{CC0E11F2-3321-CD45-AC05-F1B3B95B3384}"/>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Occupancy by property type</a:t>
            </a:r>
            <a:endParaRPr lang="en-US" sz="1600" dirty="0"/>
          </a:p>
        </p:txBody>
      </p:sp>
      <p:sp>
        <p:nvSpPr>
          <p:cNvPr id="11" name="Title 1">
            <a:extLst>
              <a:ext uri="{FF2B5EF4-FFF2-40B4-BE49-F238E27FC236}">
                <a16:creationId xmlns:a16="http://schemas.microsoft.com/office/drawing/2014/main" id="{1D60E81B-53ED-B248-A1B6-C45A4138A10E}"/>
              </a:ext>
            </a:extLst>
          </p:cNvPr>
          <p:cNvSpPr txBox="1">
            <a:spLocks/>
          </p:cNvSpPr>
          <p:nvPr/>
        </p:nvSpPr>
        <p:spPr>
          <a:xfrm>
            <a:off x="922283" y="1145629"/>
            <a:ext cx="10347431" cy="93542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Although lofts were the property type with the highest number of reviews it was based on the smallest number of data points.</a:t>
            </a:r>
          </a:p>
          <a:p>
            <a:pPr marL="285750" indent="-285750">
              <a:buFont typeface="Arial" panose="020B0604020202020204" pitchFamily="34" charset="0"/>
              <a:buChar char="•"/>
            </a:pPr>
            <a:r>
              <a:rPr lang="en-US" sz="1600" dirty="0"/>
              <a:t>The second highest in the chart is apartment. As this is by far the highest amount of property types in the data, and with the highest indication of "occupancy", we decided to only look at apartments.</a:t>
            </a:r>
          </a:p>
        </p:txBody>
      </p:sp>
      <p:pic>
        <p:nvPicPr>
          <p:cNvPr id="13" name="Picture 12">
            <a:extLst>
              <a:ext uri="{FF2B5EF4-FFF2-40B4-BE49-F238E27FC236}">
                <a16:creationId xmlns:a16="http://schemas.microsoft.com/office/drawing/2014/main" id="{04BC401D-580A-5F43-99CD-961ACD6F63E5}"/>
              </a:ext>
            </a:extLst>
          </p:cNvPr>
          <p:cNvPicPr>
            <a:picLocks noChangeAspect="1"/>
          </p:cNvPicPr>
          <p:nvPr/>
        </p:nvPicPr>
        <p:blipFill>
          <a:blip r:embed="rId2"/>
          <a:stretch>
            <a:fillRect/>
          </a:stretch>
        </p:blipFill>
        <p:spPr>
          <a:xfrm>
            <a:off x="1523998" y="2004848"/>
            <a:ext cx="9144000" cy="4572000"/>
          </a:xfrm>
          <a:prstGeom prst="rect">
            <a:avLst/>
          </a:prstGeom>
        </p:spPr>
      </p:pic>
    </p:spTree>
    <p:extLst>
      <p:ext uri="{BB962C8B-B14F-4D97-AF65-F5344CB8AC3E}">
        <p14:creationId xmlns:p14="http://schemas.microsoft.com/office/powerpoint/2010/main" val="34750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CB9B8F-D94F-7F4A-BC03-3D35B7D0DD7F}"/>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EB50CB7-EBBB-1848-99F8-9254D02640A2}"/>
              </a:ext>
            </a:extLst>
          </p:cNvPr>
          <p:cNvSpPr txBox="1">
            <a:spLocks/>
          </p:cNvSpPr>
          <p:nvPr/>
        </p:nvSpPr>
        <p:spPr>
          <a:xfrm>
            <a:off x="922283" y="1145629"/>
            <a:ext cx="10347431" cy="708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No further major insights into </a:t>
            </a:r>
            <a:r>
              <a:rPr lang="en-US" sz="1600" dirty="0" err="1"/>
              <a:t>neighbourhood</a:t>
            </a:r>
            <a:r>
              <a:rPr lang="en-US" sz="1600" dirty="0"/>
              <a:t> summary</a:t>
            </a:r>
          </a:p>
        </p:txBody>
      </p:sp>
      <p:sp>
        <p:nvSpPr>
          <p:cNvPr id="11" name="Title 1">
            <a:extLst>
              <a:ext uri="{FF2B5EF4-FFF2-40B4-BE49-F238E27FC236}">
                <a16:creationId xmlns:a16="http://schemas.microsoft.com/office/drawing/2014/main" id="{2EB7A005-5F5F-364C-B859-D023E14E3586}"/>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13" name="Title 1">
            <a:extLst>
              <a:ext uri="{FF2B5EF4-FFF2-40B4-BE49-F238E27FC236}">
                <a16:creationId xmlns:a16="http://schemas.microsoft.com/office/drawing/2014/main" id="{68F492E4-9661-854F-8B73-F0CDE761A68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15" name="Picture 14">
            <a:extLst>
              <a:ext uri="{FF2B5EF4-FFF2-40B4-BE49-F238E27FC236}">
                <a16:creationId xmlns:a16="http://schemas.microsoft.com/office/drawing/2014/main" id="{F9090BCE-1FAC-2E4C-BE05-BC0D6658DD26}"/>
              </a:ext>
            </a:extLst>
          </p:cNvPr>
          <p:cNvPicPr>
            <a:picLocks noChangeAspect="1"/>
          </p:cNvPicPr>
          <p:nvPr/>
        </p:nvPicPr>
        <p:blipFill>
          <a:blip r:embed="rId2"/>
          <a:stretch>
            <a:fillRect/>
          </a:stretch>
        </p:blipFill>
        <p:spPr>
          <a:xfrm>
            <a:off x="1066803" y="2412546"/>
            <a:ext cx="10347431" cy="4329839"/>
          </a:xfrm>
          <a:prstGeom prst="rect">
            <a:avLst/>
          </a:prstGeom>
        </p:spPr>
      </p:pic>
    </p:spTree>
    <p:extLst>
      <p:ext uri="{BB962C8B-B14F-4D97-AF65-F5344CB8AC3E}">
        <p14:creationId xmlns:p14="http://schemas.microsoft.com/office/powerpoint/2010/main" val="33416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US" dirty="0"/>
              <a:t>As investors, our project is to uncover investment opportunities for Airbnb in Melbourne metropolitan area. What type of investment property, and which Melbourne location would give us the best outcome for our investment.</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65325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31F3AE-0B0D-6840-8C3B-0798939EC044}"/>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14FBA1-7CE8-5D4A-91DC-9548F8F31E00}"/>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7E895B41-5150-6645-9893-0AE49246F2F1}"/>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7" name="Title 1">
            <a:extLst>
              <a:ext uri="{FF2B5EF4-FFF2-40B4-BE49-F238E27FC236}">
                <a16:creationId xmlns:a16="http://schemas.microsoft.com/office/drawing/2014/main" id="{E54232B0-332B-5243-921B-F44308F75670}"/>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163B0F29-5121-424A-BEDE-514453BD5132}"/>
              </a:ext>
            </a:extLst>
          </p:cNvPr>
          <p:cNvPicPr>
            <a:picLocks noChangeAspect="1"/>
          </p:cNvPicPr>
          <p:nvPr/>
        </p:nvPicPr>
        <p:blipFill>
          <a:blip r:embed="rId2"/>
          <a:stretch>
            <a:fillRect/>
          </a:stretch>
        </p:blipFill>
        <p:spPr>
          <a:xfrm>
            <a:off x="922283" y="2529105"/>
            <a:ext cx="10967201" cy="3608936"/>
          </a:xfrm>
          <a:prstGeom prst="rect">
            <a:avLst/>
          </a:prstGeom>
        </p:spPr>
      </p:pic>
    </p:spTree>
    <p:extLst>
      <p:ext uri="{BB962C8B-B14F-4D97-AF65-F5344CB8AC3E}">
        <p14:creationId xmlns:p14="http://schemas.microsoft.com/office/powerpoint/2010/main" val="315585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83A6F9-8387-A944-8069-AAC15487AAA6}"/>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5" name="Title 1">
            <a:extLst>
              <a:ext uri="{FF2B5EF4-FFF2-40B4-BE49-F238E27FC236}">
                <a16:creationId xmlns:a16="http://schemas.microsoft.com/office/drawing/2014/main" id="{D8D2BC8E-44D7-B342-BF53-80D63395EB7B}"/>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br>
              <a:rPr lang="en-US" sz="1600" dirty="0"/>
            </a:br>
            <a:endParaRPr lang="en-US" sz="1600" dirty="0"/>
          </a:p>
        </p:txBody>
      </p:sp>
      <p:sp>
        <p:nvSpPr>
          <p:cNvPr id="6" name="Rectangle 5">
            <a:extLst>
              <a:ext uri="{FF2B5EF4-FFF2-40B4-BE49-F238E27FC236}">
                <a16:creationId xmlns:a16="http://schemas.microsoft.com/office/drawing/2014/main" id="{38661285-38D8-CB4D-9685-A56B53F17FFA}"/>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C93DC2-1741-B141-BA9F-5468B3A3D5A3}"/>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pic>
        <p:nvPicPr>
          <p:cNvPr id="9" name="Picture 8">
            <a:extLst>
              <a:ext uri="{FF2B5EF4-FFF2-40B4-BE49-F238E27FC236}">
                <a16:creationId xmlns:a16="http://schemas.microsoft.com/office/drawing/2014/main" id="{7C222FD0-68B2-9F43-B29C-5793C58F86BE}"/>
              </a:ext>
            </a:extLst>
          </p:cNvPr>
          <p:cNvPicPr>
            <a:picLocks noChangeAspect="1"/>
          </p:cNvPicPr>
          <p:nvPr/>
        </p:nvPicPr>
        <p:blipFill>
          <a:blip r:embed="rId2"/>
          <a:stretch>
            <a:fillRect/>
          </a:stretch>
        </p:blipFill>
        <p:spPr>
          <a:xfrm>
            <a:off x="1119353" y="2780095"/>
            <a:ext cx="10347431" cy="3395376"/>
          </a:xfrm>
          <a:prstGeom prst="rect">
            <a:avLst/>
          </a:prstGeom>
        </p:spPr>
      </p:pic>
    </p:spTree>
    <p:extLst>
      <p:ext uri="{BB962C8B-B14F-4D97-AF65-F5344CB8AC3E}">
        <p14:creationId xmlns:p14="http://schemas.microsoft.com/office/powerpoint/2010/main" val="283639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11B730-9245-1C47-BBE0-03DC78BD74B9}"/>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42DF21D-C1F6-5546-ACCC-43D675666DF2}"/>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84F04DE5-7826-D746-9A29-826989A16D11}"/>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7" name="Title 1">
            <a:extLst>
              <a:ext uri="{FF2B5EF4-FFF2-40B4-BE49-F238E27FC236}">
                <a16:creationId xmlns:a16="http://schemas.microsoft.com/office/drawing/2014/main" id="{F5C8585C-AAF7-3342-B36E-DDA5BE5BB442}"/>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54B74F4B-DE1F-4445-9408-98F4D271ED08}"/>
              </a:ext>
            </a:extLst>
          </p:cNvPr>
          <p:cNvPicPr>
            <a:picLocks noChangeAspect="1"/>
          </p:cNvPicPr>
          <p:nvPr/>
        </p:nvPicPr>
        <p:blipFill>
          <a:blip r:embed="rId2"/>
          <a:stretch>
            <a:fillRect/>
          </a:stretch>
        </p:blipFill>
        <p:spPr>
          <a:xfrm>
            <a:off x="861848" y="693680"/>
            <a:ext cx="4139326" cy="6208989"/>
          </a:xfrm>
          <a:prstGeom prst="rect">
            <a:avLst/>
          </a:prstGeom>
        </p:spPr>
      </p:pic>
    </p:spTree>
    <p:extLst>
      <p:ext uri="{BB962C8B-B14F-4D97-AF65-F5344CB8AC3E}">
        <p14:creationId xmlns:p14="http://schemas.microsoft.com/office/powerpoint/2010/main" val="4412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08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969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290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44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lnSpcReduction="10000"/>
          </a:bodyPr>
          <a:lstStyle/>
          <a:p>
            <a:pPr marL="0" indent="0">
              <a:buNone/>
            </a:pPr>
            <a:r>
              <a:rPr lang="en-AU" b="1" dirty="0"/>
              <a:t>Questions of interest – version 1:</a:t>
            </a:r>
          </a:p>
          <a:p>
            <a:r>
              <a:rPr lang="en-US" dirty="0"/>
              <a:t>relationships between </a:t>
            </a:r>
            <a:r>
              <a:rPr lang="en-US" dirty="0" err="1"/>
              <a:t>neighbourhoods</a:t>
            </a:r>
            <a:r>
              <a:rPr lang="en-US" dirty="0"/>
              <a:t> and occupancy rate,</a:t>
            </a:r>
          </a:p>
          <a:p>
            <a:endParaRPr lang="en-US" dirty="0"/>
          </a:p>
          <a:p>
            <a:r>
              <a:rPr lang="en-US" dirty="0"/>
              <a:t>revenue and occupancy </a:t>
            </a:r>
          </a:p>
          <a:p>
            <a:endParaRPr lang="en-US" dirty="0"/>
          </a:p>
          <a:p>
            <a:r>
              <a:rPr lang="en-US" dirty="0"/>
              <a:t>whether ratings have an impact on profitability</a:t>
            </a:r>
          </a:p>
          <a:p>
            <a:endParaRPr lang="en-US" dirty="0"/>
          </a:p>
          <a:p>
            <a:r>
              <a:rPr lang="en-US" dirty="0"/>
              <a:t>proximity to train stations (as a significant transport option) and occupancy</a:t>
            </a:r>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91209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fontScale="85000" lnSpcReduction="20000"/>
          </a:bodyPr>
          <a:lstStyle/>
          <a:p>
            <a:pPr marL="0" indent="0">
              <a:buNone/>
            </a:pPr>
            <a:r>
              <a:rPr lang="en-AU" b="1" dirty="0"/>
              <a:t>Questions of interest – version 2 (original questions from proposal):</a:t>
            </a:r>
          </a:p>
          <a:p>
            <a:r>
              <a:rPr lang="en-US" dirty="0"/>
              <a:t>The highest occupancy rates are in which </a:t>
            </a:r>
            <a:r>
              <a:rPr lang="en-US" dirty="0" err="1"/>
              <a:t>neighbourhoods</a:t>
            </a:r>
            <a:r>
              <a:rPr lang="en-US" dirty="0"/>
              <a:t>.</a:t>
            </a:r>
            <a:br>
              <a:rPr lang="en-US" dirty="0"/>
            </a:br>
            <a:r>
              <a:rPr lang="en-US" dirty="0"/>
              <a:t>The highest earners are in which </a:t>
            </a:r>
            <a:r>
              <a:rPr lang="en-US" dirty="0" err="1"/>
              <a:t>neighbourhoods</a:t>
            </a:r>
            <a:br>
              <a:rPr lang="en-US" dirty="0"/>
            </a:br>
            <a:r>
              <a:rPr lang="en-US" dirty="0"/>
              <a:t>Is there a correlation? Are high occupancies the highest earners.</a:t>
            </a:r>
            <a:br>
              <a:rPr lang="en-US" dirty="0"/>
            </a:br>
            <a:endParaRPr lang="en-US" dirty="0"/>
          </a:p>
          <a:p>
            <a:r>
              <a:rPr lang="en-US" dirty="0"/>
              <a:t>What </a:t>
            </a:r>
            <a:r>
              <a:rPr lang="en-US" dirty="0" err="1"/>
              <a:t>neighbourhoods</a:t>
            </a:r>
            <a:r>
              <a:rPr lang="en-US" dirty="0"/>
              <a:t> have the highest ratings?</a:t>
            </a:r>
            <a:br>
              <a:rPr lang="en-US" dirty="0"/>
            </a:br>
            <a:r>
              <a:rPr lang="en-US" dirty="0"/>
              <a:t>Is there a correlation with the highest earners?</a:t>
            </a:r>
            <a:br>
              <a:rPr lang="en-US" dirty="0"/>
            </a:br>
            <a:r>
              <a:rPr lang="en-US" dirty="0"/>
              <a:t>If there is no correlation with overall rating, is there a particulate category that rates highly with high earners.</a:t>
            </a:r>
          </a:p>
          <a:p>
            <a:r>
              <a:rPr lang="en-US" dirty="0"/>
              <a:t>What is the average distance to a train station in each </a:t>
            </a:r>
            <a:r>
              <a:rPr lang="en-US" dirty="0" err="1"/>
              <a:t>neighbourhood</a:t>
            </a:r>
            <a:r>
              <a:rPr lang="en-US" dirty="0"/>
              <a:t>?</a:t>
            </a:r>
            <a:br>
              <a:rPr lang="en-US" dirty="0"/>
            </a:br>
            <a:r>
              <a:rPr lang="en-US" dirty="0"/>
              <a:t>If occupancy rates and revenue are the same </a:t>
            </a:r>
            <a:r>
              <a:rPr lang="en-US" dirty="0" err="1"/>
              <a:t>neighbourhoods</a:t>
            </a:r>
            <a:r>
              <a:rPr lang="en-US" dirty="0"/>
              <a:t>, is close proximity to a train station a contributing factor?</a:t>
            </a:r>
            <a:br>
              <a:rPr lang="en-US" dirty="0"/>
            </a:br>
            <a:r>
              <a:rPr lang="en-US" dirty="0"/>
              <a:t>If occupancy rates and revenue are in different </a:t>
            </a:r>
            <a:r>
              <a:rPr lang="en-US" dirty="0" err="1"/>
              <a:t>neighbourhoods</a:t>
            </a:r>
            <a:r>
              <a:rPr lang="en-US" dirty="0"/>
              <a:t>, which one has a close proximity to a train station a contributing factor?</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16546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pPr marL="0" indent="0">
              <a:buNone/>
            </a:pPr>
            <a:r>
              <a:rPr lang="en-AU" b="1" dirty="0"/>
              <a:t>Hypothesis</a:t>
            </a:r>
          </a:p>
          <a:p>
            <a:r>
              <a:rPr lang="en-US" dirty="0" err="1"/>
              <a:t>Neighbourhood</a:t>
            </a:r>
            <a:r>
              <a:rPr lang="en-US" dirty="0"/>
              <a:t> and train proximity would have a direct relationship with occupancy.</a:t>
            </a:r>
          </a:p>
          <a:p>
            <a:r>
              <a:rPr lang="en-US" dirty="0" err="1"/>
              <a:t>Neighbourhood</a:t>
            </a:r>
            <a:r>
              <a:rPr lang="en-US" dirty="0"/>
              <a:t> would have a direct impact on profitability.</a:t>
            </a:r>
          </a:p>
          <a:p>
            <a:r>
              <a:rPr lang="en-US" dirty="0"/>
              <a:t>Review numbers will be important when considering occupancy</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285765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r>
              <a:rPr lang="en-US" dirty="0"/>
              <a:t>Airbnb data from Kaggle</a:t>
            </a:r>
          </a:p>
          <a:p>
            <a:r>
              <a:rPr lang="en-US" dirty="0"/>
              <a:t>Concerns about the datasets had us bring down data from ‘Inside Airbnb’</a:t>
            </a:r>
          </a:p>
          <a:p>
            <a:r>
              <a:rPr lang="en-US" dirty="0"/>
              <a:t>Partially available in csv format</a:t>
            </a:r>
          </a:p>
          <a:p>
            <a:r>
              <a:rPr lang="en-US" dirty="0"/>
              <a:t>Larger aspects of the data available in .</a:t>
            </a:r>
            <a:r>
              <a:rPr lang="en-US" dirty="0" err="1"/>
              <a:t>gz</a:t>
            </a:r>
            <a:r>
              <a:rPr lang="en-US" dirty="0"/>
              <a:t> format (Gnu zipped), which required unzipping (in </a:t>
            </a:r>
            <a:r>
              <a:rPr lang="en-US" dirty="0" err="1"/>
              <a:t>Winzip</a:t>
            </a:r>
            <a:r>
              <a:rPr lang="en-US" dirty="0"/>
              <a:t>) to save as a .csv</a:t>
            </a:r>
          </a:p>
          <a:p>
            <a:r>
              <a:rPr lang="en-US" dirty="0"/>
              <a:t>Train station information from Victorian  Department of Environment, Land, Water and Planning DELWP. Spatial data, ordered and then downloaded as .csv file</a:t>
            </a:r>
          </a:p>
          <a:p>
            <a:endParaRPr lang="en-US" dirty="0"/>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B: Summarise where and how the data was found:</a:t>
            </a:r>
          </a:p>
        </p:txBody>
      </p:sp>
    </p:spTree>
    <p:extLst>
      <p:ext uri="{BB962C8B-B14F-4D97-AF65-F5344CB8AC3E}">
        <p14:creationId xmlns:p14="http://schemas.microsoft.com/office/powerpoint/2010/main" val="266100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77500" lnSpcReduction="20000"/>
          </a:bodyPr>
          <a:lstStyle/>
          <a:p>
            <a:r>
              <a:rPr lang="en-US" dirty="0"/>
              <a:t>Followed the the </a:t>
            </a:r>
            <a:r>
              <a:rPr lang="en-US" i="1" dirty="0"/>
              <a:t>Ultimate guide to data cleaning </a:t>
            </a:r>
            <a:r>
              <a:rPr lang="en-US" dirty="0"/>
              <a:t>from  </a:t>
            </a:r>
            <a:r>
              <a:rPr lang="en-US" dirty="0" err="1"/>
              <a:t>towardsdatascience.com</a:t>
            </a:r>
            <a:endParaRPr lang="en-US" dirty="0"/>
          </a:p>
          <a:p>
            <a:pPr marL="0" indent="0">
              <a:buNone/>
            </a:pPr>
            <a:r>
              <a:rPr lang="en-US" dirty="0"/>
              <a:t>Data from inside Airbnb was:</a:t>
            </a:r>
          </a:p>
          <a:p>
            <a:r>
              <a:rPr lang="en-US" dirty="0"/>
              <a:t>extremely large in numbers of the datasets</a:t>
            </a:r>
          </a:p>
          <a:p>
            <a:r>
              <a:rPr lang="en-US" dirty="0"/>
              <a:t>Not clearly defined</a:t>
            </a:r>
          </a:p>
          <a:p>
            <a:pPr lvl="1"/>
            <a:r>
              <a:rPr lang="en-US" dirty="0" err="1"/>
              <a:t>eg</a:t>
            </a:r>
            <a:r>
              <a:rPr lang="en-US" dirty="0"/>
              <a:t> </a:t>
            </a:r>
            <a:r>
              <a:rPr lang="en-US" dirty="0" err="1"/>
              <a:t>Multilpe</a:t>
            </a:r>
            <a:r>
              <a:rPr lang="en-US" dirty="0"/>
              <a:t> columns loosely referred to location of the Airbnb property</a:t>
            </a:r>
            <a:br>
              <a:rPr lang="en-US" dirty="0"/>
            </a:br>
            <a:r>
              <a:rPr lang="en-US" dirty="0"/>
              <a:t> - </a:t>
            </a:r>
            <a:r>
              <a:rPr lang="en-US" dirty="0" err="1"/>
              <a:t>neighbourhood</a:t>
            </a:r>
            <a:r>
              <a:rPr lang="en-US" dirty="0"/>
              <a:t> - </a:t>
            </a:r>
            <a:r>
              <a:rPr lang="en-US" dirty="0" err="1"/>
              <a:t>neighbourhood</a:t>
            </a:r>
            <a:r>
              <a:rPr lang="en-US" dirty="0"/>
              <a:t> cleansed – city - smart-location</a:t>
            </a:r>
          </a:p>
          <a:p>
            <a:pPr lvl="1"/>
            <a:r>
              <a:rPr lang="en-US" dirty="0"/>
              <a:t>Only one of these matched the coordinates stored against the Airbnb listing</a:t>
            </a:r>
          </a:p>
          <a:p>
            <a:r>
              <a:rPr lang="en-US" dirty="0"/>
              <a:t>Quite messy</a:t>
            </a:r>
          </a:p>
          <a:p>
            <a:pPr lvl="1"/>
            <a:r>
              <a:rPr lang="en-US" dirty="0" err="1"/>
              <a:t>eg</a:t>
            </a:r>
            <a:r>
              <a:rPr lang="en-US" dirty="0"/>
              <a:t> room type was free form - we had 1 ”castle” in Melbourne on the listing</a:t>
            </a:r>
          </a:p>
          <a:p>
            <a:r>
              <a:rPr lang="en-US" dirty="0"/>
              <a:t>typos in information (multiple spellings and configuration of suburb names)</a:t>
            </a:r>
          </a:p>
          <a:p>
            <a:r>
              <a:rPr lang="en-US" dirty="0"/>
              <a:t>outliers – not removed until later in the analysis</a:t>
            </a:r>
          </a:p>
          <a:p>
            <a:pPr marL="0" indent="0">
              <a:buNone/>
            </a:pPr>
            <a:r>
              <a:rPr lang="en-US" dirty="0"/>
              <a:t>Data from DELWP</a:t>
            </a:r>
          </a:p>
          <a:p>
            <a:r>
              <a:rPr lang="en-US" dirty="0"/>
              <a:t>Quite large, this will be reduced one scope for the data from </a:t>
            </a:r>
            <a:r>
              <a:rPr lang="en-US" dirty="0" err="1"/>
              <a:t>insideairbnb</a:t>
            </a:r>
            <a:r>
              <a:rPr lang="en-US" dirty="0"/>
              <a:t> is </a:t>
            </a:r>
            <a:r>
              <a:rPr lang="en-US" dirty="0" err="1"/>
              <a:t>finalised</a:t>
            </a:r>
            <a:endParaRPr lang="en-US" dirty="0"/>
          </a:p>
          <a:p>
            <a:r>
              <a:rPr lang="en-US" dirty="0"/>
              <a:t>Clean, succinct, ready to be mined, containing train stop name, stop id, longitude and latitude</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p:txBody>
      </p:sp>
    </p:spTree>
    <p:extLst>
      <p:ext uri="{BB962C8B-B14F-4D97-AF65-F5344CB8AC3E}">
        <p14:creationId xmlns:p14="http://schemas.microsoft.com/office/powerpoint/2010/main" val="38097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77500" lnSpcReduction="20000"/>
          </a:bodyPr>
          <a:lstStyle/>
          <a:p>
            <a:pPr marL="0" indent="0">
              <a:buNone/>
            </a:pPr>
            <a:r>
              <a:rPr lang="en-US" b="1" dirty="0"/>
              <a:t>Irrelevant records</a:t>
            </a:r>
          </a:p>
          <a:p>
            <a:pPr marL="0" indent="0">
              <a:buNone/>
            </a:pPr>
            <a:r>
              <a:rPr lang="en-US" dirty="0"/>
              <a:t>Based on the data needs for our questions, the following records are not required and will be dropped from the data.</a:t>
            </a:r>
          </a:p>
          <a:p>
            <a:pPr marL="0" indent="0">
              <a:buNone/>
            </a:pPr>
            <a:r>
              <a:rPr lang="en-US" b="1" dirty="0"/>
              <a:t>Room type:</a:t>
            </a:r>
          </a:p>
          <a:p>
            <a:pPr marL="0" indent="0">
              <a:buNone/>
            </a:pPr>
            <a:r>
              <a:rPr lang="en-US" dirty="0"/>
              <a:t>Drop private rooms / shared rooms / hotel rooms</a:t>
            </a:r>
          </a:p>
          <a:p>
            <a:pPr marL="0" indent="0">
              <a:buNone/>
            </a:pPr>
            <a:r>
              <a:rPr lang="en-US" dirty="0"/>
              <a:t>The question is around investing in an Airbnb property so we are only interested in entire homes</a:t>
            </a:r>
          </a:p>
          <a:p>
            <a:pPr marL="0" indent="0">
              <a:buNone/>
            </a:pPr>
            <a:endParaRPr lang="en-US" dirty="0"/>
          </a:p>
          <a:p>
            <a:pPr marL="0" indent="0">
              <a:buNone/>
            </a:pPr>
            <a:r>
              <a:rPr lang="en-US" b="1" dirty="0" err="1"/>
              <a:t>Neighbourhood</a:t>
            </a:r>
            <a:r>
              <a:rPr lang="en-US" dirty="0"/>
              <a:t>:</a:t>
            </a:r>
          </a:p>
          <a:p>
            <a:pPr marL="0" indent="0">
              <a:buNone/>
            </a:pPr>
            <a:r>
              <a:rPr lang="en-US" dirty="0"/>
              <a:t>To focus on purely metropolitan properties we drooped listings to within 15km of CBD</a:t>
            </a:r>
          </a:p>
          <a:p>
            <a:r>
              <a:rPr lang="en-US" dirty="0"/>
              <a:t>achieved by using latitude and longitude in data to determine the distance from the CBD</a:t>
            </a:r>
          </a:p>
          <a:p>
            <a:pPr marL="0" indent="0">
              <a:buNone/>
            </a:pPr>
            <a:endParaRPr lang="en-US" dirty="0"/>
          </a:p>
          <a:p>
            <a:pPr marL="0" indent="0">
              <a:buNone/>
            </a:pPr>
            <a:r>
              <a:rPr lang="en-US" b="1" dirty="0"/>
              <a:t>Drop irrelevant columns</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a:p>
            <a:endParaRPr lang="en-AU" b="1" dirty="0"/>
          </a:p>
          <a:p>
            <a:r>
              <a:rPr lang="en-AU" b="1" dirty="0"/>
              <a:t>First clean</a:t>
            </a:r>
          </a:p>
        </p:txBody>
      </p:sp>
    </p:spTree>
    <p:extLst>
      <p:ext uri="{BB962C8B-B14F-4D97-AF65-F5344CB8AC3E}">
        <p14:creationId xmlns:p14="http://schemas.microsoft.com/office/powerpoint/2010/main" val="386867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40000" lnSpcReduction="20000"/>
          </a:bodyPr>
          <a:lstStyle/>
          <a:p>
            <a:pPr marL="0" indent="0">
              <a:buNone/>
            </a:pPr>
            <a:endParaRPr lang="en-US" dirty="0"/>
          </a:p>
          <a:p>
            <a:r>
              <a:rPr lang="en-US" dirty="0"/>
              <a:t>Duplicates – none identified</a:t>
            </a:r>
          </a:p>
          <a:p>
            <a:r>
              <a:rPr lang="en-US" dirty="0"/>
              <a:t>Type conversion - done</a:t>
            </a:r>
          </a:p>
          <a:p>
            <a:r>
              <a:rPr lang="en-US" dirty="0"/>
              <a:t>Syntax errors(remove white space) – done</a:t>
            </a:r>
          </a:p>
          <a:p>
            <a:r>
              <a:rPr lang="en-US" dirty="0"/>
              <a:t>Remove white spaces – checking with team if issue columns are required</a:t>
            </a:r>
          </a:p>
          <a:p>
            <a:r>
              <a:rPr lang="en-US" dirty="0"/>
              <a:t>Pad strings: </a:t>
            </a:r>
            <a:r>
              <a:rPr lang="en-US" dirty="0" err="1"/>
              <a:t>ie</a:t>
            </a:r>
            <a:r>
              <a:rPr lang="en-US" dirty="0"/>
              <a:t> 313 =&gt; 000313 (6 digits) = not required</a:t>
            </a:r>
          </a:p>
          <a:p>
            <a:r>
              <a:rPr lang="en-US" dirty="0"/>
              <a:t>Fix typos: check unique values for consistency– checking with team if issue columns are required</a:t>
            </a:r>
          </a:p>
          <a:p>
            <a:r>
              <a:rPr lang="en-US" dirty="0"/>
              <a:t>Gender</a:t>
            </a:r>
          </a:p>
          <a:p>
            <a:r>
              <a:rPr lang="en-US" dirty="0"/>
              <a:t>m</a:t>
            </a:r>
          </a:p>
          <a:p>
            <a:r>
              <a:rPr lang="en-US" dirty="0"/>
              <a:t>Male</a:t>
            </a:r>
          </a:p>
          <a:p>
            <a:r>
              <a:rPr lang="en-US" dirty="0"/>
              <a:t>To fix: </a:t>
            </a:r>
            <a:r>
              <a:rPr lang="en-US" dirty="0" err="1"/>
              <a:t>dataframe</a:t>
            </a:r>
            <a:r>
              <a:rPr lang="en-US" dirty="0"/>
              <a:t>['gender'].map({'m': 'male', fem.': 'female', ...})</a:t>
            </a:r>
          </a:p>
          <a:p>
            <a:r>
              <a:rPr lang="en-US" dirty="0"/>
              <a:t>Standardize</a:t>
            </a:r>
          </a:p>
          <a:p>
            <a:r>
              <a:rPr lang="en-US" dirty="0"/>
              <a:t>	For strings, make sure all values are either in lower or upper case – not  required</a:t>
            </a:r>
          </a:p>
          <a:p>
            <a:r>
              <a:rPr lang="en-US" dirty="0"/>
              <a:t>	Dates – not required</a:t>
            </a:r>
          </a:p>
          <a:p>
            <a:r>
              <a:rPr lang="en-US" dirty="0"/>
              <a:t>Missing values - done</a:t>
            </a:r>
          </a:p>
          <a:p>
            <a:r>
              <a:rPr lang="en-US" dirty="0"/>
              <a:t>	Outliers - worth investigating before removing – to be done during individual </a:t>
            </a:r>
            <a:r>
              <a:rPr lang="en-US" dirty="0" err="1"/>
              <a:t>tasls</a:t>
            </a:r>
            <a:endParaRPr lang="en-US" dirty="0"/>
          </a:p>
          <a:p>
            <a:r>
              <a:rPr lang="en-US" dirty="0"/>
              <a:t>in-record &amp; cross-datasets errors – not required</a:t>
            </a:r>
          </a:p>
          <a:p>
            <a:r>
              <a:rPr lang="en-US" dirty="0"/>
              <a:t>For example, if we have a dataset about the cost of living in cities. The total column must be equivalent to the sum of rent, transport, and food.</a:t>
            </a:r>
          </a:p>
          <a:p>
            <a:r>
              <a:rPr lang="en-US" dirty="0"/>
              <a:t>Verifying - re-inspecting data - sometimes even just a common sense check – verifying as I go</a:t>
            </a:r>
          </a:p>
          <a:p>
            <a:r>
              <a:rPr lang="en-US" dirty="0"/>
              <a:t>Reporting - Reporting how healthy the data is?? Checking as I go</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a:p>
            <a:endParaRPr lang="en-AU" b="1" dirty="0"/>
          </a:p>
          <a:p>
            <a:r>
              <a:rPr lang="en-AU" b="1" dirty="0"/>
              <a:t>Second clean</a:t>
            </a:r>
          </a:p>
        </p:txBody>
      </p:sp>
      <p:sp>
        <p:nvSpPr>
          <p:cNvPr id="2" name="Rectangle 1">
            <a:extLst>
              <a:ext uri="{FF2B5EF4-FFF2-40B4-BE49-F238E27FC236}">
                <a16:creationId xmlns:a16="http://schemas.microsoft.com/office/drawing/2014/main" id="{5E70937E-05D1-C149-8418-52B2C035C339}"/>
              </a:ext>
            </a:extLst>
          </p:cNvPr>
          <p:cNvSpPr/>
          <p:nvPr/>
        </p:nvSpPr>
        <p:spPr>
          <a:xfrm>
            <a:off x="7546427" y="1420450"/>
            <a:ext cx="6096000" cy="4801314"/>
          </a:xfrm>
          <a:prstGeom prst="rect">
            <a:avLst/>
          </a:prstGeom>
        </p:spPr>
        <p:txBody>
          <a:bodyPr>
            <a:spAutoFit/>
          </a:bodyPr>
          <a:lstStyle/>
          <a:p>
            <a:endParaRPr lang="en-US" dirty="0"/>
          </a:p>
          <a:p>
            <a:r>
              <a:rPr lang="en-US" dirty="0"/>
              <a:t>Data cleaning process:</a:t>
            </a:r>
          </a:p>
          <a:p>
            <a:endParaRPr lang="en-US" dirty="0"/>
          </a:p>
          <a:p>
            <a:r>
              <a:rPr lang="en-US" dirty="0"/>
              <a:t>#Check data info for null fields</a:t>
            </a:r>
          </a:p>
          <a:p>
            <a:r>
              <a:rPr lang="en-US" dirty="0"/>
              <a:t>#Replace null (missing) value with relevant data</a:t>
            </a:r>
          </a:p>
          <a:p>
            <a:endParaRPr lang="en-US" dirty="0"/>
          </a:p>
          <a:p>
            <a:r>
              <a:rPr lang="en-US" dirty="0"/>
              <a:t># - the </a:t>
            </a:r>
            <a:r>
              <a:rPr lang="en-US" dirty="0" err="1"/>
              <a:t>followng</a:t>
            </a:r>
            <a:r>
              <a:rPr lang="en-US" dirty="0"/>
              <a:t> columns have incorrect </a:t>
            </a:r>
            <a:r>
              <a:rPr lang="en-US" dirty="0" err="1"/>
              <a:t>dtypes</a:t>
            </a:r>
            <a:endParaRPr lang="en-US" dirty="0"/>
          </a:p>
          <a:p>
            <a:r>
              <a:rPr lang="en-US" dirty="0"/>
              <a:t>	converted strings to:</a:t>
            </a:r>
          </a:p>
          <a:p>
            <a:r>
              <a:rPr lang="en-US" dirty="0"/>
              <a:t>	integers and floats</a:t>
            </a:r>
          </a:p>
          <a:p>
            <a:r>
              <a:rPr lang="en-US" dirty="0"/>
              <a:t>	(including currency)</a:t>
            </a:r>
          </a:p>
          <a:p>
            <a:r>
              <a:rPr lang="en-US" dirty="0"/>
              <a:t>#strip leading and trailing space</a:t>
            </a:r>
          </a:p>
          <a:p>
            <a:endParaRPr lang="en-US" dirty="0"/>
          </a:p>
          <a:p>
            <a:r>
              <a:rPr lang="en-US" dirty="0"/>
              <a:t>#checked unique values in city column</a:t>
            </a:r>
          </a:p>
          <a:p>
            <a:r>
              <a:rPr lang="en-US" dirty="0"/>
              <a:t>	#corrected spelling mistakes</a:t>
            </a:r>
          </a:p>
          <a:p>
            <a:r>
              <a:rPr lang="en-US" dirty="0"/>
              <a:t>	#formalized suburb naming conventions</a:t>
            </a:r>
          </a:p>
          <a:p>
            <a:r>
              <a:rPr lang="en-US" dirty="0"/>
              <a:t>	#dropped non-sensical data</a:t>
            </a:r>
          </a:p>
          <a:p>
            <a:r>
              <a:rPr lang="en-US" dirty="0"/>
              <a:t>#Drop </a:t>
            </a:r>
            <a:r>
              <a:rPr lang="en-US" dirty="0" err="1"/>
              <a:t>irrlevant</a:t>
            </a:r>
            <a:r>
              <a:rPr lang="en-US" dirty="0"/>
              <a:t> </a:t>
            </a:r>
            <a:r>
              <a:rPr lang="en-US" dirty="0" err="1"/>
              <a:t>colum</a:t>
            </a:r>
            <a:endParaRPr lang="en-US" dirty="0"/>
          </a:p>
        </p:txBody>
      </p:sp>
    </p:spTree>
    <p:extLst>
      <p:ext uri="{BB962C8B-B14F-4D97-AF65-F5344CB8AC3E}">
        <p14:creationId xmlns:p14="http://schemas.microsoft.com/office/powerpoint/2010/main" val="2946968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1869</Words>
  <Application>Microsoft Macintosh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R Sutton (DJCS)</dc:creator>
  <cp:lastModifiedBy>Jason R Sutton (DJCS)</cp:lastModifiedBy>
  <cp:revision>40</cp:revision>
  <dcterms:created xsi:type="dcterms:W3CDTF">2021-01-19T10:23:59Z</dcterms:created>
  <dcterms:modified xsi:type="dcterms:W3CDTF">2021-01-20T07:29:35Z</dcterms:modified>
</cp:coreProperties>
</file>